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sldIdLst>
    <p:sldId id="256" r:id="rId2"/>
    <p:sldId id="260" r:id="rId3"/>
    <p:sldId id="289" r:id="rId4"/>
    <p:sldId id="461" r:id="rId5"/>
    <p:sldId id="462" r:id="rId6"/>
    <p:sldId id="464" r:id="rId7"/>
    <p:sldId id="465" r:id="rId8"/>
    <p:sldId id="463" r:id="rId9"/>
    <p:sldId id="466" r:id="rId10"/>
    <p:sldId id="467" r:id="rId11"/>
    <p:sldId id="414" r:id="rId12"/>
    <p:sldId id="468" r:id="rId13"/>
    <p:sldId id="439" r:id="rId14"/>
    <p:sldId id="469" r:id="rId15"/>
    <p:sldId id="470" r:id="rId16"/>
    <p:sldId id="376" r:id="rId17"/>
    <p:sldId id="558" r:id="rId18"/>
    <p:sldId id="440" r:id="rId19"/>
    <p:sldId id="471" r:id="rId20"/>
    <p:sldId id="559" r:id="rId21"/>
    <p:sldId id="442" r:id="rId22"/>
    <p:sldId id="560" r:id="rId23"/>
    <p:sldId id="416" r:id="rId24"/>
    <p:sldId id="419" r:id="rId25"/>
    <p:sldId id="377" r:id="rId26"/>
    <p:sldId id="482" r:id="rId27"/>
    <p:sldId id="483" r:id="rId28"/>
    <p:sldId id="561" r:id="rId29"/>
    <p:sldId id="481" r:id="rId30"/>
    <p:sldId id="484" r:id="rId31"/>
    <p:sldId id="485" r:id="rId32"/>
    <p:sldId id="488" r:id="rId33"/>
    <p:sldId id="489" r:id="rId34"/>
    <p:sldId id="490" r:id="rId35"/>
    <p:sldId id="491" r:id="rId36"/>
    <p:sldId id="492" r:id="rId37"/>
    <p:sldId id="493" r:id="rId38"/>
    <p:sldId id="494" r:id="rId39"/>
    <p:sldId id="562" r:id="rId40"/>
    <p:sldId id="563" r:id="rId41"/>
    <p:sldId id="564" r:id="rId42"/>
    <p:sldId id="565" r:id="rId43"/>
    <p:sldId id="495" r:id="rId44"/>
    <p:sldId id="496" r:id="rId45"/>
    <p:sldId id="417" r:id="rId46"/>
    <p:sldId id="497" r:id="rId47"/>
    <p:sldId id="498" r:id="rId48"/>
    <p:sldId id="499" r:id="rId49"/>
    <p:sldId id="500" r:id="rId50"/>
    <p:sldId id="502" r:id="rId51"/>
    <p:sldId id="566" r:id="rId52"/>
    <p:sldId id="567" r:id="rId53"/>
    <p:sldId id="501" r:id="rId54"/>
    <p:sldId id="503" r:id="rId55"/>
    <p:sldId id="504" r:id="rId56"/>
    <p:sldId id="506" r:id="rId57"/>
    <p:sldId id="505" r:id="rId58"/>
    <p:sldId id="568" r:id="rId59"/>
    <p:sldId id="569" r:id="rId60"/>
    <p:sldId id="570" r:id="rId61"/>
    <p:sldId id="571" r:id="rId62"/>
    <p:sldId id="509" r:id="rId63"/>
    <p:sldId id="510" r:id="rId64"/>
    <p:sldId id="511" r:id="rId65"/>
    <p:sldId id="512" r:id="rId66"/>
    <p:sldId id="572" r:id="rId67"/>
    <p:sldId id="513" r:id="rId68"/>
    <p:sldId id="514" r:id="rId69"/>
    <p:sldId id="515" r:id="rId70"/>
    <p:sldId id="516" r:id="rId71"/>
    <p:sldId id="517" r:id="rId72"/>
    <p:sldId id="518" r:id="rId73"/>
    <p:sldId id="519" r:id="rId74"/>
    <p:sldId id="520" r:id="rId75"/>
    <p:sldId id="521" r:id="rId76"/>
    <p:sldId id="522" r:id="rId77"/>
    <p:sldId id="524" r:id="rId78"/>
    <p:sldId id="573" r:id="rId79"/>
    <p:sldId id="523" r:id="rId80"/>
    <p:sldId id="525" r:id="rId81"/>
    <p:sldId id="526" r:id="rId82"/>
    <p:sldId id="527" r:id="rId83"/>
    <p:sldId id="528" r:id="rId84"/>
    <p:sldId id="529" r:id="rId85"/>
    <p:sldId id="574" r:id="rId86"/>
    <p:sldId id="530" r:id="rId87"/>
    <p:sldId id="532" r:id="rId88"/>
    <p:sldId id="531" r:id="rId89"/>
    <p:sldId id="533" r:id="rId90"/>
    <p:sldId id="534" r:id="rId91"/>
    <p:sldId id="535" r:id="rId92"/>
    <p:sldId id="575" r:id="rId93"/>
    <p:sldId id="576" r:id="rId94"/>
    <p:sldId id="536" r:id="rId95"/>
    <p:sldId id="537" r:id="rId96"/>
    <p:sldId id="538" r:id="rId97"/>
    <p:sldId id="577" r:id="rId98"/>
    <p:sldId id="578" r:id="rId99"/>
    <p:sldId id="542" r:id="rId100"/>
    <p:sldId id="543" r:id="rId101"/>
    <p:sldId id="544" r:id="rId102"/>
    <p:sldId id="579" r:id="rId103"/>
    <p:sldId id="547" r:id="rId104"/>
    <p:sldId id="545" r:id="rId105"/>
    <p:sldId id="546" r:id="rId106"/>
    <p:sldId id="580" r:id="rId107"/>
    <p:sldId id="548" r:id="rId108"/>
    <p:sldId id="549" r:id="rId109"/>
    <p:sldId id="550" r:id="rId110"/>
    <p:sldId id="551" r:id="rId111"/>
    <p:sldId id="552" r:id="rId112"/>
    <p:sldId id="581" r:id="rId113"/>
    <p:sldId id="553" r:id="rId114"/>
    <p:sldId id="554" r:id="rId115"/>
    <p:sldId id="555" r:id="rId116"/>
    <p:sldId id="556" r:id="rId117"/>
    <p:sldId id="557" r:id="rId118"/>
  </p:sldIdLst>
  <p:sldSz cx="11522075" cy="6480175"/>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41">
          <p15:clr>
            <a:srgbClr val="A4A3A4"/>
          </p15:clr>
        </p15:guide>
        <p15:guide id="2" pos="36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autoAdjust="0"/>
    <p:restoredTop sz="92240" autoAdjust="0"/>
  </p:normalViewPr>
  <p:slideViewPr>
    <p:cSldViewPr>
      <p:cViewPr varScale="1">
        <p:scale>
          <a:sx n="80" d="100"/>
          <a:sy n="80" d="100"/>
        </p:scale>
        <p:origin x="970" y="67"/>
      </p:cViewPr>
      <p:guideLst>
        <p:guide orient="horz" pos="2041"/>
        <p:guide pos="3628"/>
      </p:guideLst>
    </p:cSldViewPr>
  </p:slideViewPr>
  <p:notesTextViewPr>
    <p:cViewPr>
      <p:scale>
        <a:sx n="1" d="1"/>
        <a:sy n="1" d="1"/>
      </p:scale>
      <p:origin x="0" y="0"/>
    </p:cViewPr>
  </p:notesTextViewPr>
  <p:gridSpacing cx="69848" cy="6984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colors1.xml><?xml version="1.0" encoding="utf-8"?>
<dgm:colorsDef xmlns:dgm="http://schemas.openxmlformats.org/drawingml/2006/diagram" xmlns:a="http://schemas.openxmlformats.org/drawingml/2006/main" uniqueId="urn:microsoft.com/office/officeart/2005/8/colors/colorful5#8">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9">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95F499E-CCA5-4B5B-9AE2-B024308FCFBC}" type="doc">
      <dgm:prSet loTypeId="urn:microsoft.com/office/officeart/2005/8/layout/cycle5" loCatId="cycle" qsTypeId="urn:microsoft.com/office/officeart/2005/8/quickstyle/simple1#10" qsCatId="simple" csTypeId="urn:microsoft.com/office/officeart/2005/8/colors/colorful5#8" csCatId="colorful" phldr="1"/>
      <dgm:spPr/>
      <dgm:t>
        <a:bodyPr/>
        <a:lstStyle/>
        <a:p>
          <a:endParaRPr lang="zh-CN" altLang="en-US"/>
        </a:p>
      </dgm:t>
    </dgm:pt>
    <dgm:pt modelId="{166A4060-2958-4050-8299-BE54CD09162C}">
      <dgm:prSet phldrT="[文本]" custT="1"/>
      <dgm:spPr/>
      <dgm:t>
        <a:bodyPr/>
        <a:lstStyle/>
        <a:p>
          <a:r>
            <a:rPr lang="zh-CN" altLang="en-US" sz="1800" b="1" dirty="0"/>
            <a:t>预防</a:t>
          </a:r>
        </a:p>
      </dgm:t>
    </dgm:pt>
    <dgm:pt modelId="{F7EF45EC-4F01-4E48-A16B-4C6FC44C3A46}" type="parTrans" cxnId="{70DABE25-B419-42CF-9285-4485322981A0}">
      <dgm:prSet/>
      <dgm:spPr/>
      <dgm:t>
        <a:bodyPr/>
        <a:lstStyle/>
        <a:p>
          <a:endParaRPr lang="zh-CN" altLang="en-US" sz="1800" b="1"/>
        </a:p>
      </dgm:t>
    </dgm:pt>
    <dgm:pt modelId="{334A70CB-2781-4346-B974-79FF94EED574}" type="sibTrans" cxnId="{70DABE25-B419-42CF-9285-4485322981A0}">
      <dgm:prSet/>
      <dgm:spPr/>
      <dgm:t>
        <a:bodyPr/>
        <a:lstStyle/>
        <a:p>
          <a:endParaRPr lang="zh-CN" altLang="en-US" sz="1800" b="1"/>
        </a:p>
      </dgm:t>
    </dgm:pt>
    <dgm:pt modelId="{18F6871A-4900-4F90-9A98-21A2F1007F7E}">
      <dgm:prSet phldrT="[文本]" custT="1"/>
      <dgm:spPr/>
      <dgm:t>
        <a:bodyPr/>
        <a:lstStyle/>
        <a:p>
          <a:r>
            <a:rPr lang="zh-CN" altLang="en-US" sz="1800" b="1" dirty="0"/>
            <a:t>防错</a:t>
          </a:r>
        </a:p>
      </dgm:t>
    </dgm:pt>
    <dgm:pt modelId="{F813A3DC-6B46-41DD-80FA-D07717903897}" type="parTrans" cxnId="{282F2BF7-0DC5-4B38-A497-898EC2E6FCCC}">
      <dgm:prSet/>
      <dgm:spPr/>
      <dgm:t>
        <a:bodyPr/>
        <a:lstStyle/>
        <a:p>
          <a:endParaRPr lang="zh-CN" altLang="en-US" sz="1800" b="1"/>
        </a:p>
      </dgm:t>
    </dgm:pt>
    <dgm:pt modelId="{54D4D226-2246-4A99-A842-BD8C6CA96B6C}" type="sibTrans" cxnId="{282F2BF7-0DC5-4B38-A497-898EC2E6FCCC}">
      <dgm:prSet/>
      <dgm:spPr/>
      <dgm:t>
        <a:bodyPr/>
        <a:lstStyle/>
        <a:p>
          <a:endParaRPr lang="zh-CN" altLang="en-US" sz="1800" b="1"/>
        </a:p>
      </dgm:t>
    </dgm:pt>
    <dgm:pt modelId="{3A375524-5C57-4B54-B2E4-8A1F8372FCFD}">
      <dgm:prSet phldrT="[文本]" custT="1"/>
      <dgm:spPr/>
      <dgm:t>
        <a:bodyPr/>
        <a:lstStyle/>
        <a:p>
          <a:r>
            <a:rPr lang="zh-CN" altLang="en-US" sz="1800" b="1" dirty="0"/>
            <a:t>减少</a:t>
          </a:r>
          <a:endParaRPr lang="en-US" altLang="zh-CN" sz="1800" b="1" dirty="0"/>
        </a:p>
        <a:p>
          <a:r>
            <a:rPr lang="zh-CN" altLang="en-US" sz="1800" b="1" dirty="0"/>
            <a:t>损失</a:t>
          </a:r>
        </a:p>
      </dgm:t>
    </dgm:pt>
    <dgm:pt modelId="{2A9E447F-84C3-46B5-B91D-8693E83EA632}" type="parTrans" cxnId="{79B16A4D-EE18-4296-95B4-06DECB4494AA}">
      <dgm:prSet/>
      <dgm:spPr/>
      <dgm:t>
        <a:bodyPr/>
        <a:lstStyle/>
        <a:p>
          <a:endParaRPr lang="zh-CN" altLang="en-US" sz="1800" b="1"/>
        </a:p>
      </dgm:t>
    </dgm:pt>
    <dgm:pt modelId="{FEFEFE11-A1B9-4483-A17A-7CB333C4A1C0}" type="sibTrans" cxnId="{79B16A4D-EE18-4296-95B4-06DECB4494AA}">
      <dgm:prSet/>
      <dgm:spPr/>
      <dgm:t>
        <a:bodyPr/>
        <a:lstStyle/>
        <a:p>
          <a:endParaRPr lang="zh-CN" altLang="en-US" sz="1800" b="1"/>
        </a:p>
      </dgm:t>
    </dgm:pt>
    <dgm:pt modelId="{CCA1117B-5571-46AD-9822-046F22384442}">
      <dgm:prSet phldrT="[文本]" custT="1"/>
      <dgm:spPr/>
      <dgm:t>
        <a:bodyPr/>
        <a:lstStyle/>
        <a:p>
          <a:r>
            <a:rPr lang="zh-CN" altLang="en-US" sz="1800" b="1" dirty="0"/>
            <a:t>团队</a:t>
          </a:r>
          <a:endParaRPr lang="en-US" altLang="zh-CN" sz="1800" b="1" dirty="0"/>
        </a:p>
        <a:p>
          <a:r>
            <a:rPr lang="zh-CN" altLang="en-US" sz="1800" b="1" dirty="0"/>
            <a:t>合作</a:t>
          </a:r>
        </a:p>
      </dgm:t>
    </dgm:pt>
    <dgm:pt modelId="{9F2B24FA-F841-48B6-916B-2F85D0FBF8A0}" type="parTrans" cxnId="{89D02ABA-F01D-4A42-A371-0FD1932952B8}">
      <dgm:prSet/>
      <dgm:spPr/>
      <dgm:t>
        <a:bodyPr/>
        <a:lstStyle/>
        <a:p>
          <a:endParaRPr lang="zh-CN" altLang="en-US" sz="1800" b="1"/>
        </a:p>
      </dgm:t>
    </dgm:pt>
    <dgm:pt modelId="{B0B6F377-8E91-41B8-ABC5-81752C353CC7}" type="sibTrans" cxnId="{89D02ABA-F01D-4A42-A371-0FD1932952B8}">
      <dgm:prSet/>
      <dgm:spPr/>
      <dgm:t>
        <a:bodyPr/>
        <a:lstStyle/>
        <a:p>
          <a:endParaRPr lang="zh-CN" altLang="en-US" sz="1800" b="1"/>
        </a:p>
      </dgm:t>
    </dgm:pt>
    <dgm:pt modelId="{6BAF97E7-2765-43AF-9F9F-46ADDB6684B0}">
      <dgm:prSet phldrT="[文本]" custT="1"/>
      <dgm:spPr/>
      <dgm:t>
        <a:bodyPr/>
        <a:lstStyle/>
        <a:p>
          <a:r>
            <a:rPr lang="zh-CN" altLang="en-US" sz="1800" b="1" dirty="0"/>
            <a:t>持续</a:t>
          </a:r>
          <a:endParaRPr lang="en-US" altLang="zh-CN" sz="1800" b="1" dirty="0"/>
        </a:p>
        <a:p>
          <a:r>
            <a:rPr lang="zh-CN" altLang="en-US" sz="1800" b="1" dirty="0"/>
            <a:t>改进</a:t>
          </a:r>
        </a:p>
      </dgm:t>
    </dgm:pt>
    <dgm:pt modelId="{ACA530B4-BAE4-44D4-B24C-B7000A1E40AE}" type="parTrans" cxnId="{DA70608E-B3C6-4FF5-8499-52F5A7ED796E}">
      <dgm:prSet/>
      <dgm:spPr/>
      <dgm:t>
        <a:bodyPr/>
        <a:lstStyle/>
        <a:p>
          <a:endParaRPr lang="zh-CN" altLang="en-US" sz="1800" b="1"/>
        </a:p>
      </dgm:t>
    </dgm:pt>
    <dgm:pt modelId="{81BE5E6D-A636-4070-B7B9-D3471E4EFE33}" type="sibTrans" cxnId="{DA70608E-B3C6-4FF5-8499-52F5A7ED796E}">
      <dgm:prSet/>
      <dgm:spPr/>
      <dgm:t>
        <a:bodyPr/>
        <a:lstStyle/>
        <a:p>
          <a:endParaRPr lang="zh-CN" altLang="en-US" sz="1800" b="1"/>
        </a:p>
      </dgm:t>
    </dgm:pt>
    <dgm:pt modelId="{47293540-FC38-4969-95B2-6333312F3F62}">
      <dgm:prSet custT="1"/>
      <dgm:spPr/>
      <dgm:t>
        <a:bodyPr/>
        <a:lstStyle/>
        <a:p>
          <a:r>
            <a:rPr lang="zh-CN" altLang="en-US" sz="1800" b="1" dirty="0"/>
            <a:t>减少</a:t>
          </a:r>
          <a:endParaRPr lang="en-US" altLang="zh-CN" sz="1800" b="1" dirty="0"/>
        </a:p>
        <a:p>
          <a:r>
            <a:rPr lang="zh-CN" altLang="en-US" sz="1800" b="1" dirty="0"/>
            <a:t>浪费</a:t>
          </a:r>
        </a:p>
      </dgm:t>
    </dgm:pt>
    <dgm:pt modelId="{927CE5DB-38DC-4748-9017-D7C440FDD1DF}" type="parTrans" cxnId="{2706F7BB-3217-4B2B-A7CB-B7BFE8AC07B4}">
      <dgm:prSet/>
      <dgm:spPr/>
      <dgm:t>
        <a:bodyPr/>
        <a:lstStyle/>
        <a:p>
          <a:endParaRPr lang="zh-CN" altLang="en-US" sz="1800" b="1"/>
        </a:p>
      </dgm:t>
    </dgm:pt>
    <dgm:pt modelId="{38DA1800-33C2-4A8E-8638-728B886D82B1}" type="sibTrans" cxnId="{2706F7BB-3217-4B2B-A7CB-B7BFE8AC07B4}">
      <dgm:prSet/>
      <dgm:spPr/>
      <dgm:t>
        <a:bodyPr/>
        <a:lstStyle/>
        <a:p>
          <a:endParaRPr lang="zh-CN" altLang="en-US" sz="1800" b="1"/>
        </a:p>
      </dgm:t>
    </dgm:pt>
    <dgm:pt modelId="{523020F5-A713-4F4D-8A2F-769DB2A41911}" type="pres">
      <dgm:prSet presAssocID="{595F499E-CCA5-4B5B-9AE2-B024308FCFBC}" presName="cycle" presStyleCnt="0">
        <dgm:presLayoutVars>
          <dgm:dir/>
          <dgm:resizeHandles val="exact"/>
        </dgm:presLayoutVars>
      </dgm:prSet>
      <dgm:spPr/>
    </dgm:pt>
    <dgm:pt modelId="{CE1A16EA-F266-4F87-85C0-05861B93267E}" type="pres">
      <dgm:prSet presAssocID="{166A4060-2958-4050-8299-BE54CD09162C}" presName="node" presStyleLbl="node1" presStyleIdx="0" presStyleCnt="6">
        <dgm:presLayoutVars>
          <dgm:bulletEnabled val="1"/>
        </dgm:presLayoutVars>
      </dgm:prSet>
      <dgm:spPr/>
    </dgm:pt>
    <dgm:pt modelId="{F54A0CE3-12ED-41AD-A866-CCC4ABE7359F}" type="pres">
      <dgm:prSet presAssocID="{166A4060-2958-4050-8299-BE54CD09162C}" presName="spNode" presStyleCnt="0"/>
      <dgm:spPr/>
    </dgm:pt>
    <dgm:pt modelId="{81792DC9-0C3E-4B18-9773-DDC0C7ABC498}" type="pres">
      <dgm:prSet presAssocID="{334A70CB-2781-4346-B974-79FF94EED574}" presName="sibTrans" presStyleLbl="sibTrans1D1" presStyleIdx="0" presStyleCnt="6"/>
      <dgm:spPr/>
    </dgm:pt>
    <dgm:pt modelId="{AB7423CF-F46A-409D-9F87-D33EE45EAFCA}" type="pres">
      <dgm:prSet presAssocID="{18F6871A-4900-4F90-9A98-21A2F1007F7E}" presName="node" presStyleLbl="node1" presStyleIdx="1" presStyleCnt="6">
        <dgm:presLayoutVars>
          <dgm:bulletEnabled val="1"/>
        </dgm:presLayoutVars>
      </dgm:prSet>
      <dgm:spPr/>
    </dgm:pt>
    <dgm:pt modelId="{C8E60CA5-AD29-48D7-A24E-EF46AF092A42}" type="pres">
      <dgm:prSet presAssocID="{18F6871A-4900-4F90-9A98-21A2F1007F7E}" presName="spNode" presStyleCnt="0"/>
      <dgm:spPr/>
    </dgm:pt>
    <dgm:pt modelId="{4A406118-8A8C-4798-BAB1-61838FD17F81}" type="pres">
      <dgm:prSet presAssocID="{54D4D226-2246-4A99-A842-BD8C6CA96B6C}" presName="sibTrans" presStyleLbl="sibTrans1D1" presStyleIdx="1" presStyleCnt="6"/>
      <dgm:spPr/>
    </dgm:pt>
    <dgm:pt modelId="{692099EF-CD61-4117-9962-430A47201F2E}" type="pres">
      <dgm:prSet presAssocID="{47293540-FC38-4969-95B2-6333312F3F62}" presName="node" presStyleLbl="node1" presStyleIdx="2" presStyleCnt="6">
        <dgm:presLayoutVars>
          <dgm:bulletEnabled val="1"/>
        </dgm:presLayoutVars>
      </dgm:prSet>
      <dgm:spPr/>
    </dgm:pt>
    <dgm:pt modelId="{17A65E52-C85B-4BE4-B34D-83DD930F5BB9}" type="pres">
      <dgm:prSet presAssocID="{47293540-FC38-4969-95B2-6333312F3F62}" presName="spNode" presStyleCnt="0"/>
      <dgm:spPr/>
    </dgm:pt>
    <dgm:pt modelId="{96AA62F3-F6A7-4837-8311-1E82F451D1C8}" type="pres">
      <dgm:prSet presAssocID="{38DA1800-33C2-4A8E-8638-728B886D82B1}" presName="sibTrans" presStyleLbl="sibTrans1D1" presStyleIdx="2" presStyleCnt="6"/>
      <dgm:spPr/>
    </dgm:pt>
    <dgm:pt modelId="{C8812998-57E5-4056-97A5-12905FD3B068}" type="pres">
      <dgm:prSet presAssocID="{3A375524-5C57-4B54-B2E4-8A1F8372FCFD}" presName="node" presStyleLbl="node1" presStyleIdx="3" presStyleCnt="6">
        <dgm:presLayoutVars>
          <dgm:bulletEnabled val="1"/>
        </dgm:presLayoutVars>
      </dgm:prSet>
      <dgm:spPr/>
    </dgm:pt>
    <dgm:pt modelId="{39CD58D5-A70F-442E-8446-ADD7BEF6275D}" type="pres">
      <dgm:prSet presAssocID="{3A375524-5C57-4B54-B2E4-8A1F8372FCFD}" presName="spNode" presStyleCnt="0"/>
      <dgm:spPr/>
    </dgm:pt>
    <dgm:pt modelId="{D3CD8453-7C0E-4C8A-9233-511BA0910856}" type="pres">
      <dgm:prSet presAssocID="{FEFEFE11-A1B9-4483-A17A-7CB333C4A1C0}" presName="sibTrans" presStyleLbl="sibTrans1D1" presStyleIdx="3" presStyleCnt="6"/>
      <dgm:spPr/>
    </dgm:pt>
    <dgm:pt modelId="{27E7F746-6D72-4152-A0B0-7E244FC21910}" type="pres">
      <dgm:prSet presAssocID="{CCA1117B-5571-46AD-9822-046F22384442}" presName="node" presStyleLbl="node1" presStyleIdx="4" presStyleCnt="6" custRadScaleRad="101202" custRadScaleInc="3810">
        <dgm:presLayoutVars>
          <dgm:bulletEnabled val="1"/>
        </dgm:presLayoutVars>
      </dgm:prSet>
      <dgm:spPr/>
    </dgm:pt>
    <dgm:pt modelId="{7E5CFBB0-849E-4050-BEF3-84E8E294B191}" type="pres">
      <dgm:prSet presAssocID="{CCA1117B-5571-46AD-9822-046F22384442}" presName="spNode" presStyleCnt="0"/>
      <dgm:spPr/>
    </dgm:pt>
    <dgm:pt modelId="{C284E253-B766-4C5F-95F7-325E8443F613}" type="pres">
      <dgm:prSet presAssocID="{B0B6F377-8E91-41B8-ABC5-81752C353CC7}" presName="sibTrans" presStyleLbl="sibTrans1D1" presStyleIdx="4" presStyleCnt="6"/>
      <dgm:spPr/>
    </dgm:pt>
    <dgm:pt modelId="{953F16D2-5E77-4618-9932-630EF8442274}" type="pres">
      <dgm:prSet presAssocID="{6BAF97E7-2765-43AF-9F9F-46ADDB6684B0}" presName="node" presStyleLbl="node1" presStyleIdx="5" presStyleCnt="6">
        <dgm:presLayoutVars>
          <dgm:bulletEnabled val="1"/>
        </dgm:presLayoutVars>
      </dgm:prSet>
      <dgm:spPr/>
    </dgm:pt>
    <dgm:pt modelId="{4D42EF04-12DD-4FFC-869E-40A12CFD515E}" type="pres">
      <dgm:prSet presAssocID="{6BAF97E7-2765-43AF-9F9F-46ADDB6684B0}" presName="spNode" presStyleCnt="0"/>
      <dgm:spPr/>
    </dgm:pt>
    <dgm:pt modelId="{DB8BA963-22FA-4D8C-A5B7-1142AD57A79F}" type="pres">
      <dgm:prSet presAssocID="{81BE5E6D-A636-4070-B7B9-D3471E4EFE33}" presName="sibTrans" presStyleLbl="sibTrans1D1" presStyleIdx="5" presStyleCnt="6"/>
      <dgm:spPr/>
    </dgm:pt>
  </dgm:ptLst>
  <dgm:cxnLst>
    <dgm:cxn modelId="{6D01D802-FE94-4D30-B14F-D1B12D6052D7}" type="presOf" srcId="{166A4060-2958-4050-8299-BE54CD09162C}" destId="{CE1A16EA-F266-4F87-85C0-05861B93267E}" srcOrd="0" destOrd="0" presId="urn:microsoft.com/office/officeart/2005/8/layout/cycle5"/>
    <dgm:cxn modelId="{68E0B10A-D194-4E04-9360-5C0764C46B23}" type="presOf" srcId="{CCA1117B-5571-46AD-9822-046F22384442}" destId="{27E7F746-6D72-4152-A0B0-7E244FC21910}" srcOrd="0" destOrd="0" presId="urn:microsoft.com/office/officeart/2005/8/layout/cycle5"/>
    <dgm:cxn modelId="{70DABE25-B419-42CF-9285-4485322981A0}" srcId="{595F499E-CCA5-4B5B-9AE2-B024308FCFBC}" destId="{166A4060-2958-4050-8299-BE54CD09162C}" srcOrd="0" destOrd="0" parTransId="{F7EF45EC-4F01-4E48-A16B-4C6FC44C3A46}" sibTransId="{334A70CB-2781-4346-B974-79FF94EED574}"/>
    <dgm:cxn modelId="{14111639-292D-4CC0-BFA8-B9E51D0E0B7A}" type="presOf" srcId="{B0B6F377-8E91-41B8-ABC5-81752C353CC7}" destId="{C284E253-B766-4C5F-95F7-325E8443F613}" srcOrd="0" destOrd="0" presId="urn:microsoft.com/office/officeart/2005/8/layout/cycle5"/>
    <dgm:cxn modelId="{5D184B5B-ABF2-40C0-BCAC-B88A314266E7}" type="presOf" srcId="{6BAF97E7-2765-43AF-9F9F-46ADDB6684B0}" destId="{953F16D2-5E77-4618-9932-630EF8442274}" srcOrd="0" destOrd="0" presId="urn:microsoft.com/office/officeart/2005/8/layout/cycle5"/>
    <dgm:cxn modelId="{361AD361-4465-443A-AC2A-D63B15AC1995}" type="presOf" srcId="{54D4D226-2246-4A99-A842-BD8C6CA96B6C}" destId="{4A406118-8A8C-4798-BAB1-61838FD17F81}" srcOrd="0" destOrd="0" presId="urn:microsoft.com/office/officeart/2005/8/layout/cycle5"/>
    <dgm:cxn modelId="{79B16A4D-EE18-4296-95B4-06DECB4494AA}" srcId="{595F499E-CCA5-4B5B-9AE2-B024308FCFBC}" destId="{3A375524-5C57-4B54-B2E4-8A1F8372FCFD}" srcOrd="3" destOrd="0" parTransId="{2A9E447F-84C3-46B5-B91D-8693E83EA632}" sibTransId="{FEFEFE11-A1B9-4483-A17A-7CB333C4A1C0}"/>
    <dgm:cxn modelId="{9D07B86F-26E9-4908-BDB7-15B380FE28D2}" type="presOf" srcId="{334A70CB-2781-4346-B974-79FF94EED574}" destId="{81792DC9-0C3E-4B18-9773-DDC0C7ABC498}" srcOrd="0" destOrd="0" presId="urn:microsoft.com/office/officeart/2005/8/layout/cycle5"/>
    <dgm:cxn modelId="{DA70608E-B3C6-4FF5-8499-52F5A7ED796E}" srcId="{595F499E-CCA5-4B5B-9AE2-B024308FCFBC}" destId="{6BAF97E7-2765-43AF-9F9F-46ADDB6684B0}" srcOrd="5" destOrd="0" parTransId="{ACA530B4-BAE4-44D4-B24C-B7000A1E40AE}" sibTransId="{81BE5E6D-A636-4070-B7B9-D3471E4EFE33}"/>
    <dgm:cxn modelId="{B6F454A9-1C9E-47E2-AE1E-9BE7E6EAD7AC}" type="presOf" srcId="{595F499E-CCA5-4B5B-9AE2-B024308FCFBC}" destId="{523020F5-A713-4F4D-8A2F-769DB2A41911}" srcOrd="0" destOrd="0" presId="urn:microsoft.com/office/officeart/2005/8/layout/cycle5"/>
    <dgm:cxn modelId="{89D02ABA-F01D-4A42-A371-0FD1932952B8}" srcId="{595F499E-CCA5-4B5B-9AE2-B024308FCFBC}" destId="{CCA1117B-5571-46AD-9822-046F22384442}" srcOrd="4" destOrd="0" parTransId="{9F2B24FA-F841-48B6-916B-2F85D0FBF8A0}" sibTransId="{B0B6F377-8E91-41B8-ABC5-81752C353CC7}"/>
    <dgm:cxn modelId="{2706F7BB-3217-4B2B-A7CB-B7BFE8AC07B4}" srcId="{595F499E-CCA5-4B5B-9AE2-B024308FCFBC}" destId="{47293540-FC38-4969-95B2-6333312F3F62}" srcOrd="2" destOrd="0" parTransId="{927CE5DB-38DC-4748-9017-D7C440FDD1DF}" sibTransId="{38DA1800-33C2-4A8E-8638-728B886D82B1}"/>
    <dgm:cxn modelId="{C36697BC-A232-4C2D-9D22-70960FB4FAC2}" type="presOf" srcId="{18F6871A-4900-4F90-9A98-21A2F1007F7E}" destId="{AB7423CF-F46A-409D-9F87-D33EE45EAFCA}" srcOrd="0" destOrd="0" presId="urn:microsoft.com/office/officeart/2005/8/layout/cycle5"/>
    <dgm:cxn modelId="{88D7CAC6-A8E3-4C3B-9B83-A556A45C85A2}" type="presOf" srcId="{47293540-FC38-4969-95B2-6333312F3F62}" destId="{692099EF-CD61-4117-9962-430A47201F2E}" srcOrd="0" destOrd="0" presId="urn:microsoft.com/office/officeart/2005/8/layout/cycle5"/>
    <dgm:cxn modelId="{1963E0C7-8221-4D79-B530-12C01718C6B6}" type="presOf" srcId="{3A375524-5C57-4B54-B2E4-8A1F8372FCFD}" destId="{C8812998-57E5-4056-97A5-12905FD3B068}" srcOrd="0" destOrd="0" presId="urn:microsoft.com/office/officeart/2005/8/layout/cycle5"/>
    <dgm:cxn modelId="{C6C991D7-91AD-4AF5-ADFC-EF8DA55917C7}" type="presOf" srcId="{81BE5E6D-A636-4070-B7B9-D3471E4EFE33}" destId="{DB8BA963-22FA-4D8C-A5B7-1142AD57A79F}" srcOrd="0" destOrd="0" presId="urn:microsoft.com/office/officeart/2005/8/layout/cycle5"/>
    <dgm:cxn modelId="{2B4D41E8-70F9-4002-B90C-E431F4E5934F}" type="presOf" srcId="{38DA1800-33C2-4A8E-8638-728B886D82B1}" destId="{96AA62F3-F6A7-4837-8311-1E82F451D1C8}" srcOrd="0" destOrd="0" presId="urn:microsoft.com/office/officeart/2005/8/layout/cycle5"/>
    <dgm:cxn modelId="{20764FEA-1188-4F24-A3B5-5B0EF922DD92}" type="presOf" srcId="{FEFEFE11-A1B9-4483-A17A-7CB333C4A1C0}" destId="{D3CD8453-7C0E-4C8A-9233-511BA0910856}" srcOrd="0" destOrd="0" presId="urn:microsoft.com/office/officeart/2005/8/layout/cycle5"/>
    <dgm:cxn modelId="{282F2BF7-0DC5-4B38-A497-898EC2E6FCCC}" srcId="{595F499E-CCA5-4B5B-9AE2-B024308FCFBC}" destId="{18F6871A-4900-4F90-9A98-21A2F1007F7E}" srcOrd="1" destOrd="0" parTransId="{F813A3DC-6B46-41DD-80FA-D07717903897}" sibTransId="{54D4D226-2246-4A99-A842-BD8C6CA96B6C}"/>
    <dgm:cxn modelId="{D074C242-7144-466E-94AD-BBF6A4690A65}" type="presParOf" srcId="{523020F5-A713-4F4D-8A2F-769DB2A41911}" destId="{CE1A16EA-F266-4F87-85C0-05861B93267E}" srcOrd="0" destOrd="0" presId="urn:microsoft.com/office/officeart/2005/8/layout/cycle5"/>
    <dgm:cxn modelId="{EB13AAED-A13C-4B72-BC72-34232AF08BE6}" type="presParOf" srcId="{523020F5-A713-4F4D-8A2F-769DB2A41911}" destId="{F54A0CE3-12ED-41AD-A866-CCC4ABE7359F}" srcOrd="1" destOrd="0" presId="urn:microsoft.com/office/officeart/2005/8/layout/cycle5"/>
    <dgm:cxn modelId="{B5BE5CB4-0221-4DC9-96E8-A60FDB247B97}" type="presParOf" srcId="{523020F5-A713-4F4D-8A2F-769DB2A41911}" destId="{81792DC9-0C3E-4B18-9773-DDC0C7ABC498}" srcOrd="2" destOrd="0" presId="urn:microsoft.com/office/officeart/2005/8/layout/cycle5"/>
    <dgm:cxn modelId="{B054C989-EC1C-457D-BA37-40CD26541B9A}" type="presParOf" srcId="{523020F5-A713-4F4D-8A2F-769DB2A41911}" destId="{AB7423CF-F46A-409D-9F87-D33EE45EAFCA}" srcOrd="3" destOrd="0" presId="urn:microsoft.com/office/officeart/2005/8/layout/cycle5"/>
    <dgm:cxn modelId="{A9BB67B1-3374-4AB0-88D0-DFA07FBD0129}" type="presParOf" srcId="{523020F5-A713-4F4D-8A2F-769DB2A41911}" destId="{C8E60CA5-AD29-48D7-A24E-EF46AF092A42}" srcOrd="4" destOrd="0" presId="urn:microsoft.com/office/officeart/2005/8/layout/cycle5"/>
    <dgm:cxn modelId="{F279C2CF-5FA6-490A-A1F0-E2D9CF8C24B1}" type="presParOf" srcId="{523020F5-A713-4F4D-8A2F-769DB2A41911}" destId="{4A406118-8A8C-4798-BAB1-61838FD17F81}" srcOrd="5" destOrd="0" presId="urn:microsoft.com/office/officeart/2005/8/layout/cycle5"/>
    <dgm:cxn modelId="{CC0FB3B1-2207-44AD-B920-2A2E1838A697}" type="presParOf" srcId="{523020F5-A713-4F4D-8A2F-769DB2A41911}" destId="{692099EF-CD61-4117-9962-430A47201F2E}" srcOrd="6" destOrd="0" presId="urn:microsoft.com/office/officeart/2005/8/layout/cycle5"/>
    <dgm:cxn modelId="{5BA87D70-57AC-4E63-8820-40A8570F7EC0}" type="presParOf" srcId="{523020F5-A713-4F4D-8A2F-769DB2A41911}" destId="{17A65E52-C85B-4BE4-B34D-83DD930F5BB9}" srcOrd="7" destOrd="0" presId="urn:microsoft.com/office/officeart/2005/8/layout/cycle5"/>
    <dgm:cxn modelId="{EB99EB66-5386-42D5-A084-F5254C921CF9}" type="presParOf" srcId="{523020F5-A713-4F4D-8A2F-769DB2A41911}" destId="{96AA62F3-F6A7-4837-8311-1E82F451D1C8}" srcOrd="8" destOrd="0" presId="urn:microsoft.com/office/officeart/2005/8/layout/cycle5"/>
    <dgm:cxn modelId="{1C398C1F-2B06-4ECA-B6BE-BC53AFB3B3DC}" type="presParOf" srcId="{523020F5-A713-4F4D-8A2F-769DB2A41911}" destId="{C8812998-57E5-4056-97A5-12905FD3B068}" srcOrd="9" destOrd="0" presId="urn:microsoft.com/office/officeart/2005/8/layout/cycle5"/>
    <dgm:cxn modelId="{E2DDC341-5DC1-43C5-A146-839D2AC48770}" type="presParOf" srcId="{523020F5-A713-4F4D-8A2F-769DB2A41911}" destId="{39CD58D5-A70F-442E-8446-ADD7BEF6275D}" srcOrd="10" destOrd="0" presId="urn:microsoft.com/office/officeart/2005/8/layout/cycle5"/>
    <dgm:cxn modelId="{50CCD268-1B53-4F7F-B2A5-45940DDDD0B6}" type="presParOf" srcId="{523020F5-A713-4F4D-8A2F-769DB2A41911}" destId="{D3CD8453-7C0E-4C8A-9233-511BA0910856}" srcOrd="11" destOrd="0" presId="urn:microsoft.com/office/officeart/2005/8/layout/cycle5"/>
    <dgm:cxn modelId="{CCB12464-0B84-4FA1-8C3F-61872E692B40}" type="presParOf" srcId="{523020F5-A713-4F4D-8A2F-769DB2A41911}" destId="{27E7F746-6D72-4152-A0B0-7E244FC21910}" srcOrd="12" destOrd="0" presId="urn:microsoft.com/office/officeart/2005/8/layout/cycle5"/>
    <dgm:cxn modelId="{71670002-3E96-4D43-86F4-23111AC0F96E}" type="presParOf" srcId="{523020F5-A713-4F4D-8A2F-769DB2A41911}" destId="{7E5CFBB0-849E-4050-BEF3-84E8E294B191}" srcOrd="13" destOrd="0" presId="urn:microsoft.com/office/officeart/2005/8/layout/cycle5"/>
    <dgm:cxn modelId="{2004CC2C-119F-4850-A61D-AF749F9F32F5}" type="presParOf" srcId="{523020F5-A713-4F4D-8A2F-769DB2A41911}" destId="{C284E253-B766-4C5F-95F7-325E8443F613}" srcOrd="14" destOrd="0" presId="urn:microsoft.com/office/officeart/2005/8/layout/cycle5"/>
    <dgm:cxn modelId="{429AC825-4814-46DC-BA44-1778609F0D58}" type="presParOf" srcId="{523020F5-A713-4F4D-8A2F-769DB2A41911}" destId="{953F16D2-5E77-4618-9932-630EF8442274}" srcOrd="15" destOrd="0" presId="urn:microsoft.com/office/officeart/2005/8/layout/cycle5"/>
    <dgm:cxn modelId="{D8C5CF2D-EA06-459C-B495-AB798E07C094}" type="presParOf" srcId="{523020F5-A713-4F4D-8A2F-769DB2A41911}" destId="{4D42EF04-12DD-4FFC-869E-40A12CFD515E}" srcOrd="16" destOrd="0" presId="urn:microsoft.com/office/officeart/2005/8/layout/cycle5"/>
    <dgm:cxn modelId="{BFDA37EA-A799-4486-A358-920ABDD0A004}" type="presParOf" srcId="{523020F5-A713-4F4D-8A2F-769DB2A41911}" destId="{DB8BA963-22FA-4D8C-A5B7-1142AD57A79F}" srcOrd="17"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AA03A8-4B47-4E27-8111-5637506EF36F}" type="doc">
      <dgm:prSet loTypeId="urn:microsoft.com/office/officeart/2005/8/layout/radial1#2" loCatId="relationship" qsTypeId="urn:microsoft.com/office/officeart/2005/8/quickstyle/simple1#11" qsCatId="simple" csTypeId="urn:microsoft.com/office/officeart/2005/8/colors/colorful5#9" csCatId="colorful" phldr="1"/>
      <dgm:spPr/>
      <dgm:t>
        <a:bodyPr/>
        <a:lstStyle/>
        <a:p>
          <a:endParaRPr lang="zh-CN" altLang="en-US"/>
        </a:p>
      </dgm:t>
    </dgm:pt>
    <dgm:pt modelId="{6FFA9689-71B1-45F0-9206-7215B4A25308}">
      <dgm:prSet phldrT="[文本]"/>
      <dgm:spPr/>
      <dgm:t>
        <a:bodyPr/>
        <a:lstStyle/>
        <a:p>
          <a:r>
            <a:rPr lang="en-US" altLang="zh-CN" dirty="0"/>
            <a:t>FMEA</a:t>
          </a:r>
        </a:p>
        <a:p>
          <a:r>
            <a:rPr lang="zh-CN" altLang="en-US" dirty="0"/>
            <a:t>七宗罪</a:t>
          </a:r>
        </a:p>
      </dgm:t>
    </dgm:pt>
    <dgm:pt modelId="{81E53BDF-0985-4F0B-B5BD-FE1431BAA22D}" type="parTrans" cxnId="{14DE1D8F-F82A-479A-A5FD-06B337BA0FBE}">
      <dgm:prSet/>
      <dgm:spPr/>
      <dgm:t>
        <a:bodyPr/>
        <a:lstStyle/>
        <a:p>
          <a:endParaRPr lang="zh-CN" altLang="en-US"/>
        </a:p>
      </dgm:t>
    </dgm:pt>
    <dgm:pt modelId="{BC1523BB-DAEE-49C5-9822-561B71610718}" type="sibTrans" cxnId="{14DE1D8F-F82A-479A-A5FD-06B337BA0FBE}">
      <dgm:prSet/>
      <dgm:spPr/>
      <dgm:t>
        <a:bodyPr/>
        <a:lstStyle/>
        <a:p>
          <a:endParaRPr lang="zh-CN" altLang="en-US"/>
        </a:p>
      </dgm:t>
    </dgm:pt>
    <dgm:pt modelId="{BEFC723E-C83D-41EC-A166-6E2E8E557CB8}">
      <dgm:prSet phldrT="[文本]"/>
      <dgm:spPr/>
      <dgm:t>
        <a:bodyPr/>
        <a:lstStyle/>
        <a:p>
          <a:pPr>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活动时间投入不够</a:t>
          </a:r>
          <a:endParaRPr lang="zh-CN" altLang="en-US" dirty="0"/>
        </a:p>
      </dgm:t>
    </dgm:pt>
    <dgm:pt modelId="{A30236F2-F2A1-42AE-BA3C-7A7B4C77A2EE}" type="parTrans" cxnId="{39EDF397-45C8-4537-9D39-A0E09B659AFB}">
      <dgm:prSet/>
      <dgm:spPr/>
      <dgm:t>
        <a:bodyPr/>
        <a:lstStyle/>
        <a:p>
          <a:endParaRPr lang="zh-CN" altLang="en-US"/>
        </a:p>
      </dgm:t>
    </dgm:pt>
    <dgm:pt modelId="{29214123-34EB-4FA4-93CA-F35F0C8C5F89}" type="sibTrans" cxnId="{39EDF397-45C8-4537-9D39-A0E09B659AFB}">
      <dgm:prSet/>
      <dgm:spPr/>
      <dgm:t>
        <a:bodyPr/>
        <a:lstStyle/>
        <a:p>
          <a:endParaRPr lang="zh-CN" altLang="en-US"/>
        </a:p>
      </dgm:t>
    </dgm:pt>
    <dgm:pt modelId="{E08D2547-77BF-4E9A-ABF3-14243E261B07}">
      <dgm:prSet phldrT="[文本]"/>
      <dgm:spPr/>
      <dgm:t>
        <a:bodyPr/>
        <a:lstStyle/>
        <a:p>
          <a:pPr>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糟糕的内</a:t>
          </a:r>
          <a:endParaRPr lang="en-US" altLang="zh-CN" b="1" dirty="0">
            <a:latin typeface="微软雅黑" panose="020B0503020204020204" pitchFamily="34" charset="-122"/>
            <a:ea typeface="微软雅黑" panose="020B0503020204020204" pitchFamily="34" charset="-122"/>
          </a:endParaRPr>
        </a:p>
        <a:p>
          <a:pPr>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部沟通</a:t>
          </a:r>
          <a:endParaRPr lang="zh-CN" altLang="en-US" dirty="0"/>
        </a:p>
      </dgm:t>
    </dgm:pt>
    <dgm:pt modelId="{3099A55A-D622-444F-AB65-29CDDAC0B432}" type="parTrans" cxnId="{004E74ED-A6CA-4489-BCD9-D400A0FCDFCA}">
      <dgm:prSet/>
      <dgm:spPr/>
      <dgm:t>
        <a:bodyPr/>
        <a:lstStyle/>
        <a:p>
          <a:endParaRPr lang="zh-CN" altLang="en-US"/>
        </a:p>
      </dgm:t>
    </dgm:pt>
    <dgm:pt modelId="{F9E79EE2-2093-42C2-B63E-B8816751B3AF}" type="sibTrans" cxnId="{004E74ED-A6CA-4489-BCD9-D400A0FCDFCA}">
      <dgm:prSet/>
      <dgm:spPr/>
      <dgm:t>
        <a:bodyPr/>
        <a:lstStyle/>
        <a:p>
          <a:endParaRPr lang="zh-CN" altLang="en-US"/>
        </a:p>
      </dgm:t>
    </dgm:pt>
    <dgm:pt modelId="{F6B3FBD7-C327-4900-9E99-7E64DA9007E6}">
      <dgm:prSet phldrT="[文本]"/>
      <dgm:spPr/>
      <dgm:t>
        <a:bodyPr/>
        <a:lstStyle/>
        <a:p>
          <a:pPr>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缺乏真正的员工授权</a:t>
          </a:r>
          <a:endParaRPr lang="zh-CN" altLang="en-US" dirty="0"/>
        </a:p>
      </dgm:t>
    </dgm:pt>
    <dgm:pt modelId="{B1A453AF-8A1C-433C-BAB5-86DF341C81BB}" type="parTrans" cxnId="{F058873A-6F4D-4BBA-8FC4-4D6C0BBC6300}">
      <dgm:prSet/>
      <dgm:spPr/>
      <dgm:t>
        <a:bodyPr/>
        <a:lstStyle/>
        <a:p>
          <a:endParaRPr lang="zh-CN" altLang="en-US"/>
        </a:p>
      </dgm:t>
    </dgm:pt>
    <dgm:pt modelId="{78574CF3-CB08-43E9-9CD1-16863DC8B536}" type="sibTrans" cxnId="{F058873A-6F4D-4BBA-8FC4-4D6C0BBC6300}">
      <dgm:prSet/>
      <dgm:spPr/>
      <dgm:t>
        <a:bodyPr/>
        <a:lstStyle/>
        <a:p>
          <a:endParaRPr lang="zh-CN" altLang="en-US"/>
        </a:p>
      </dgm:t>
    </dgm:pt>
    <dgm:pt modelId="{6CA401C9-044F-474F-99C9-970C44E017BF}">
      <dgm:prSet phldrT="[文本]"/>
      <dgm:spPr/>
      <dgm:t>
        <a:bodyPr/>
        <a:lstStyle/>
        <a:p>
          <a:pPr>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缺少正式的变革战略规划</a:t>
          </a:r>
          <a:endParaRPr lang="zh-CN" altLang="en-US" dirty="0"/>
        </a:p>
      </dgm:t>
    </dgm:pt>
    <dgm:pt modelId="{FA81F6C3-E38C-4072-8D44-FD15CE60440C}" type="parTrans" cxnId="{96702330-AEB1-4499-9B72-0FE47246299A}">
      <dgm:prSet/>
      <dgm:spPr/>
      <dgm:t>
        <a:bodyPr/>
        <a:lstStyle/>
        <a:p>
          <a:endParaRPr lang="zh-CN" altLang="en-US"/>
        </a:p>
      </dgm:t>
    </dgm:pt>
    <dgm:pt modelId="{EC04188C-45B6-4123-9B14-5373C8B33916}" type="sibTrans" cxnId="{96702330-AEB1-4499-9B72-0FE47246299A}">
      <dgm:prSet/>
      <dgm:spPr/>
      <dgm:t>
        <a:bodyPr/>
        <a:lstStyle/>
        <a:p>
          <a:endParaRPr lang="zh-CN" altLang="en-US"/>
        </a:p>
      </dgm:t>
    </dgm:pt>
    <dgm:pt modelId="{CC0696C8-5EB0-4D06-A3AB-47B93AE78710}">
      <dgm:prSet/>
      <dgm:spPr/>
      <dgm:t>
        <a:bodyPr/>
        <a:lstStyle/>
        <a:p>
          <a:pPr>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把</a:t>
          </a:r>
          <a:r>
            <a:rPr lang="en-US" altLang="zh-CN" b="1" dirty="0">
              <a:latin typeface="微软雅黑" panose="020B0503020204020204" pitchFamily="34" charset="-122"/>
              <a:ea typeface="微软雅黑" panose="020B0503020204020204" pitchFamily="34" charset="-122"/>
            </a:rPr>
            <a:t>FMEA</a:t>
          </a:r>
          <a:r>
            <a:rPr lang="zh-CN" altLang="en-US" b="1" dirty="0">
              <a:latin typeface="微软雅黑" panose="020B0503020204020204" pitchFamily="34" charset="-122"/>
              <a:ea typeface="微软雅黑" panose="020B0503020204020204" pitchFamily="34" charset="-122"/>
            </a:rPr>
            <a:t>当作快速解决问题的方法</a:t>
          </a:r>
          <a:endParaRPr lang="zh-CN" altLang="en-US" dirty="0"/>
        </a:p>
      </dgm:t>
    </dgm:pt>
    <dgm:pt modelId="{D1ED9588-20B4-43D6-AC4D-6F55255DCAFF}" type="parTrans" cxnId="{8ADE78DD-5331-473A-A684-C59629294260}">
      <dgm:prSet/>
      <dgm:spPr/>
      <dgm:t>
        <a:bodyPr/>
        <a:lstStyle/>
        <a:p>
          <a:endParaRPr lang="zh-CN" altLang="en-US"/>
        </a:p>
      </dgm:t>
    </dgm:pt>
    <dgm:pt modelId="{4E11E66E-FF17-497A-8ED1-89FC4BEF2C50}" type="sibTrans" cxnId="{8ADE78DD-5331-473A-A684-C59629294260}">
      <dgm:prSet/>
      <dgm:spPr/>
      <dgm:t>
        <a:bodyPr/>
        <a:lstStyle/>
        <a:p>
          <a:endParaRPr lang="zh-CN" altLang="en-US"/>
        </a:p>
      </dgm:t>
    </dgm:pt>
    <dgm:pt modelId="{0A5F7D20-01F5-4391-8F29-6D31DAB9A9D5}">
      <dgm:prSet/>
      <dgm:spPr/>
      <dgm:t>
        <a:bodyPr/>
        <a:lstStyle/>
        <a:p>
          <a:pPr>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为短期的财务结果而行事</a:t>
          </a:r>
          <a:endParaRPr lang="zh-CN" altLang="en-US" dirty="0"/>
        </a:p>
      </dgm:t>
    </dgm:pt>
    <dgm:pt modelId="{B166087F-0A12-4A9D-A63E-2DD734391451}" type="parTrans" cxnId="{EDD5D52A-B5A6-40F6-A2A1-17982916B8C0}">
      <dgm:prSet/>
      <dgm:spPr/>
      <dgm:t>
        <a:bodyPr/>
        <a:lstStyle/>
        <a:p>
          <a:endParaRPr lang="zh-CN" altLang="en-US"/>
        </a:p>
      </dgm:t>
    </dgm:pt>
    <dgm:pt modelId="{E11E21F1-606E-494D-8F9B-D8C645C0506F}" type="sibTrans" cxnId="{EDD5D52A-B5A6-40F6-A2A1-17982916B8C0}">
      <dgm:prSet/>
      <dgm:spPr/>
      <dgm:t>
        <a:bodyPr/>
        <a:lstStyle/>
        <a:p>
          <a:endParaRPr lang="zh-CN" altLang="en-US"/>
        </a:p>
      </dgm:t>
    </dgm:pt>
    <dgm:pt modelId="{A9F8E0CA-D273-436D-B942-D890600942F2}">
      <dgm:prSet/>
      <dgm:spPr/>
      <dgm:t>
        <a:bodyPr/>
        <a:lstStyle/>
        <a:p>
          <a:pPr>
            <a:buFont typeface="Wingdings" panose="05000000000000000000" pitchFamily="2" charset="2"/>
            <a:buChar char="v"/>
          </a:pPr>
          <a:r>
            <a:rPr lang="zh-CN" altLang="en-US" b="1" dirty="0">
              <a:latin typeface="微软雅黑" panose="020B0503020204020204" pitchFamily="34" charset="-122"/>
              <a:ea typeface="微软雅黑" panose="020B0503020204020204" pitchFamily="34" charset="-122"/>
            </a:rPr>
            <a:t>缺乏客户为关注焦点</a:t>
          </a:r>
          <a:endParaRPr lang="zh-CN" altLang="en-US" dirty="0"/>
        </a:p>
      </dgm:t>
    </dgm:pt>
    <dgm:pt modelId="{95EA9518-E57D-4599-BD50-7E6A83FC8FD1}" type="parTrans" cxnId="{78A9D44E-64CD-4E3D-9E1F-2816B53109E0}">
      <dgm:prSet/>
      <dgm:spPr/>
      <dgm:t>
        <a:bodyPr/>
        <a:lstStyle/>
        <a:p>
          <a:endParaRPr lang="zh-CN" altLang="en-US"/>
        </a:p>
      </dgm:t>
    </dgm:pt>
    <dgm:pt modelId="{5AF6392A-6FD0-4367-9722-D43DC379604E}" type="sibTrans" cxnId="{78A9D44E-64CD-4E3D-9E1F-2816B53109E0}">
      <dgm:prSet/>
      <dgm:spPr/>
      <dgm:t>
        <a:bodyPr/>
        <a:lstStyle/>
        <a:p>
          <a:endParaRPr lang="zh-CN" altLang="en-US"/>
        </a:p>
      </dgm:t>
    </dgm:pt>
    <dgm:pt modelId="{3AAF8BD7-FD2C-4EBD-A8DD-A3356FD6A2D8}" type="pres">
      <dgm:prSet presAssocID="{E7AA03A8-4B47-4E27-8111-5637506EF36F}" presName="cycle" presStyleCnt="0">
        <dgm:presLayoutVars>
          <dgm:chMax val="1"/>
          <dgm:dir/>
          <dgm:animLvl val="ctr"/>
          <dgm:resizeHandles val="exact"/>
        </dgm:presLayoutVars>
      </dgm:prSet>
      <dgm:spPr/>
    </dgm:pt>
    <dgm:pt modelId="{2F05BEA2-0182-446A-9873-308C1605DC24}" type="pres">
      <dgm:prSet presAssocID="{6FFA9689-71B1-45F0-9206-7215B4A25308}" presName="centerShape" presStyleLbl="node0" presStyleIdx="0" presStyleCnt="1"/>
      <dgm:spPr/>
    </dgm:pt>
    <dgm:pt modelId="{D47E57EF-4859-4E0A-A2B3-F4576E9021E2}" type="pres">
      <dgm:prSet presAssocID="{A30236F2-F2A1-42AE-BA3C-7A7B4C77A2EE}" presName="Name9" presStyleLbl="parChTrans1D2" presStyleIdx="0" presStyleCnt="7"/>
      <dgm:spPr/>
    </dgm:pt>
    <dgm:pt modelId="{19013CE2-105D-4EFC-9CFB-0325FA944772}" type="pres">
      <dgm:prSet presAssocID="{A30236F2-F2A1-42AE-BA3C-7A7B4C77A2EE}" presName="connTx" presStyleLbl="parChTrans1D2" presStyleIdx="0" presStyleCnt="7"/>
      <dgm:spPr/>
    </dgm:pt>
    <dgm:pt modelId="{67AD1293-5A3C-4B4D-8029-85D56A0905F9}" type="pres">
      <dgm:prSet presAssocID="{BEFC723E-C83D-41EC-A166-6E2E8E557CB8}" presName="node" presStyleLbl="node1" presStyleIdx="0" presStyleCnt="7">
        <dgm:presLayoutVars>
          <dgm:bulletEnabled val="1"/>
        </dgm:presLayoutVars>
      </dgm:prSet>
      <dgm:spPr/>
    </dgm:pt>
    <dgm:pt modelId="{B85B1A0F-1A9A-4148-8B84-409B0F02708B}" type="pres">
      <dgm:prSet presAssocID="{3099A55A-D622-444F-AB65-29CDDAC0B432}" presName="Name9" presStyleLbl="parChTrans1D2" presStyleIdx="1" presStyleCnt="7"/>
      <dgm:spPr/>
    </dgm:pt>
    <dgm:pt modelId="{AD3A1FAC-ABCC-4CB1-B1B3-553245FEA67F}" type="pres">
      <dgm:prSet presAssocID="{3099A55A-D622-444F-AB65-29CDDAC0B432}" presName="connTx" presStyleLbl="parChTrans1D2" presStyleIdx="1" presStyleCnt="7"/>
      <dgm:spPr/>
    </dgm:pt>
    <dgm:pt modelId="{68B99B9E-96F8-47AE-8A56-91678BC8EAA5}" type="pres">
      <dgm:prSet presAssocID="{E08D2547-77BF-4E9A-ABF3-14243E261B07}" presName="node" presStyleLbl="node1" presStyleIdx="1" presStyleCnt="7">
        <dgm:presLayoutVars>
          <dgm:bulletEnabled val="1"/>
        </dgm:presLayoutVars>
      </dgm:prSet>
      <dgm:spPr/>
    </dgm:pt>
    <dgm:pt modelId="{68E494E0-0D10-4179-B7E1-93B14B5B25BD}" type="pres">
      <dgm:prSet presAssocID="{B1A453AF-8A1C-433C-BAB5-86DF341C81BB}" presName="Name9" presStyleLbl="parChTrans1D2" presStyleIdx="2" presStyleCnt="7"/>
      <dgm:spPr/>
    </dgm:pt>
    <dgm:pt modelId="{5DC5A7F2-608F-4552-A731-83ECBDEAB910}" type="pres">
      <dgm:prSet presAssocID="{B1A453AF-8A1C-433C-BAB5-86DF341C81BB}" presName="connTx" presStyleLbl="parChTrans1D2" presStyleIdx="2" presStyleCnt="7"/>
      <dgm:spPr/>
    </dgm:pt>
    <dgm:pt modelId="{0003E1CC-790A-4D67-A727-D4F49EAEA8BE}" type="pres">
      <dgm:prSet presAssocID="{F6B3FBD7-C327-4900-9E99-7E64DA9007E6}" presName="node" presStyleLbl="node1" presStyleIdx="2" presStyleCnt="7">
        <dgm:presLayoutVars>
          <dgm:bulletEnabled val="1"/>
        </dgm:presLayoutVars>
      </dgm:prSet>
      <dgm:spPr/>
    </dgm:pt>
    <dgm:pt modelId="{6C8531D8-3D41-40D2-A676-A88F66447524}" type="pres">
      <dgm:prSet presAssocID="{FA81F6C3-E38C-4072-8D44-FD15CE60440C}" presName="Name9" presStyleLbl="parChTrans1D2" presStyleIdx="3" presStyleCnt="7"/>
      <dgm:spPr/>
    </dgm:pt>
    <dgm:pt modelId="{06C0AB49-9D68-4B96-8531-1E34E7EF6751}" type="pres">
      <dgm:prSet presAssocID="{FA81F6C3-E38C-4072-8D44-FD15CE60440C}" presName="connTx" presStyleLbl="parChTrans1D2" presStyleIdx="3" presStyleCnt="7"/>
      <dgm:spPr/>
    </dgm:pt>
    <dgm:pt modelId="{BC47A3BB-D150-4BDA-BFF2-C5943E1B8C29}" type="pres">
      <dgm:prSet presAssocID="{6CA401C9-044F-474F-99C9-970C44E017BF}" presName="node" presStyleLbl="node1" presStyleIdx="3" presStyleCnt="7">
        <dgm:presLayoutVars>
          <dgm:bulletEnabled val="1"/>
        </dgm:presLayoutVars>
      </dgm:prSet>
      <dgm:spPr/>
    </dgm:pt>
    <dgm:pt modelId="{AE93EDE9-CF23-4FB4-AC09-12E675702100}" type="pres">
      <dgm:prSet presAssocID="{D1ED9588-20B4-43D6-AC4D-6F55255DCAFF}" presName="Name9" presStyleLbl="parChTrans1D2" presStyleIdx="4" presStyleCnt="7"/>
      <dgm:spPr/>
    </dgm:pt>
    <dgm:pt modelId="{B607FD42-CF93-4305-802E-9FADD2ADEA8F}" type="pres">
      <dgm:prSet presAssocID="{D1ED9588-20B4-43D6-AC4D-6F55255DCAFF}" presName="connTx" presStyleLbl="parChTrans1D2" presStyleIdx="4" presStyleCnt="7"/>
      <dgm:spPr/>
    </dgm:pt>
    <dgm:pt modelId="{D562604A-A298-4725-A9AE-EE9EB5BF940C}" type="pres">
      <dgm:prSet presAssocID="{CC0696C8-5EB0-4D06-A3AB-47B93AE78710}" presName="node" presStyleLbl="node1" presStyleIdx="4" presStyleCnt="7">
        <dgm:presLayoutVars>
          <dgm:bulletEnabled val="1"/>
        </dgm:presLayoutVars>
      </dgm:prSet>
      <dgm:spPr/>
    </dgm:pt>
    <dgm:pt modelId="{C3353FEF-5087-4615-AA97-6DDBD0B67123}" type="pres">
      <dgm:prSet presAssocID="{B166087F-0A12-4A9D-A63E-2DD734391451}" presName="Name9" presStyleLbl="parChTrans1D2" presStyleIdx="5" presStyleCnt="7"/>
      <dgm:spPr/>
    </dgm:pt>
    <dgm:pt modelId="{FD1F449F-564A-4B05-AE8C-4274E473485D}" type="pres">
      <dgm:prSet presAssocID="{B166087F-0A12-4A9D-A63E-2DD734391451}" presName="connTx" presStyleLbl="parChTrans1D2" presStyleIdx="5" presStyleCnt="7"/>
      <dgm:spPr/>
    </dgm:pt>
    <dgm:pt modelId="{C0AE945D-4100-41E0-9524-F2C0CFFC4809}" type="pres">
      <dgm:prSet presAssocID="{0A5F7D20-01F5-4391-8F29-6D31DAB9A9D5}" presName="node" presStyleLbl="node1" presStyleIdx="5" presStyleCnt="7">
        <dgm:presLayoutVars>
          <dgm:bulletEnabled val="1"/>
        </dgm:presLayoutVars>
      </dgm:prSet>
      <dgm:spPr/>
    </dgm:pt>
    <dgm:pt modelId="{5EEC9DDC-118C-466C-BD53-21EC01CC2F79}" type="pres">
      <dgm:prSet presAssocID="{95EA9518-E57D-4599-BD50-7E6A83FC8FD1}" presName="Name9" presStyleLbl="parChTrans1D2" presStyleIdx="6" presStyleCnt="7"/>
      <dgm:spPr/>
    </dgm:pt>
    <dgm:pt modelId="{1E02A2F8-0809-40BC-AD0E-270523EF4845}" type="pres">
      <dgm:prSet presAssocID="{95EA9518-E57D-4599-BD50-7E6A83FC8FD1}" presName="connTx" presStyleLbl="parChTrans1D2" presStyleIdx="6" presStyleCnt="7"/>
      <dgm:spPr/>
    </dgm:pt>
    <dgm:pt modelId="{E9BEA881-5DA9-48C1-9C8C-C2BBB31D418A}" type="pres">
      <dgm:prSet presAssocID="{A9F8E0CA-D273-436D-B942-D890600942F2}" presName="node" presStyleLbl="node1" presStyleIdx="6" presStyleCnt="7">
        <dgm:presLayoutVars>
          <dgm:bulletEnabled val="1"/>
        </dgm:presLayoutVars>
      </dgm:prSet>
      <dgm:spPr/>
    </dgm:pt>
  </dgm:ptLst>
  <dgm:cxnLst>
    <dgm:cxn modelId="{8194E022-FEEF-4A5E-B099-C7E7E5AF7E78}" type="presOf" srcId="{6FFA9689-71B1-45F0-9206-7215B4A25308}" destId="{2F05BEA2-0182-446A-9873-308C1605DC24}" srcOrd="0" destOrd="0" presId="urn:microsoft.com/office/officeart/2005/8/layout/radial1#2"/>
    <dgm:cxn modelId="{0F56CA24-9D78-47E3-9B95-382C63BAB1B6}" type="presOf" srcId="{95EA9518-E57D-4599-BD50-7E6A83FC8FD1}" destId="{5EEC9DDC-118C-466C-BD53-21EC01CC2F79}" srcOrd="0" destOrd="0" presId="urn:microsoft.com/office/officeart/2005/8/layout/radial1#2"/>
    <dgm:cxn modelId="{EDD5D52A-B5A6-40F6-A2A1-17982916B8C0}" srcId="{6FFA9689-71B1-45F0-9206-7215B4A25308}" destId="{0A5F7D20-01F5-4391-8F29-6D31DAB9A9D5}" srcOrd="5" destOrd="0" parTransId="{B166087F-0A12-4A9D-A63E-2DD734391451}" sibTransId="{E11E21F1-606E-494D-8F9B-D8C645C0506F}"/>
    <dgm:cxn modelId="{96702330-AEB1-4499-9B72-0FE47246299A}" srcId="{6FFA9689-71B1-45F0-9206-7215B4A25308}" destId="{6CA401C9-044F-474F-99C9-970C44E017BF}" srcOrd="3" destOrd="0" parTransId="{FA81F6C3-E38C-4072-8D44-FD15CE60440C}" sibTransId="{EC04188C-45B6-4123-9B14-5373C8B33916}"/>
    <dgm:cxn modelId="{EA473832-85BC-4787-A7D1-4C68B871BB38}" type="presOf" srcId="{95EA9518-E57D-4599-BD50-7E6A83FC8FD1}" destId="{1E02A2F8-0809-40BC-AD0E-270523EF4845}" srcOrd="1" destOrd="0" presId="urn:microsoft.com/office/officeart/2005/8/layout/radial1#2"/>
    <dgm:cxn modelId="{04839034-57CD-40E4-BCC5-8119C2C960BC}" type="presOf" srcId="{E08D2547-77BF-4E9A-ABF3-14243E261B07}" destId="{68B99B9E-96F8-47AE-8A56-91678BC8EAA5}" srcOrd="0" destOrd="0" presId="urn:microsoft.com/office/officeart/2005/8/layout/radial1#2"/>
    <dgm:cxn modelId="{F058873A-6F4D-4BBA-8FC4-4D6C0BBC6300}" srcId="{6FFA9689-71B1-45F0-9206-7215B4A25308}" destId="{F6B3FBD7-C327-4900-9E99-7E64DA9007E6}" srcOrd="2" destOrd="0" parTransId="{B1A453AF-8A1C-433C-BAB5-86DF341C81BB}" sibTransId="{78574CF3-CB08-43E9-9CD1-16863DC8B536}"/>
    <dgm:cxn modelId="{83D6975C-7866-4163-AAEA-1B177A3D98EC}" type="presOf" srcId="{0A5F7D20-01F5-4391-8F29-6D31DAB9A9D5}" destId="{C0AE945D-4100-41E0-9524-F2C0CFFC4809}" srcOrd="0" destOrd="0" presId="urn:microsoft.com/office/officeart/2005/8/layout/radial1#2"/>
    <dgm:cxn modelId="{EB257C60-8D6C-4359-97BF-FDE482580AB8}" type="presOf" srcId="{A9F8E0CA-D273-436D-B942-D890600942F2}" destId="{E9BEA881-5DA9-48C1-9C8C-C2BBB31D418A}" srcOrd="0" destOrd="0" presId="urn:microsoft.com/office/officeart/2005/8/layout/radial1#2"/>
    <dgm:cxn modelId="{1D4F2846-4F27-43ED-964E-58841CB44CEC}" type="presOf" srcId="{B1A453AF-8A1C-433C-BAB5-86DF341C81BB}" destId="{5DC5A7F2-608F-4552-A731-83ECBDEAB910}" srcOrd="1" destOrd="0" presId="urn:microsoft.com/office/officeart/2005/8/layout/radial1#2"/>
    <dgm:cxn modelId="{78A9D44E-64CD-4E3D-9E1F-2816B53109E0}" srcId="{6FFA9689-71B1-45F0-9206-7215B4A25308}" destId="{A9F8E0CA-D273-436D-B942-D890600942F2}" srcOrd="6" destOrd="0" parTransId="{95EA9518-E57D-4599-BD50-7E6A83FC8FD1}" sibTransId="{5AF6392A-6FD0-4367-9722-D43DC379604E}"/>
    <dgm:cxn modelId="{15FFC282-B3D6-490F-8792-6B81B8A83DEA}" type="presOf" srcId="{BEFC723E-C83D-41EC-A166-6E2E8E557CB8}" destId="{67AD1293-5A3C-4B4D-8029-85D56A0905F9}" srcOrd="0" destOrd="0" presId="urn:microsoft.com/office/officeart/2005/8/layout/radial1#2"/>
    <dgm:cxn modelId="{73CE0383-B64A-40FF-8046-E87FA37B19A6}" type="presOf" srcId="{E7AA03A8-4B47-4E27-8111-5637506EF36F}" destId="{3AAF8BD7-FD2C-4EBD-A8DD-A3356FD6A2D8}" srcOrd="0" destOrd="0" presId="urn:microsoft.com/office/officeart/2005/8/layout/radial1#2"/>
    <dgm:cxn modelId="{14DE1D8F-F82A-479A-A5FD-06B337BA0FBE}" srcId="{E7AA03A8-4B47-4E27-8111-5637506EF36F}" destId="{6FFA9689-71B1-45F0-9206-7215B4A25308}" srcOrd="0" destOrd="0" parTransId="{81E53BDF-0985-4F0B-B5BD-FE1431BAA22D}" sibTransId="{BC1523BB-DAEE-49C5-9822-561B71610718}"/>
    <dgm:cxn modelId="{39EDF397-45C8-4537-9D39-A0E09B659AFB}" srcId="{6FFA9689-71B1-45F0-9206-7215B4A25308}" destId="{BEFC723E-C83D-41EC-A166-6E2E8E557CB8}" srcOrd="0" destOrd="0" parTransId="{A30236F2-F2A1-42AE-BA3C-7A7B4C77A2EE}" sibTransId="{29214123-34EB-4FA4-93CA-F35F0C8C5F89}"/>
    <dgm:cxn modelId="{2545B8A0-789D-415C-A21C-431E9E21FBCC}" type="presOf" srcId="{F6B3FBD7-C327-4900-9E99-7E64DA9007E6}" destId="{0003E1CC-790A-4D67-A727-D4F49EAEA8BE}" srcOrd="0" destOrd="0" presId="urn:microsoft.com/office/officeart/2005/8/layout/radial1#2"/>
    <dgm:cxn modelId="{953B73A3-660A-4389-884C-D87339F46208}" type="presOf" srcId="{3099A55A-D622-444F-AB65-29CDDAC0B432}" destId="{AD3A1FAC-ABCC-4CB1-B1B3-553245FEA67F}" srcOrd="1" destOrd="0" presId="urn:microsoft.com/office/officeart/2005/8/layout/radial1#2"/>
    <dgm:cxn modelId="{F9BF7AA6-38B9-41CB-90C5-121015A3A20F}" type="presOf" srcId="{FA81F6C3-E38C-4072-8D44-FD15CE60440C}" destId="{06C0AB49-9D68-4B96-8531-1E34E7EF6751}" srcOrd="1" destOrd="0" presId="urn:microsoft.com/office/officeart/2005/8/layout/radial1#2"/>
    <dgm:cxn modelId="{379321AD-6E4E-4862-A2D4-A1B6C8074BA5}" type="presOf" srcId="{A30236F2-F2A1-42AE-BA3C-7A7B4C77A2EE}" destId="{19013CE2-105D-4EFC-9CFB-0325FA944772}" srcOrd="1" destOrd="0" presId="urn:microsoft.com/office/officeart/2005/8/layout/radial1#2"/>
    <dgm:cxn modelId="{94D044AD-DBD6-45E0-A6B9-9173635F80C2}" type="presOf" srcId="{D1ED9588-20B4-43D6-AC4D-6F55255DCAFF}" destId="{B607FD42-CF93-4305-802E-9FADD2ADEA8F}" srcOrd="1" destOrd="0" presId="urn:microsoft.com/office/officeart/2005/8/layout/radial1#2"/>
    <dgm:cxn modelId="{4C8376C4-B3AC-431F-A416-A65B30FD656E}" type="presOf" srcId="{A30236F2-F2A1-42AE-BA3C-7A7B4C77A2EE}" destId="{D47E57EF-4859-4E0A-A2B3-F4576E9021E2}" srcOrd="0" destOrd="0" presId="urn:microsoft.com/office/officeart/2005/8/layout/radial1#2"/>
    <dgm:cxn modelId="{3F91AACE-7DAB-42C0-89D3-2B3EB5ED3E3F}" type="presOf" srcId="{6CA401C9-044F-474F-99C9-970C44E017BF}" destId="{BC47A3BB-D150-4BDA-BFF2-C5943E1B8C29}" srcOrd="0" destOrd="0" presId="urn:microsoft.com/office/officeart/2005/8/layout/radial1#2"/>
    <dgm:cxn modelId="{5BD725D0-C42A-432C-B49B-A21781EC3DA4}" type="presOf" srcId="{B1A453AF-8A1C-433C-BAB5-86DF341C81BB}" destId="{68E494E0-0D10-4179-B7E1-93B14B5B25BD}" srcOrd="0" destOrd="0" presId="urn:microsoft.com/office/officeart/2005/8/layout/radial1#2"/>
    <dgm:cxn modelId="{5B30C4D1-3C02-4970-8C58-A7E747E30FF0}" type="presOf" srcId="{B166087F-0A12-4A9D-A63E-2DD734391451}" destId="{FD1F449F-564A-4B05-AE8C-4274E473485D}" srcOrd="1" destOrd="0" presId="urn:microsoft.com/office/officeart/2005/8/layout/radial1#2"/>
    <dgm:cxn modelId="{324FE9DC-F1FF-4305-912B-708EB0E5FAFE}" type="presOf" srcId="{CC0696C8-5EB0-4D06-A3AB-47B93AE78710}" destId="{D562604A-A298-4725-A9AE-EE9EB5BF940C}" srcOrd="0" destOrd="0" presId="urn:microsoft.com/office/officeart/2005/8/layout/radial1#2"/>
    <dgm:cxn modelId="{8ADE78DD-5331-473A-A684-C59629294260}" srcId="{6FFA9689-71B1-45F0-9206-7215B4A25308}" destId="{CC0696C8-5EB0-4D06-A3AB-47B93AE78710}" srcOrd="4" destOrd="0" parTransId="{D1ED9588-20B4-43D6-AC4D-6F55255DCAFF}" sibTransId="{4E11E66E-FF17-497A-8ED1-89FC4BEF2C50}"/>
    <dgm:cxn modelId="{96846BDF-6460-430A-A480-6977B7980AC0}" type="presOf" srcId="{FA81F6C3-E38C-4072-8D44-FD15CE60440C}" destId="{6C8531D8-3D41-40D2-A676-A88F66447524}" srcOrd="0" destOrd="0" presId="urn:microsoft.com/office/officeart/2005/8/layout/radial1#2"/>
    <dgm:cxn modelId="{CFF24BE9-FEA6-4E80-B825-B1EBB6DCDF4C}" type="presOf" srcId="{B166087F-0A12-4A9D-A63E-2DD734391451}" destId="{C3353FEF-5087-4615-AA97-6DDBD0B67123}" srcOrd="0" destOrd="0" presId="urn:microsoft.com/office/officeart/2005/8/layout/radial1#2"/>
    <dgm:cxn modelId="{E59BF2EA-0E97-4E8C-A5D8-FEA5329D4911}" type="presOf" srcId="{D1ED9588-20B4-43D6-AC4D-6F55255DCAFF}" destId="{AE93EDE9-CF23-4FB4-AC09-12E675702100}" srcOrd="0" destOrd="0" presId="urn:microsoft.com/office/officeart/2005/8/layout/radial1#2"/>
    <dgm:cxn modelId="{004E74ED-A6CA-4489-BCD9-D400A0FCDFCA}" srcId="{6FFA9689-71B1-45F0-9206-7215B4A25308}" destId="{E08D2547-77BF-4E9A-ABF3-14243E261B07}" srcOrd="1" destOrd="0" parTransId="{3099A55A-D622-444F-AB65-29CDDAC0B432}" sibTransId="{F9E79EE2-2093-42C2-B63E-B8816751B3AF}"/>
    <dgm:cxn modelId="{5513F1F4-10F7-43FC-9CBD-75BA4BD1492E}" type="presOf" srcId="{3099A55A-D622-444F-AB65-29CDDAC0B432}" destId="{B85B1A0F-1A9A-4148-8B84-409B0F02708B}" srcOrd="0" destOrd="0" presId="urn:microsoft.com/office/officeart/2005/8/layout/radial1#2"/>
    <dgm:cxn modelId="{AC8E4B04-4176-4BA9-ACC9-3B7E00802BD6}" type="presParOf" srcId="{3AAF8BD7-FD2C-4EBD-A8DD-A3356FD6A2D8}" destId="{2F05BEA2-0182-446A-9873-308C1605DC24}" srcOrd="0" destOrd="0" presId="urn:microsoft.com/office/officeart/2005/8/layout/radial1#2"/>
    <dgm:cxn modelId="{102B1411-0167-4B9B-AEB8-F5AF94E9A13C}" type="presParOf" srcId="{3AAF8BD7-FD2C-4EBD-A8DD-A3356FD6A2D8}" destId="{D47E57EF-4859-4E0A-A2B3-F4576E9021E2}" srcOrd="1" destOrd="0" presId="urn:microsoft.com/office/officeart/2005/8/layout/radial1#2"/>
    <dgm:cxn modelId="{12598DC9-C119-4218-A45B-9BDD2B756E2A}" type="presParOf" srcId="{D47E57EF-4859-4E0A-A2B3-F4576E9021E2}" destId="{19013CE2-105D-4EFC-9CFB-0325FA944772}" srcOrd="0" destOrd="0" presId="urn:microsoft.com/office/officeart/2005/8/layout/radial1#2"/>
    <dgm:cxn modelId="{AA5FE2BE-4E92-47FF-979C-72BD6383665A}" type="presParOf" srcId="{3AAF8BD7-FD2C-4EBD-A8DD-A3356FD6A2D8}" destId="{67AD1293-5A3C-4B4D-8029-85D56A0905F9}" srcOrd="2" destOrd="0" presId="urn:microsoft.com/office/officeart/2005/8/layout/radial1#2"/>
    <dgm:cxn modelId="{87D1E473-8627-4EA5-BB94-EF069677BD41}" type="presParOf" srcId="{3AAF8BD7-FD2C-4EBD-A8DD-A3356FD6A2D8}" destId="{B85B1A0F-1A9A-4148-8B84-409B0F02708B}" srcOrd="3" destOrd="0" presId="urn:microsoft.com/office/officeart/2005/8/layout/radial1#2"/>
    <dgm:cxn modelId="{3482B0F0-F0A4-48F8-A98E-85225AF2288F}" type="presParOf" srcId="{B85B1A0F-1A9A-4148-8B84-409B0F02708B}" destId="{AD3A1FAC-ABCC-4CB1-B1B3-553245FEA67F}" srcOrd="0" destOrd="0" presId="urn:microsoft.com/office/officeart/2005/8/layout/radial1#2"/>
    <dgm:cxn modelId="{17418DB0-C555-4166-B7F7-C4030C24D90D}" type="presParOf" srcId="{3AAF8BD7-FD2C-4EBD-A8DD-A3356FD6A2D8}" destId="{68B99B9E-96F8-47AE-8A56-91678BC8EAA5}" srcOrd="4" destOrd="0" presId="urn:microsoft.com/office/officeart/2005/8/layout/radial1#2"/>
    <dgm:cxn modelId="{22C2CEA1-1549-4CE9-9805-C24764D67DA6}" type="presParOf" srcId="{3AAF8BD7-FD2C-4EBD-A8DD-A3356FD6A2D8}" destId="{68E494E0-0D10-4179-B7E1-93B14B5B25BD}" srcOrd="5" destOrd="0" presId="urn:microsoft.com/office/officeart/2005/8/layout/radial1#2"/>
    <dgm:cxn modelId="{7F1974F5-D9AB-49F7-8E50-2F20C417C574}" type="presParOf" srcId="{68E494E0-0D10-4179-B7E1-93B14B5B25BD}" destId="{5DC5A7F2-608F-4552-A731-83ECBDEAB910}" srcOrd="0" destOrd="0" presId="urn:microsoft.com/office/officeart/2005/8/layout/radial1#2"/>
    <dgm:cxn modelId="{F5BB88DD-9988-49F6-B017-95B906619B40}" type="presParOf" srcId="{3AAF8BD7-FD2C-4EBD-A8DD-A3356FD6A2D8}" destId="{0003E1CC-790A-4D67-A727-D4F49EAEA8BE}" srcOrd="6" destOrd="0" presId="urn:microsoft.com/office/officeart/2005/8/layout/radial1#2"/>
    <dgm:cxn modelId="{803A57CE-D298-40C3-8F61-8442A503D307}" type="presParOf" srcId="{3AAF8BD7-FD2C-4EBD-A8DD-A3356FD6A2D8}" destId="{6C8531D8-3D41-40D2-A676-A88F66447524}" srcOrd="7" destOrd="0" presId="urn:microsoft.com/office/officeart/2005/8/layout/radial1#2"/>
    <dgm:cxn modelId="{C647775D-07E9-40C6-8C6B-33545A7BD9DA}" type="presParOf" srcId="{6C8531D8-3D41-40D2-A676-A88F66447524}" destId="{06C0AB49-9D68-4B96-8531-1E34E7EF6751}" srcOrd="0" destOrd="0" presId="urn:microsoft.com/office/officeart/2005/8/layout/radial1#2"/>
    <dgm:cxn modelId="{7436838A-BCCA-4F5D-BD9A-AD2064030A55}" type="presParOf" srcId="{3AAF8BD7-FD2C-4EBD-A8DD-A3356FD6A2D8}" destId="{BC47A3BB-D150-4BDA-BFF2-C5943E1B8C29}" srcOrd="8" destOrd="0" presId="urn:microsoft.com/office/officeart/2005/8/layout/radial1#2"/>
    <dgm:cxn modelId="{77F63C16-A832-4677-884A-F272E2B902E3}" type="presParOf" srcId="{3AAF8BD7-FD2C-4EBD-A8DD-A3356FD6A2D8}" destId="{AE93EDE9-CF23-4FB4-AC09-12E675702100}" srcOrd="9" destOrd="0" presId="urn:microsoft.com/office/officeart/2005/8/layout/radial1#2"/>
    <dgm:cxn modelId="{067CBA4A-5572-4690-8FE5-4148904034CD}" type="presParOf" srcId="{AE93EDE9-CF23-4FB4-AC09-12E675702100}" destId="{B607FD42-CF93-4305-802E-9FADD2ADEA8F}" srcOrd="0" destOrd="0" presId="urn:microsoft.com/office/officeart/2005/8/layout/radial1#2"/>
    <dgm:cxn modelId="{7C9889A2-FE05-457B-8FCD-F249F203DC38}" type="presParOf" srcId="{3AAF8BD7-FD2C-4EBD-A8DD-A3356FD6A2D8}" destId="{D562604A-A298-4725-A9AE-EE9EB5BF940C}" srcOrd="10" destOrd="0" presId="urn:microsoft.com/office/officeart/2005/8/layout/radial1#2"/>
    <dgm:cxn modelId="{AEB23EA6-B8E3-4390-963F-8C238DE1C28F}" type="presParOf" srcId="{3AAF8BD7-FD2C-4EBD-A8DD-A3356FD6A2D8}" destId="{C3353FEF-5087-4615-AA97-6DDBD0B67123}" srcOrd="11" destOrd="0" presId="urn:microsoft.com/office/officeart/2005/8/layout/radial1#2"/>
    <dgm:cxn modelId="{D4E72574-592A-4559-8EE7-EFE0C4C4BABF}" type="presParOf" srcId="{C3353FEF-5087-4615-AA97-6DDBD0B67123}" destId="{FD1F449F-564A-4B05-AE8C-4274E473485D}" srcOrd="0" destOrd="0" presId="urn:microsoft.com/office/officeart/2005/8/layout/radial1#2"/>
    <dgm:cxn modelId="{9B011588-9BB2-429C-8D6B-CEAEB5826823}" type="presParOf" srcId="{3AAF8BD7-FD2C-4EBD-A8DD-A3356FD6A2D8}" destId="{C0AE945D-4100-41E0-9524-F2C0CFFC4809}" srcOrd="12" destOrd="0" presId="urn:microsoft.com/office/officeart/2005/8/layout/radial1#2"/>
    <dgm:cxn modelId="{8BD00304-7EF4-44AD-8832-0CA848AACE7D}" type="presParOf" srcId="{3AAF8BD7-FD2C-4EBD-A8DD-A3356FD6A2D8}" destId="{5EEC9DDC-118C-466C-BD53-21EC01CC2F79}" srcOrd="13" destOrd="0" presId="urn:microsoft.com/office/officeart/2005/8/layout/radial1#2"/>
    <dgm:cxn modelId="{A3E7D2B0-B5A8-448B-A075-36A1EFD3C99B}" type="presParOf" srcId="{5EEC9DDC-118C-466C-BD53-21EC01CC2F79}" destId="{1E02A2F8-0809-40BC-AD0E-270523EF4845}" srcOrd="0" destOrd="0" presId="urn:microsoft.com/office/officeart/2005/8/layout/radial1#2"/>
    <dgm:cxn modelId="{4EB13575-BC74-4E28-8DAC-8B93A4DFF0A1}" type="presParOf" srcId="{3AAF8BD7-FD2C-4EBD-A8DD-A3356FD6A2D8}" destId="{E9BEA881-5DA9-48C1-9C8C-C2BBB31D418A}" srcOrd="14" destOrd="0" presId="urn:microsoft.com/office/officeart/2005/8/layout/radial1#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5F700D-56F3-4CD5-A961-6E09F5A36B07}" type="doc">
      <dgm:prSet loTypeId="urn:microsoft.com/office/officeart/2005/8/layout/hierarchy1#3" loCatId="hierarchy" qsTypeId="urn:microsoft.com/office/officeart/2005/8/quickstyle/simple2#3" qsCatId="simple" csTypeId="urn:microsoft.com/office/officeart/2005/8/colors/colorful3#3" csCatId="colorful" phldr="1"/>
      <dgm:spPr/>
      <dgm:t>
        <a:bodyPr/>
        <a:lstStyle/>
        <a:p>
          <a:endParaRPr lang="zh-CN" altLang="en-US"/>
        </a:p>
      </dgm:t>
    </dgm:pt>
    <dgm:pt modelId="{837E24F4-0AFB-4FCB-A3E6-63CFAA596F85}">
      <dgm:prSet phldrT="[文本]"/>
      <dgm:spPr/>
      <dgm:t>
        <a:bodyPr/>
        <a:lstStyle/>
        <a:p>
          <a:r>
            <a:rPr lang="zh-CN" altLang="en-US" dirty="0"/>
            <a:t>产品开发</a:t>
          </a:r>
          <a:endParaRPr lang="en-US" altLang="zh-CN" dirty="0"/>
        </a:p>
        <a:p>
          <a:r>
            <a:rPr lang="zh-CN" altLang="en-US" dirty="0"/>
            <a:t>项目经理</a:t>
          </a:r>
        </a:p>
      </dgm:t>
    </dgm:pt>
    <dgm:pt modelId="{529B373E-403D-4B26-A895-EF6197A2D642}" type="parTrans" cxnId="{FBCCE003-4551-4AE7-A3F1-00A5BCA284F2}">
      <dgm:prSet/>
      <dgm:spPr/>
      <dgm:t>
        <a:bodyPr/>
        <a:lstStyle/>
        <a:p>
          <a:endParaRPr lang="zh-CN" altLang="en-US"/>
        </a:p>
      </dgm:t>
    </dgm:pt>
    <dgm:pt modelId="{2726AB3B-B2D1-450F-B53D-4271FF2331FC}" type="sibTrans" cxnId="{FBCCE003-4551-4AE7-A3F1-00A5BCA284F2}">
      <dgm:prSet/>
      <dgm:spPr/>
      <dgm:t>
        <a:bodyPr/>
        <a:lstStyle/>
        <a:p>
          <a:endParaRPr lang="zh-CN" altLang="en-US"/>
        </a:p>
      </dgm:t>
    </dgm:pt>
    <dgm:pt modelId="{556AA679-50C8-42A6-94D8-FF3CA6E74DF0}">
      <dgm:prSet phldrT="[文本]"/>
      <dgm:spPr/>
      <dgm:t>
        <a:bodyPr/>
        <a:lstStyle/>
        <a:p>
          <a:r>
            <a:rPr lang="zh-CN" altLang="en-US" dirty="0"/>
            <a:t>子项目</a:t>
          </a:r>
          <a:endParaRPr lang="en-US" altLang="zh-CN" dirty="0"/>
        </a:p>
        <a:p>
          <a:r>
            <a:rPr lang="zh-CN" altLang="en-US" dirty="0"/>
            <a:t>经理</a:t>
          </a:r>
        </a:p>
      </dgm:t>
    </dgm:pt>
    <dgm:pt modelId="{EC5E836D-21D9-4E9D-816A-528A70E37DC2}" type="parTrans" cxnId="{4654240E-919B-45C7-8274-78A552BC22CD}">
      <dgm:prSet/>
      <dgm:spPr/>
      <dgm:t>
        <a:bodyPr/>
        <a:lstStyle/>
        <a:p>
          <a:endParaRPr lang="zh-CN" altLang="en-US"/>
        </a:p>
      </dgm:t>
    </dgm:pt>
    <dgm:pt modelId="{3CF92D6B-778E-4AD7-BED5-4DD2E77581E8}" type="sibTrans" cxnId="{4654240E-919B-45C7-8274-78A552BC22CD}">
      <dgm:prSet/>
      <dgm:spPr/>
      <dgm:t>
        <a:bodyPr/>
        <a:lstStyle/>
        <a:p>
          <a:endParaRPr lang="zh-CN" altLang="en-US"/>
        </a:p>
      </dgm:t>
    </dgm:pt>
    <dgm:pt modelId="{E8E46F3E-63F9-4690-9A8E-973973BBEAA6}">
      <dgm:prSet phldrT="[文本]"/>
      <dgm:spPr/>
      <dgm:t>
        <a:bodyPr/>
        <a:lstStyle/>
        <a:p>
          <a:r>
            <a:rPr lang="en-US" altLang="zh-CN" dirty="0"/>
            <a:t>FMEA</a:t>
          </a:r>
          <a:r>
            <a:rPr lang="zh-CN" altLang="en-US" dirty="0"/>
            <a:t>项目经理</a:t>
          </a:r>
        </a:p>
      </dgm:t>
    </dgm:pt>
    <dgm:pt modelId="{7DDC7464-3998-40C8-8125-F0F083753BDF}" type="parTrans" cxnId="{3B62FC4B-71F1-4D9D-A43F-131D771F2F64}">
      <dgm:prSet/>
      <dgm:spPr/>
      <dgm:t>
        <a:bodyPr/>
        <a:lstStyle/>
        <a:p>
          <a:endParaRPr lang="zh-CN" altLang="en-US"/>
        </a:p>
      </dgm:t>
    </dgm:pt>
    <dgm:pt modelId="{EB4286D9-E3E4-44E5-BD49-5DF45C988D68}" type="sibTrans" cxnId="{3B62FC4B-71F1-4D9D-A43F-131D771F2F64}">
      <dgm:prSet/>
      <dgm:spPr/>
      <dgm:t>
        <a:bodyPr/>
        <a:lstStyle/>
        <a:p>
          <a:endParaRPr lang="zh-CN" altLang="en-US"/>
        </a:p>
      </dgm:t>
    </dgm:pt>
    <dgm:pt modelId="{5F8F63AD-74F5-4F29-ACA0-195F418B20C3}">
      <dgm:prSet phldrT="[文本]"/>
      <dgm:spPr/>
      <dgm:t>
        <a:bodyPr/>
        <a:lstStyle/>
        <a:p>
          <a:r>
            <a:rPr lang="en-US" altLang="zh-CN" dirty="0"/>
            <a:t>DFMEA</a:t>
          </a:r>
        </a:p>
        <a:p>
          <a:r>
            <a:rPr lang="zh-CN" altLang="en-US" dirty="0"/>
            <a:t>开发团队</a:t>
          </a:r>
        </a:p>
      </dgm:t>
    </dgm:pt>
    <dgm:pt modelId="{28CBDCC3-835E-4D78-B5AE-95F4637F6C93}" type="parTrans" cxnId="{F689F191-E5AD-4174-B658-E67A6DAA597A}">
      <dgm:prSet/>
      <dgm:spPr/>
      <dgm:t>
        <a:bodyPr/>
        <a:lstStyle/>
        <a:p>
          <a:endParaRPr lang="zh-CN" altLang="en-US"/>
        </a:p>
      </dgm:t>
    </dgm:pt>
    <dgm:pt modelId="{87BD8947-5FB7-4087-AB47-BE041458EA0D}" type="sibTrans" cxnId="{F689F191-E5AD-4174-B658-E67A6DAA597A}">
      <dgm:prSet/>
      <dgm:spPr/>
      <dgm:t>
        <a:bodyPr/>
        <a:lstStyle/>
        <a:p>
          <a:endParaRPr lang="zh-CN" altLang="en-US"/>
        </a:p>
      </dgm:t>
    </dgm:pt>
    <dgm:pt modelId="{0915B5D7-6861-4B87-8AB6-2C151D4C9265}">
      <dgm:prSet/>
      <dgm:spPr/>
      <dgm:t>
        <a:bodyPr/>
        <a:lstStyle/>
        <a:p>
          <a:r>
            <a:rPr lang="zh-CN" altLang="en-US" dirty="0"/>
            <a:t>子项目</a:t>
          </a:r>
          <a:endParaRPr lang="en-US" altLang="zh-CN" dirty="0"/>
        </a:p>
        <a:p>
          <a:r>
            <a:rPr lang="zh-CN" altLang="en-US" dirty="0"/>
            <a:t>经理</a:t>
          </a:r>
        </a:p>
      </dgm:t>
    </dgm:pt>
    <dgm:pt modelId="{9EDC2A41-1ECC-4CE6-8CBA-79F2CFD1831C}" type="parTrans" cxnId="{E848275B-37D9-4B57-9C27-D1430D549B2E}">
      <dgm:prSet/>
      <dgm:spPr/>
      <dgm:t>
        <a:bodyPr/>
        <a:lstStyle/>
        <a:p>
          <a:endParaRPr lang="zh-CN" altLang="en-US"/>
        </a:p>
      </dgm:t>
    </dgm:pt>
    <dgm:pt modelId="{4485443F-11FA-4D94-A7EC-AD59E59ED3E1}" type="sibTrans" cxnId="{E848275B-37D9-4B57-9C27-D1430D549B2E}">
      <dgm:prSet/>
      <dgm:spPr/>
      <dgm:t>
        <a:bodyPr/>
        <a:lstStyle/>
        <a:p>
          <a:endParaRPr lang="zh-CN" altLang="en-US"/>
        </a:p>
      </dgm:t>
    </dgm:pt>
    <dgm:pt modelId="{4E3DD3A8-496C-48FD-A8AC-0920CD32EDF2}">
      <dgm:prSet/>
      <dgm:spPr/>
      <dgm:t>
        <a:bodyPr/>
        <a:lstStyle/>
        <a:p>
          <a:r>
            <a:rPr lang="zh-CN" altLang="en-US" dirty="0"/>
            <a:t>管理层</a:t>
          </a:r>
        </a:p>
      </dgm:t>
    </dgm:pt>
    <dgm:pt modelId="{8F7ECEF2-A5D1-4372-A91F-A0420A934385}" type="parTrans" cxnId="{E5DDA5E2-E708-4106-B346-CB40894A2EF6}">
      <dgm:prSet/>
      <dgm:spPr/>
      <dgm:t>
        <a:bodyPr/>
        <a:lstStyle/>
        <a:p>
          <a:endParaRPr lang="zh-CN" altLang="en-US"/>
        </a:p>
      </dgm:t>
    </dgm:pt>
    <dgm:pt modelId="{1646298F-1DAD-438F-AD72-CC2155A65628}" type="sibTrans" cxnId="{E5DDA5E2-E708-4106-B346-CB40894A2EF6}">
      <dgm:prSet/>
      <dgm:spPr/>
      <dgm:t>
        <a:bodyPr/>
        <a:lstStyle/>
        <a:p>
          <a:endParaRPr lang="zh-CN" altLang="en-US"/>
        </a:p>
      </dgm:t>
    </dgm:pt>
    <dgm:pt modelId="{EE08D5A3-CC9A-440B-AA47-C904F34AC85F}">
      <dgm:prSet/>
      <dgm:spPr/>
      <dgm:t>
        <a:bodyPr/>
        <a:lstStyle/>
        <a:p>
          <a:r>
            <a:rPr lang="en-US" altLang="zh-CN" dirty="0"/>
            <a:t>DFMEA</a:t>
          </a:r>
        </a:p>
        <a:p>
          <a:r>
            <a:rPr lang="zh-CN" altLang="en-US" dirty="0"/>
            <a:t>开发团队</a:t>
          </a:r>
        </a:p>
      </dgm:t>
    </dgm:pt>
    <dgm:pt modelId="{CBBCD3CE-7B9A-41B4-90FE-1B1062A163F0}" type="parTrans" cxnId="{F49DA234-7DAC-4E2D-9687-AC51C8F1AFA1}">
      <dgm:prSet/>
      <dgm:spPr/>
      <dgm:t>
        <a:bodyPr/>
        <a:lstStyle/>
        <a:p>
          <a:endParaRPr lang="zh-CN" altLang="en-US"/>
        </a:p>
      </dgm:t>
    </dgm:pt>
    <dgm:pt modelId="{E5635283-0F36-4D49-9DAF-E44203195CE4}" type="sibTrans" cxnId="{F49DA234-7DAC-4E2D-9687-AC51C8F1AFA1}">
      <dgm:prSet/>
      <dgm:spPr/>
      <dgm:t>
        <a:bodyPr/>
        <a:lstStyle/>
        <a:p>
          <a:endParaRPr lang="zh-CN" altLang="en-US"/>
        </a:p>
      </dgm:t>
    </dgm:pt>
    <dgm:pt modelId="{DBE82136-9BCE-4603-87FD-F6ECAD451F5C}">
      <dgm:prSet/>
      <dgm:spPr/>
      <dgm:t>
        <a:bodyPr/>
        <a:lstStyle/>
        <a:p>
          <a:r>
            <a:rPr lang="zh-CN" altLang="en-US" dirty="0"/>
            <a:t>核心团队</a:t>
          </a:r>
        </a:p>
      </dgm:t>
    </dgm:pt>
    <dgm:pt modelId="{75BDBDC9-74AB-4ACC-A95A-06136B87359A}" type="parTrans" cxnId="{827C1E60-0B41-4C7D-B179-E4D7DA8BFACE}">
      <dgm:prSet/>
      <dgm:spPr/>
      <dgm:t>
        <a:bodyPr/>
        <a:lstStyle/>
        <a:p>
          <a:endParaRPr lang="zh-CN" altLang="en-US"/>
        </a:p>
      </dgm:t>
    </dgm:pt>
    <dgm:pt modelId="{38EB9420-9F0F-47D1-8347-C9D8A6C52529}" type="sibTrans" cxnId="{827C1E60-0B41-4C7D-B179-E4D7DA8BFACE}">
      <dgm:prSet/>
      <dgm:spPr/>
      <dgm:t>
        <a:bodyPr/>
        <a:lstStyle/>
        <a:p>
          <a:endParaRPr lang="zh-CN" altLang="en-US"/>
        </a:p>
      </dgm:t>
    </dgm:pt>
    <dgm:pt modelId="{FA0D3A3F-C96E-4C3E-8041-AC99BE31A138}">
      <dgm:prSet/>
      <dgm:spPr/>
      <dgm:t>
        <a:bodyPr/>
        <a:lstStyle/>
        <a:p>
          <a:r>
            <a:rPr lang="zh-CN" altLang="en-US" dirty="0"/>
            <a:t>扩展团队</a:t>
          </a:r>
        </a:p>
      </dgm:t>
    </dgm:pt>
    <dgm:pt modelId="{5B5952DD-59CF-408A-AD9A-9A5DFF31B098}" type="parTrans" cxnId="{FCC34B70-0D1C-4EB0-B579-3757DDD6495B}">
      <dgm:prSet/>
      <dgm:spPr/>
      <dgm:t>
        <a:bodyPr/>
        <a:lstStyle/>
        <a:p>
          <a:endParaRPr lang="zh-CN" altLang="en-US"/>
        </a:p>
      </dgm:t>
    </dgm:pt>
    <dgm:pt modelId="{B14C8C14-E3F7-4883-B877-F8C9E8C5AE71}" type="sibTrans" cxnId="{FCC34B70-0D1C-4EB0-B579-3757DDD6495B}">
      <dgm:prSet/>
      <dgm:spPr/>
      <dgm:t>
        <a:bodyPr/>
        <a:lstStyle/>
        <a:p>
          <a:endParaRPr lang="zh-CN" altLang="en-US"/>
        </a:p>
      </dgm:t>
    </dgm:pt>
    <dgm:pt modelId="{2285E554-677F-43D8-A4BE-3053A2A0FDF4}">
      <dgm:prSet/>
      <dgm:spPr/>
      <dgm:t>
        <a:bodyPr/>
        <a:lstStyle/>
        <a:p>
          <a:r>
            <a:rPr lang="zh-CN" altLang="en-US" dirty="0"/>
            <a:t>核心团队</a:t>
          </a:r>
        </a:p>
      </dgm:t>
    </dgm:pt>
    <dgm:pt modelId="{124EFA27-6B70-4E1E-850F-D7487A8C9FB5}" type="parTrans" cxnId="{6D1A5424-A9D5-4EC0-8311-88C82A498A73}">
      <dgm:prSet/>
      <dgm:spPr/>
      <dgm:t>
        <a:bodyPr/>
        <a:lstStyle/>
        <a:p>
          <a:endParaRPr lang="zh-CN" altLang="en-US"/>
        </a:p>
      </dgm:t>
    </dgm:pt>
    <dgm:pt modelId="{4D72270E-EDD3-4435-9753-61B22F07A071}" type="sibTrans" cxnId="{6D1A5424-A9D5-4EC0-8311-88C82A498A73}">
      <dgm:prSet/>
      <dgm:spPr/>
      <dgm:t>
        <a:bodyPr/>
        <a:lstStyle/>
        <a:p>
          <a:endParaRPr lang="zh-CN" altLang="en-US"/>
        </a:p>
      </dgm:t>
    </dgm:pt>
    <dgm:pt modelId="{1AD7FADC-A1F9-44B1-8AC6-86471D9E3FE0}">
      <dgm:prSet/>
      <dgm:spPr/>
      <dgm:t>
        <a:bodyPr/>
        <a:lstStyle/>
        <a:p>
          <a:r>
            <a:rPr lang="zh-CN" altLang="en-US" dirty="0"/>
            <a:t>扩展团队</a:t>
          </a:r>
        </a:p>
      </dgm:t>
    </dgm:pt>
    <dgm:pt modelId="{AE5BE83E-2662-4D02-AA8E-9584F9A34CA3}" type="parTrans" cxnId="{0A176292-A0A1-466B-B335-7E9699D9D3E1}">
      <dgm:prSet/>
      <dgm:spPr/>
      <dgm:t>
        <a:bodyPr/>
        <a:lstStyle/>
        <a:p>
          <a:endParaRPr lang="zh-CN" altLang="en-US"/>
        </a:p>
      </dgm:t>
    </dgm:pt>
    <dgm:pt modelId="{786AF4BC-3308-422C-B3BC-FC0F1CAB43FA}" type="sibTrans" cxnId="{0A176292-A0A1-466B-B335-7E9699D9D3E1}">
      <dgm:prSet/>
      <dgm:spPr/>
      <dgm:t>
        <a:bodyPr/>
        <a:lstStyle/>
        <a:p>
          <a:endParaRPr lang="zh-CN" altLang="en-US"/>
        </a:p>
      </dgm:t>
    </dgm:pt>
    <dgm:pt modelId="{D3368DEA-087C-4442-91CC-C3EC02F9AF6E}" type="pres">
      <dgm:prSet presAssocID="{A65F700D-56F3-4CD5-A961-6E09F5A36B07}" presName="hierChild1" presStyleCnt="0">
        <dgm:presLayoutVars>
          <dgm:chPref val="1"/>
          <dgm:dir/>
          <dgm:animOne val="branch"/>
          <dgm:animLvl val="lvl"/>
          <dgm:resizeHandles/>
        </dgm:presLayoutVars>
      </dgm:prSet>
      <dgm:spPr/>
    </dgm:pt>
    <dgm:pt modelId="{AB8E9F50-17D5-4463-9012-2540858F7B3A}" type="pres">
      <dgm:prSet presAssocID="{4E3DD3A8-496C-48FD-A8AC-0920CD32EDF2}" presName="hierRoot1" presStyleCnt="0"/>
      <dgm:spPr/>
    </dgm:pt>
    <dgm:pt modelId="{7E8BBAB1-21D4-4293-B649-5CFCC658100C}" type="pres">
      <dgm:prSet presAssocID="{4E3DD3A8-496C-48FD-A8AC-0920CD32EDF2}" presName="composite" presStyleCnt="0"/>
      <dgm:spPr/>
    </dgm:pt>
    <dgm:pt modelId="{D004029F-9BEC-455E-AF05-15AA20464750}" type="pres">
      <dgm:prSet presAssocID="{4E3DD3A8-496C-48FD-A8AC-0920CD32EDF2}" presName="background" presStyleLbl="node0" presStyleIdx="0" presStyleCnt="1"/>
      <dgm:spPr/>
    </dgm:pt>
    <dgm:pt modelId="{87909986-86FE-4058-AA3E-8105C0049F65}" type="pres">
      <dgm:prSet presAssocID="{4E3DD3A8-496C-48FD-A8AC-0920CD32EDF2}" presName="text" presStyleLbl="fgAcc0" presStyleIdx="0" presStyleCnt="1">
        <dgm:presLayoutVars>
          <dgm:chPref val="3"/>
        </dgm:presLayoutVars>
      </dgm:prSet>
      <dgm:spPr/>
    </dgm:pt>
    <dgm:pt modelId="{0F558634-8CAF-42E0-A861-63121E1A9218}" type="pres">
      <dgm:prSet presAssocID="{4E3DD3A8-496C-48FD-A8AC-0920CD32EDF2}" presName="hierChild2" presStyleCnt="0"/>
      <dgm:spPr/>
    </dgm:pt>
    <dgm:pt modelId="{D47C6C6F-59EB-4FB2-A3EF-D941F705F0A7}" type="pres">
      <dgm:prSet presAssocID="{529B373E-403D-4B26-A895-EF6197A2D642}" presName="Name10" presStyleLbl="parChTrans1D2" presStyleIdx="0" presStyleCnt="1"/>
      <dgm:spPr/>
    </dgm:pt>
    <dgm:pt modelId="{04A08EAA-4859-4AFF-BF89-8ADB218413C0}" type="pres">
      <dgm:prSet presAssocID="{837E24F4-0AFB-4FCB-A3E6-63CFAA596F85}" presName="hierRoot2" presStyleCnt="0"/>
      <dgm:spPr/>
    </dgm:pt>
    <dgm:pt modelId="{1537FD31-EFAD-45EF-9814-52AC30536912}" type="pres">
      <dgm:prSet presAssocID="{837E24F4-0AFB-4FCB-A3E6-63CFAA596F85}" presName="composite2" presStyleCnt="0"/>
      <dgm:spPr/>
    </dgm:pt>
    <dgm:pt modelId="{8D08567F-572E-46B4-B672-734ABD0A26CD}" type="pres">
      <dgm:prSet presAssocID="{837E24F4-0AFB-4FCB-A3E6-63CFAA596F85}" presName="background2" presStyleLbl="node2" presStyleIdx="0" presStyleCnt="1"/>
      <dgm:spPr/>
    </dgm:pt>
    <dgm:pt modelId="{53E8B6D2-CF72-458C-8796-5FEF657F2131}" type="pres">
      <dgm:prSet presAssocID="{837E24F4-0AFB-4FCB-A3E6-63CFAA596F85}" presName="text2" presStyleLbl="fgAcc2" presStyleIdx="0" presStyleCnt="1">
        <dgm:presLayoutVars>
          <dgm:chPref val="3"/>
        </dgm:presLayoutVars>
      </dgm:prSet>
      <dgm:spPr/>
    </dgm:pt>
    <dgm:pt modelId="{FE9B8549-5B3F-40B2-BB8D-0B613039792F}" type="pres">
      <dgm:prSet presAssocID="{837E24F4-0AFB-4FCB-A3E6-63CFAA596F85}" presName="hierChild3" presStyleCnt="0"/>
      <dgm:spPr/>
    </dgm:pt>
    <dgm:pt modelId="{1F01C31C-D5F8-476A-B001-D7DAC6B197E9}" type="pres">
      <dgm:prSet presAssocID="{EC5E836D-21D9-4E9D-816A-528A70E37DC2}" presName="Name17" presStyleLbl="parChTrans1D3" presStyleIdx="0" presStyleCnt="3"/>
      <dgm:spPr/>
    </dgm:pt>
    <dgm:pt modelId="{30213830-2C33-40D1-866D-7A71776B229C}" type="pres">
      <dgm:prSet presAssocID="{556AA679-50C8-42A6-94D8-FF3CA6E74DF0}" presName="hierRoot3" presStyleCnt="0"/>
      <dgm:spPr/>
    </dgm:pt>
    <dgm:pt modelId="{082F0E65-DF39-45C3-98D0-88D166B92AE5}" type="pres">
      <dgm:prSet presAssocID="{556AA679-50C8-42A6-94D8-FF3CA6E74DF0}" presName="composite3" presStyleCnt="0"/>
      <dgm:spPr/>
    </dgm:pt>
    <dgm:pt modelId="{BB410278-80EF-4805-9C56-FE7BC1237311}" type="pres">
      <dgm:prSet presAssocID="{556AA679-50C8-42A6-94D8-FF3CA6E74DF0}" presName="background3" presStyleLbl="node3" presStyleIdx="0" presStyleCnt="3"/>
      <dgm:spPr/>
    </dgm:pt>
    <dgm:pt modelId="{D76A6897-F862-4289-AD73-9247C9BDFA40}" type="pres">
      <dgm:prSet presAssocID="{556AA679-50C8-42A6-94D8-FF3CA6E74DF0}" presName="text3" presStyleLbl="fgAcc3" presStyleIdx="0" presStyleCnt="3" custLinFactX="-52929" custLinFactNeighborX="-100000" custLinFactNeighborY="0">
        <dgm:presLayoutVars>
          <dgm:chPref val="3"/>
        </dgm:presLayoutVars>
      </dgm:prSet>
      <dgm:spPr/>
    </dgm:pt>
    <dgm:pt modelId="{FCBBBC35-A85F-41A9-A0F2-412A9F86AE4B}" type="pres">
      <dgm:prSet presAssocID="{556AA679-50C8-42A6-94D8-FF3CA6E74DF0}" presName="hierChild4" presStyleCnt="0"/>
      <dgm:spPr/>
    </dgm:pt>
    <dgm:pt modelId="{AE2D4524-0175-43B5-B620-278652EC30C1}" type="pres">
      <dgm:prSet presAssocID="{7DDC7464-3998-40C8-8125-F0F083753BDF}" presName="Name17" presStyleLbl="parChTrans1D3" presStyleIdx="1" presStyleCnt="3"/>
      <dgm:spPr/>
    </dgm:pt>
    <dgm:pt modelId="{86A23327-DD5D-4CF3-A4F9-A90EE2A3FCF4}" type="pres">
      <dgm:prSet presAssocID="{E8E46F3E-63F9-4690-9A8E-973973BBEAA6}" presName="hierRoot3" presStyleCnt="0"/>
      <dgm:spPr/>
    </dgm:pt>
    <dgm:pt modelId="{9E911174-1336-4DCB-8B5B-52A738F8DA83}" type="pres">
      <dgm:prSet presAssocID="{E8E46F3E-63F9-4690-9A8E-973973BBEAA6}" presName="composite3" presStyleCnt="0"/>
      <dgm:spPr/>
    </dgm:pt>
    <dgm:pt modelId="{FC3C61BA-CDAC-4359-8F0C-916348C00A02}" type="pres">
      <dgm:prSet presAssocID="{E8E46F3E-63F9-4690-9A8E-973973BBEAA6}" presName="background3" presStyleLbl="node3" presStyleIdx="1" presStyleCnt="3"/>
      <dgm:spPr/>
    </dgm:pt>
    <dgm:pt modelId="{9A294CE9-C4C2-4C8F-B9B7-1FDE104D81D5}" type="pres">
      <dgm:prSet presAssocID="{E8E46F3E-63F9-4690-9A8E-973973BBEAA6}" presName="text3" presStyleLbl="fgAcc3" presStyleIdx="1" presStyleCnt="3">
        <dgm:presLayoutVars>
          <dgm:chPref val="3"/>
        </dgm:presLayoutVars>
      </dgm:prSet>
      <dgm:spPr/>
    </dgm:pt>
    <dgm:pt modelId="{C736B7C2-7CA2-40AE-9A66-D770FCF20753}" type="pres">
      <dgm:prSet presAssocID="{E8E46F3E-63F9-4690-9A8E-973973BBEAA6}" presName="hierChild4" presStyleCnt="0"/>
      <dgm:spPr/>
    </dgm:pt>
    <dgm:pt modelId="{329D65BB-A2DC-4509-9507-750CDE21F452}" type="pres">
      <dgm:prSet presAssocID="{28CBDCC3-835E-4D78-B5AE-95F4637F6C93}" presName="Name23" presStyleLbl="parChTrans1D4" presStyleIdx="0" presStyleCnt="6"/>
      <dgm:spPr/>
    </dgm:pt>
    <dgm:pt modelId="{89239722-B560-49F2-83A8-F5E65220719C}" type="pres">
      <dgm:prSet presAssocID="{5F8F63AD-74F5-4F29-ACA0-195F418B20C3}" presName="hierRoot4" presStyleCnt="0"/>
      <dgm:spPr/>
    </dgm:pt>
    <dgm:pt modelId="{8C47FA3B-F2B6-4090-95A5-107AE53E9C5B}" type="pres">
      <dgm:prSet presAssocID="{5F8F63AD-74F5-4F29-ACA0-195F418B20C3}" presName="composite4" presStyleCnt="0"/>
      <dgm:spPr/>
    </dgm:pt>
    <dgm:pt modelId="{166E516F-32AF-4909-8B50-1B48BA71F67A}" type="pres">
      <dgm:prSet presAssocID="{5F8F63AD-74F5-4F29-ACA0-195F418B20C3}" presName="background4" presStyleLbl="node4" presStyleIdx="0" presStyleCnt="6"/>
      <dgm:spPr/>
    </dgm:pt>
    <dgm:pt modelId="{5A1AD934-1FE9-4370-B0BB-C9FB3C0B53B9}" type="pres">
      <dgm:prSet presAssocID="{5F8F63AD-74F5-4F29-ACA0-195F418B20C3}" presName="text4" presStyleLbl="fgAcc4" presStyleIdx="0" presStyleCnt="6">
        <dgm:presLayoutVars>
          <dgm:chPref val="3"/>
        </dgm:presLayoutVars>
      </dgm:prSet>
      <dgm:spPr/>
    </dgm:pt>
    <dgm:pt modelId="{A7343A97-8E87-4774-917A-313494D9E550}" type="pres">
      <dgm:prSet presAssocID="{5F8F63AD-74F5-4F29-ACA0-195F418B20C3}" presName="hierChild5" presStyleCnt="0"/>
      <dgm:spPr/>
    </dgm:pt>
    <dgm:pt modelId="{91BF2C84-D899-45F0-AAD4-5393C6738EAC}" type="pres">
      <dgm:prSet presAssocID="{75BDBDC9-74AB-4ACC-A95A-06136B87359A}" presName="Name23" presStyleLbl="parChTrans1D4" presStyleIdx="1" presStyleCnt="6"/>
      <dgm:spPr/>
    </dgm:pt>
    <dgm:pt modelId="{6D7ECBC5-13EA-4640-8F28-76EFFB9E20D9}" type="pres">
      <dgm:prSet presAssocID="{DBE82136-9BCE-4603-87FD-F6ECAD451F5C}" presName="hierRoot4" presStyleCnt="0"/>
      <dgm:spPr/>
    </dgm:pt>
    <dgm:pt modelId="{D6BC7FF9-55B3-40D5-8EA2-71554913DFDC}" type="pres">
      <dgm:prSet presAssocID="{DBE82136-9BCE-4603-87FD-F6ECAD451F5C}" presName="composite4" presStyleCnt="0"/>
      <dgm:spPr/>
    </dgm:pt>
    <dgm:pt modelId="{B5155FD5-3E0F-4B4C-9F2B-3B7B1D6D3F05}" type="pres">
      <dgm:prSet presAssocID="{DBE82136-9BCE-4603-87FD-F6ECAD451F5C}" presName="background4" presStyleLbl="node4" presStyleIdx="1" presStyleCnt="6"/>
      <dgm:spPr/>
    </dgm:pt>
    <dgm:pt modelId="{19D520AD-318D-4009-8B30-4917DD105E6F}" type="pres">
      <dgm:prSet presAssocID="{DBE82136-9BCE-4603-87FD-F6ECAD451F5C}" presName="text4" presStyleLbl="fgAcc4" presStyleIdx="1" presStyleCnt="6">
        <dgm:presLayoutVars>
          <dgm:chPref val="3"/>
        </dgm:presLayoutVars>
      </dgm:prSet>
      <dgm:spPr/>
    </dgm:pt>
    <dgm:pt modelId="{5B4D2805-F6C8-49F3-BEE0-E59206426267}" type="pres">
      <dgm:prSet presAssocID="{DBE82136-9BCE-4603-87FD-F6ECAD451F5C}" presName="hierChild5" presStyleCnt="0"/>
      <dgm:spPr/>
    </dgm:pt>
    <dgm:pt modelId="{4945DCB3-38E1-45A9-8630-4B2FD294587E}" type="pres">
      <dgm:prSet presAssocID="{5B5952DD-59CF-408A-AD9A-9A5DFF31B098}" presName="Name23" presStyleLbl="parChTrans1D4" presStyleIdx="2" presStyleCnt="6"/>
      <dgm:spPr/>
    </dgm:pt>
    <dgm:pt modelId="{BE60F876-331D-4748-9381-1CD1AD9E01C6}" type="pres">
      <dgm:prSet presAssocID="{FA0D3A3F-C96E-4C3E-8041-AC99BE31A138}" presName="hierRoot4" presStyleCnt="0"/>
      <dgm:spPr/>
    </dgm:pt>
    <dgm:pt modelId="{2FE58F8D-DD75-4CE5-8B11-2B51EE55B518}" type="pres">
      <dgm:prSet presAssocID="{FA0D3A3F-C96E-4C3E-8041-AC99BE31A138}" presName="composite4" presStyleCnt="0"/>
      <dgm:spPr/>
    </dgm:pt>
    <dgm:pt modelId="{9C8D1093-C99B-4E0A-8B90-F5B5B9D326FE}" type="pres">
      <dgm:prSet presAssocID="{FA0D3A3F-C96E-4C3E-8041-AC99BE31A138}" presName="background4" presStyleLbl="node4" presStyleIdx="2" presStyleCnt="6"/>
      <dgm:spPr/>
    </dgm:pt>
    <dgm:pt modelId="{304A7D3F-6D4B-4863-A0F6-91283370857B}" type="pres">
      <dgm:prSet presAssocID="{FA0D3A3F-C96E-4C3E-8041-AC99BE31A138}" presName="text4" presStyleLbl="fgAcc4" presStyleIdx="2" presStyleCnt="6">
        <dgm:presLayoutVars>
          <dgm:chPref val="3"/>
        </dgm:presLayoutVars>
      </dgm:prSet>
      <dgm:spPr/>
    </dgm:pt>
    <dgm:pt modelId="{DBF38BF8-C288-4246-ACCC-1F9D01DDBDDE}" type="pres">
      <dgm:prSet presAssocID="{FA0D3A3F-C96E-4C3E-8041-AC99BE31A138}" presName="hierChild5" presStyleCnt="0"/>
      <dgm:spPr/>
    </dgm:pt>
    <dgm:pt modelId="{00739537-8B46-4DD7-8E9D-131E09FBF349}" type="pres">
      <dgm:prSet presAssocID="{CBBCD3CE-7B9A-41B4-90FE-1B1062A163F0}" presName="Name23" presStyleLbl="parChTrans1D4" presStyleIdx="3" presStyleCnt="6"/>
      <dgm:spPr/>
    </dgm:pt>
    <dgm:pt modelId="{EA9BE862-CB52-4CC4-A14A-6AE8C9E84641}" type="pres">
      <dgm:prSet presAssocID="{EE08D5A3-CC9A-440B-AA47-C904F34AC85F}" presName="hierRoot4" presStyleCnt="0"/>
      <dgm:spPr/>
    </dgm:pt>
    <dgm:pt modelId="{6241107F-F12C-4C2B-810C-B06EEE61DBEB}" type="pres">
      <dgm:prSet presAssocID="{EE08D5A3-CC9A-440B-AA47-C904F34AC85F}" presName="composite4" presStyleCnt="0"/>
      <dgm:spPr/>
    </dgm:pt>
    <dgm:pt modelId="{D495C656-DB36-4059-B77A-32440381A0B4}" type="pres">
      <dgm:prSet presAssocID="{EE08D5A3-CC9A-440B-AA47-C904F34AC85F}" presName="background4" presStyleLbl="node4" presStyleIdx="3" presStyleCnt="6"/>
      <dgm:spPr/>
    </dgm:pt>
    <dgm:pt modelId="{9190BDAF-C65F-4320-B8CF-90C9E42D3302}" type="pres">
      <dgm:prSet presAssocID="{EE08D5A3-CC9A-440B-AA47-C904F34AC85F}" presName="text4" presStyleLbl="fgAcc4" presStyleIdx="3" presStyleCnt="6">
        <dgm:presLayoutVars>
          <dgm:chPref val="3"/>
        </dgm:presLayoutVars>
      </dgm:prSet>
      <dgm:spPr/>
    </dgm:pt>
    <dgm:pt modelId="{052D156B-B73E-413A-8271-6771739FCD32}" type="pres">
      <dgm:prSet presAssocID="{EE08D5A3-CC9A-440B-AA47-C904F34AC85F}" presName="hierChild5" presStyleCnt="0"/>
      <dgm:spPr/>
    </dgm:pt>
    <dgm:pt modelId="{DA2D5917-BF1B-4467-AEDD-BC3423364E41}" type="pres">
      <dgm:prSet presAssocID="{124EFA27-6B70-4E1E-850F-D7487A8C9FB5}" presName="Name23" presStyleLbl="parChTrans1D4" presStyleIdx="4" presStyleCnt="6"/>
      <dgm:spPr/>
    </dgm:pt>
    <dgm:pt modelId="{5D55A8E4-EF62-47E5-AA45-5759159ADA21}" type="pres">
      <dgm:prSet presAssocID="{2285E554-677F-43D8-A4BE-3053A2A0FDF4}" presName="hierRoot4" presStyleCnt="0"/>
      <dgm:spPr/>
    </dgm:pt>
    <dgm:pt modelId="{2FDD2CCD-61CC-49C0-B447-DFE9C1F241B1}" type="pres">
      <dgm:prSet presAssocID="{2285E554-677F-43D8-A4BE-3053A2A0FDF4}" presName="composite4" presStyleCnt="0"/>
      <dgm:spPr/>
    </dgm:pt>
    <dgm:pt modelId="{ED327CD7-0F67-4570-B569-B03FFD15A390}" type="pres">
      <dgm:prSet presAssocID="{2285E554-677F-43D8-A4BE-3053A2A0FDF4}" presName="background4" presStyleLbl="node4" presStyleIdx="4" presStyleCnt="6"/>
      <dgm:spPr/>
    </dgm:pt>
    <dgm:pt modelId="{5B0F4AC6-9463-44D2-943C-A828CC36A85F}" type="pres">
      <dgm:prSet presAssocID="{2285E554-677F-43D8-A4BE-3053A2A0FDF4}" presName="text4" presStyleLbl="fgAcc4" presStyleIdx="4" presStyleCnt="6">
        <dgm:presLayoutVars>
          <dgm:chPref val="3"/>
        </dgm:presLayoutVars>
      </dgm:prSet>
      <dgm:spPr/>
    </dgm:pt>
    <dgm:pt modelId="{15E9A3F2-805B-4458-AA6C-19CC984A605C}" type="pres">
      <dgm:prSet presAssocID="{2285E554-677F-43D8-A4BE-3053A2A0FDF4}" presName="hierChild5" presStyleCnt="0"/>
      <dgm:spPr/>
    </dgm:pt>
    <dgm:pt modelId="{DAED8016-9354-47B0-B078-AA72F253C85B}" type="pres">
      <dgm:prSet presAssocID="{AE5BE83E-2662-4D02-AA8E-9584F9A34CA3}" presName="Name23" presStyleLbl="parChTrans1D4" presStyleIdx="5" presStyleCnt="6"/>
      <dgm:spPr/>
    </dgm:pt>
    <dgm:pt modelId="{93243D73-6AFE-44DD-98EC-476BA42A4381}" type="pres">
      <dgm:prSet presAssocID="{1AD7FADC-A1F9-44B1-8AC6-86471D9E3FE0}" presName="hierRoot4" presStyleCnt="0"/>
      <dgm:spPr/>
    </dgm:pt>
    <dgm:pt modelId="{08448B78-A900-41C1-B6AD-70CDF0AA925E}" type="pres">
      <dgm:prSet presAssocID="{1AD7FADC-A1F9-44B1-8AC6-86471D9E3FE0}" presName="composite4" presStyleCnt="0"/>
      <dgm:spPr/>
    </dgm:pt>
    <dgm:pt modelId="{042B91C1-795C-4845-98D1-3668BFD9B960}" type="pres">
      <dgm:prSet presAssocID="{1AD7FADC-A1F9-44B1-8AC6-86471D9E3FE0}" presName="background4" presStyleLbl="node4" presStyleIdx="5" presStyleCnt="6"/>
      <dgm:spPr/>
    </dgm:pt>
    <dgm:pt modelId="{4D775CB3-9022-41BE-9468-DB7F44BE5077}" type="pres">
      <dgm:prSet presAssocID="{1AD7FADC-A1F9-44B1-8AC6-86471D9E3FE0}" presName="text4" presStyleLbl="fgAcc4" presStyleIdx="5" presStyleCnt="6">
        <dgm:presLayoutVars>
          <dgm:chPref val="3"/>
        </dgm:presLayoutVars>
      </dgm:prSet>
      <dgm:spPr/>
    </dgm:pt>
    <dgm:pt modelId="{D2C227D4-4491-4B7D-8875-17A46FB0C3F2}" type="pres">
      <dgm:prSet presAssocID="{1AD7FADC-A1F9-44B1-8AC6-86471D9E3FE0}" presName="hierChild5" presStyleCnt="0"/>
      <dgm:spPr/>
    </dgm:pt>
    <dgm:pt modelId="{0A28CA71-D46C-4168-8D68-E596F865C5C2}" type="pres">
      <dgm:prSet presAssocID="{9EDC2A41-1ECC-4CE6-8CBA-79F2CFD1831C}" presName="Name17" presStyleLbl="parChTrans1D3" presStyleIdx="2" presStyleCnt="3"/>
      <dgm:spPr/>
    </dgm:pt>
    <dgm:pt modelId="{1C1A6CAD-BB0D-4DCD-AF82-A83350FC40C3}" type="pres">
      <dgm:prSet presAssocID="{0915B5D7-6861-4B87-8AB6-2C151D4C9265}" presName="hierRoot3" presStyleCnt="0"/>
      <dgm:spPr/>
    </dgm:pt>
    <dgm:pt modelId="{47819EE8-4753-4BF1-8D2E-A4896124DB11}" type="pres">
      <dgm:prSet presAssocID="{0915B5D7-6861-4B87-8AB6-2C151D4C9265}" presName="composite3" presStyleCnt="0"/>
      <dgm:spPr/>
    </dgm:pt>
    <dgm:pt modelId="{0EBC85B5-69BC-43F8-B55C-EA4951D63F9C}" type="pres">
      <dgm:prSet presAssocID="{0915B5D7-6861-4B87-8AB6-2C151D4C9265}" presName="background3" presStyleLbl="node3" presStyleIdx="2" presStyleCnt="3"/>
      <dgm:spPr/>
    </dgm:pt>
    <dgm:pt modelId="{4D6A863E-46E4-438E-9B1F-25F1CB03F0B5}" type="pres">
      <dgm:prSet presAssocID="{0915B5D7-6861-4B87-8AB6-2C151D4C9265}" presName="text3" presStyleLbl="fgAcc3" presStyleIdx="2" presStyleCnt="3" custLinFactX="59926" custLinFactNeighborX="100000" custLinFactNeighborY="-1575">
        <dgm:presLayoutVars>
          <dgm:chPref val="3"/>
        </dgm:presLayoutVars>
      </dgm:prSet>
      <dgm:spPr/>
    </dgm:pt>
    <dgm:pt modelId="{0907ACE1-9860-4DDE-AF40-C7622868F262}" type="pres">
      <dgm:prSet presAssocID="{0915B5D7-6861-4B87-8AB6-2C151D4C9265}" presName="hierChild4" presStyleCnt="0"/>
      <dgm:spPr/>
    </dgm:pt>
  </dgm:ptLst>
  <dgm:cxnLst>
    <dgm:cxn modelId="{FBCCE003-4551-4AE7-A3F1-00A5BCA284F2}" srcId="{4E3DD3A8-496C-48FD-A8AC-0920CD32EDF2}" destId="{837E24F4-0AFB-4FCB-A3E6-63CFAA596F85}" srcOrd="0" destOrd="0" parTransId="{529B373E-403D-4B26-A895-EF6197A2D642}" sibTransId="{2726AB3B-B2D1-450F-B53D-4271FF2331FC}"/>
    <dgm:cxn modelId="{4654240E-919B-45C7-8274-78A552BC22CD}" srcId="{837E24F4-0AFB-4FCB-A3E6-63CFAA596F85}" destId="{556AA679-50C8-42A6-94D8-FF3CA6E74DF0}" srcOrd="0" destOrd="0" parTransId="{EC5E836D-21D9-4E9D-816A-528A70E37DC2}" sibTransId="{3CF92D6B-778E-4AD7-BED5-4DD2E77581E8}"/>
    <dgm:cxn modelId="{391EC41B-7394-46C9-A6E9-8D2D0561AFA8}" type="presOf" srcId="{2285E554-677F-43D8-A4BE-3053A2A0FDF4}" destId="{5B0F4AC6-9463-44D2-943C-A828CC36A85F}" srcOrd="0" destOrd="0" presId="urn:microsoft.com/office/officeart/2005/8/layout/hierarchy1#3"/>
    <dgm:cxn modelId="{978F2B21-3727-4E60-B233-4FB7430B03C1}" type="presOf" srcId="{7DDC7464-3998-40C8-8125-F0F083753BDF}" destId="{AE2D4524-0175-43B5-B620-278652EC30C1}" srcOrd="0" destOrd="0" presId="urn:microsoft.com/office/officeart/2005/8/layout/hierarchy1#3"/>
    <dgm:cxn modelId="{6D1A5424-A9D5-4EC0-8311-88C82A498A73}" srcId="{EE08D5A3-CC9A-440B-AA47-C904F34AC85F}" destId="{2285E554-677F-43D8-A4BE-3053A2A0FDF4}" srcOrd="0" destOrd="0" parTransId="{124EFA27-6B70-4E1E-850F-D7487A8C9FB5}" sibTransId="{4D72270E-EDD3-4435-9753-61B22F07A071}"/>
    <dgm:cxn modelId="{B44EF131-3B9E-4F02-B0BF-7325CCC794B8}" type="presOf" srcId="{AE5BE83E-2662-4D02-AA8E-9584F9A34CA3}" destId="{DAED8016-9354-47B0-B078-AA72F253C85B}" srcOrd="0" destOrd="0" presId="urn:microsoft.com/office/officeart/2005/8/layout/hierarchy1#3"/>
    <dgm:cxn modelId="{F49DA234-7DAC-4E2D-9687-AC51C8F1AFA1}" srcId="{E8E46F3E-63F9-4690-9A8E-973973BBEAA6}" destId="{EE08D5A3-CC9A-440B-AA47-C904F34AC85F}" srcOrd="1" destOrd="0" parTransId="{CBBCD3CE-7B9A-41B4-90FE-1B1062A163F0}" sibTransId="{E5635283-0F36-4D49-9DAF-E44203195CE4}"/>
    <dgm:cxn modelId="{1A3ED240-5EE6-45E6-B374-9F43C83CA03E}" type="presOf" srcId="{EC5E836D-21D9-4E9D-816A-528A70E37DC2}" destId="{1F01C31C-D5F8-476A-B001-D7DAC6B197E9}" srcOrd="0" destOrd="0" presId="urn:microsoft.com/office/officeart/2005/8/layout/hierarchy1#3"/>
    <dgm:cxn modelId="{E848275B-37D9-4B57-9C27-D1430D549B2E}" srcId="{837E24F4-0AFB-4FCB-A3E6-63CFAA596F85}" destId="{0915B5D7-6861-4B87-8AB6-2C151D4C9265}" srcOrd="2" destOrd="0" parTransId="{9EDC2A41-1ECC-4CE6-8CBA-79F2CFD1831C}" sibTransId="{4485443F-11FA-4D94-A7EC-AD59E59ED3E1}"/>
    <dgm:cxn modelId="{FF15295E-75AF-4F6A-874C-E0ADC91FE20F}" type="presOf" srcId="{9EDC2A41-1ECC-4CE6-8CBA-79F2CFD1831C}" destId="{0A28CA71-D46C-4168-8D68-E596F865C5C2}" srcOrd="0" destOrd="0" presId="urn:microsoft.com/office/officeart/2005/8/layout/hierarchy1#3"/>
    <dgm:cxn modelId="{827C1E60-0B41-4C7D-B179-E4D7DA8BFACE}" srcId="{5F8F63AD-74F5-4F29-ACA0-195F418B20C3}" destId="{DBE82136-9BCE-4603-87FD-F6ECAD451F5C}" srcOrd="0" destOrd="0" parTransId="{75BDBDC9-74AB-4ACC-A95A-06136B87359A}" sibTransId="{38EB9420-9F0F-47D1-8347-C9D8A6C52529}"/>
    <dgm:cxn modelId="{3B62FC4B-71F1-4D9D-A43F-131D771F2F64}" srcId="{837E24F4-0AFB-4FCB-A3E6-63CFAA596F85}" destId="{E8E46F3E-63F9-4690-9A8E-973973BBEAA6}" srcOrd="1" destOrd="0" parTransId="{7DDC7464-3998-40C8-8125-F0F083753BDF}" sibTransId="{EB4286D9-E3E4-44E5-BD49-5DF45C988D68}"/>
    <dgm:cxn modelId="{FCC34B70-0D1C-4EB0-B579-3757DDD6495B}" srcId="{5F8F63AD-74F5-4F29-ACA0-195F418B20C3}" destId="{FA0D3A3F-C96E-4C3E-8041-AC99BE31A138}" srcOrd="1" destOrd="0" parTransId="{5B5952DD-59CF-408A-AD9A-9A5DFF31B098}" sibTransId="{B14C8C14-E3F7-4883-B877-F8C9E8C5AE71}"/>
    <dgm:cxn modelId="{C6B71153-89AB-4E94-A885-608E99E1A657}" type="presOf" srcId="{75BDBDC9-74AB-4ACC-A95A-06136B87359A}" destId="{91BF2C84-D899-45F0-AAD4-5393C6738EAC}" srcOrd="0" destOrd="0" presId="urn:microsoft.com/office/officeart/2005/8/layout/hierarchy1#3"/>
    <dgm:cxn modelId="{1701C557-66E7-40FC-BBD0-264DEE043150}" type="presOf" srcId="{CBBCD3CE-7B9A-41B4-90FE-1B1062A163F0}" destId="{00739537-8B46-4DD7-8E9D-131E09FBF349}" srcOrd="0" destOrd="0" presId="urn:microsoft.com/office/officeart/2005/8/layout/hierarchy1#3"/>
    <dgm:cxn modelId="{21C42D78-6579-447B-ADC4-B90C7392CC2C}" type="presOf" srcId="{556AA679-50C8-42A6-94D8-FF3CA6E74DF0}" destId="{D76A6897-F862-4289-AD73-9247C9BDFA40}" srcOrd="0" destOrd="0" presId="urn:microsoft.com/office/officeart/2005/8/layout/hierarchy1#3"/>
    <dgm:cxn modelId="{39AD617C-CA0C-44C7-A1CC-7EBD2D9CAD25}" type="presOf" srcId="{E8E46F3E-63F9-4690-9A8E-973973BBEAA6}" destId="{9A294CE9-C4C2-4C8F-B9B7-1FDE104D81D5}" srcOrd="0" destOrd="0" presId="urn:microsoft.com/office/officeart/2005/8/layout/hierarchy1#3"/>
    <dgm:cxn modelId="{3962E589-3775-451D-8734-57A8A28C52F9}" type="presOf" srcId="{5F8F63AD-74F5-4F29-ACA0-195F418B20C3}" destId="{5A1AD934-1FE9-4370-B0BB-C9FB3C0B53B9}" srcOrd="0" destOrd="0" presId="urn:microsoft.com/office/officeart/2005/8/layout/hierarchy1#3"/>
    <dgm:cxn modelId="{5BF4C391-7D37-435E-9CD7-0DABFC50E8B4}" type="presOf" srcId="{A65F700D-56F3-4CD5-A961-6E09F5A36B07}" destId="{D3368DEA-087C-4442-91CC-C3EC02F9AF6E}" srcOrd="0" destOrd="0" presId="urn:microsoft.com/office/officeart/2005/8/layout/hierarchy1#3"/>
    <dgm:cxn modelId="{F689F191-E5AD-4174-B658-E67A6DAA597A}" srcId="{E8E46F3E-63F9-4690-9A8E-973973BBEAA6}" destId="{5F8F63AD-74F5-4F29-ACA0-195F418B20C3}" srcOrd="0" destOrd="0" parTransId="{28CBDCC3-835E-4D78-B5AE-95F4637F6C93}" sibTransId="{87BD8947-5FB7-4087-AB47-BE041458EA0D}"/>
    <dgm:cxn modelId="{0A176292-A0A1-466B-B335-7E9699D9D3E1}" srcId="{EE08D5A3-CC9A-440B-AA47-C904F34AC85F}" destId="{1AD7FADC-A1F9-44B1-8AC6-86471D9E3FE0}" srcOrd="1" destOrd="0" parTransId="{AE5BE83E-2662-4D02-AA8E-9584F9A34CA3}" sibTransId="{786AF4BC-3308-422C-B3BC-FC0F1CAB43FA}"/>
    <dgm:cxn modelId="{F1A4CD9E-FA96-410B-BDBF-C7966FAA0F5D}" type="presOf" srcId="{529B373E-403D-4B26-A895-EF6197A2D642}" destId="{D47C6C6F-59EB-4FB2-A3EF-D941F705F0A7}" srcOrd="0" destOrd="0" presId="urn:microsoft.com/office/officeart/2005/8/layout/hierarchy1#3"/>
    <dgm:cxn modelId="{9C8AD4A5-E5CD-496B-9348-2915702A1459}" type="presOf" srcId="{4E3DD3A8-496C-48FD-A8AC-0920CD32EDF2}" destId="{87909986-86FE-4058-AA3E-8105C0049F65}" srcOrd="0" destOrd="0" presId="urn:microsoft.com/office/officeart/2005/8/layout/hierarchy1#3"/>
    <dgm:cxn modelId="{042A5FAA-870B-487F-8C4B-AEF5D9A9755B}" type="presOf" srcId="{837E24F4-0AFB-4FCB-A3E6-63CFAA596F85}" destId="{53E8B6D2-CF72-458C-8796-5FEF657F2131}" srcOrd="0" destOrd="0" presId="urn:microsoft.com/office/officeart/2005/8/layout/hierarchy1#3"/>
    <dgm:cxn modelId="{747827B1-E8D0-461E-88CA-6688D0CF8CA5}" type="presOf" srcId="{FA0D3A3F-C96E-4C3E-8041-AC99BE31A138}" destId="{304A7D3F-6D4B-4863-A0F6-91283370857B}" srcOrd="0" destOrd="0" presId="urn:microsoft.com/office/officeart/2005/8/layout/hierarchy1#3"/>
    <dgm:cxn modelId="{8CFA4DC2-6E27-4088-A56E-97E5880246D9}" type="presOf" srcId="{124EFA27-6B70-4E1E-850F-D7487A8C9FB5}" destId="{DA2D5917-BF1B-4467-AEDD-BC3423364E41}" srcOrd="0" destOrd="0" presId="urn:microsoft.com/office/officeart/2005/8/layout/hierarchy1#3"/>
    <dgm:cxn modelId="{4C9C18CC-6C1C-4AD3-BE7C-52E676015E3E}" type="presOf" srcId="{EE08D5A3-CC9A-440B-AA47-C904F34AC85F}" destId="{9190BDAF-C65F-4320-B8CF-90C9E42D3302}" srcOrd="0" destOrd="0" presId="urn:microsoft.com/office/officeart/2005/8/layout/hierarchy1#3"/>
    <dgm:cxn modelId="{6E77D5D7-6E27-42FB-A64B-CB20D647FA3E}" type="presOf" srcId="{1AD7FADC-A1F9-44B1-8AC6-86471D9E3FE0}" destId="{4D775CB3-9022-41BE-9468-DB7F44BE5077}" srcOrd="0" destOrd="0" presId="urn:microsoft.com/office/officeart/2005/8/layout/hierarchy1#3"/>
    <dgm:cxn modelId="{E5DDA5E2-E708-4106-B346-CB40894A2EF6}" srcId="{A65F700D-56F3-4CD5-A961-6E09F5A36B07}" destId="{4E3DD3A8-496C-48FD-A8AC-0920CD32EDF2}" srcOrd="0" destOrd="0" parTransId="{8F7ECEF2-A5D1-4372-A91F-A0420A934385}" sibTransId="{1646298F-1DAD-438F-AD72-CC2155A65628}"/>
    <dgm:cxn modelId="{E0BA3EEC-EB64-47EE-B23F-7EB1E0BA37F4}" type="presOf" srcId="{DBE82136-9BCE-4603-87FD-F6ECAD451F5C}" destId="{19D520AD-318D-4009-8B30-4917DD105E6F}" srcOrd="0" destOrd="0" presId="urn:microsoft.com/office/officeart/2005/8/layout/hierarchy1#3"/>
    <dgm:cxn modelId="{6C9AA9F7-211F-4F49-9956-4929D5350C8A}" type="presOf" srcId="{5B5952DD-59CF-408A-AD9A-9A5DFF31B098}" destId="{4945DCB3-38E1-45A9-8630-4B2FD294587E}" srcOrd="0" destOrd="0" presId="urn:microsoft.com/office/officeart/2005/8/layout/hierarchy1#3"/>
    <dgm:cxn modelId="{D7413FFC-08F8-4363-96C1-34AA17C077BC}" type="presOf" srcId="{28CBDCC3-835E-4D78-B5AE-95F4637F6C93}" destId="{329D65BB-A2DC-4509-9507-750CDE21F452}" srcOrd="0" destOrd="0" presId="urn:microsoft.com/office/officeart/2005/8/layout/hierarchy1#3"/>
    <dgm:cxn modelId="{4C9E4BFC-4DBA-4E78-8815-426B9A126CF7}" type="presOf" srcId="{0915B5D7-6861-4B87-8AB6-2C151D4C9265}" destId="{4D6A863E-46E4-438E-9B1F-25F1CB03F0B5}" srcOrd="0" destOrd="0" presId="urn:microsoft.com/office/officeart/2005/8/layout/hierarchy1#3"/>
    <dgm:cxn modelId="{A7C708CA-16FC-44AF-BB08-B6D4191D3A79}" type="presParOf" srcId="{D3368DEA-087C-4442-91CC-C3EC02F9AF6E}" destId="{AB8E9F50-17D5-4463-9012-2540858F7B3A}" srcOrd="0" destOrd="0" presId="urn:microsoft.com/office/officeart/2005/8/layout/hierarchy1#3"/>
    <dgm:cxn modelId="{FFA2CE01-EFB5-47E0-A0A0-5260DAF29B6C}" type="presParOf" srcId="{AB8E9F50-17D5-4463-9012-2540858F7B3A}" destId="{7E8BBAB1-21D4-4293-B649-5CFCC658100C}" srcOrd="0" destOrd="0" presId="urn:microsoft.com/office/officeart/2005/8/layout/hierarchy1#3"/>
    <dgm:cxn modelId="{7E2C3B63-693F-429A-A868-8577179D1DE6}" type="presParOf" srcId="{7E8BBAB1-21D4-4293-B649-5CFCC658100C}" destId="{D004029F-9BEC-455E-AF05-15AA20464750}" srcOrd="0" destOrd="0" presId="urn:microsoft.com/office/officeart/2005/8/layout/hierarchy1#3"/>
    <dgm:cxn modelId="{0B00BB99-26A4-4106-AE7A-F9A16040CF09}" type="presParOf" srcId="{7E8BBAB1-21D4-4293-B649-5CFCC658100C}" destId="{87909986-86FE-4058-AA3E-8105C0049F65}" srcOrd="1" destOrd="0" presId="urn:microsoft.com/office/officeart/2005/8/layout/hierarchy1#3"/>
    <dgm:cxn modelId="{E117993E-7AF4-4BEF-A8E9-AA3883ECA7D5}" type="presParOf" srcId="{AB8E9F50-17D5-4463-9012-2540858F7B3A}" destId="{0F558634-8CAF-42E0-A861-63121E1A9218}" srcOrd="1" destOrd="0" presId="urn:microsoft.com/office/officeart/2005/8/layout/hierarchy1#3"/>
    <dgm:cxn modelId="{F0CFEDA8-2A0E-4ED6-9490-324467AD3AD6}" type="presParOf" srcId="{0F558634-8CAF-42E0-A861-63121E1A9218}" destId="{D47C6C6F-59EB-4FB2-A3EF-D941F705F0A7}" srcOrd="0" destOrd="0" presId="urn:microsoft.com/office/officeart/2005/8/layout/hierarchy1#3"/>
    <dgm:cxn modelId="{C0BE0BCF-3AFE-4F5A-9D24-EE62066B3EF0}" type="presParOf" srcId="{0F558634-8CAF-42E0-A861-63121E1A9218}" destId="{04A08EAA-4859-4AFF-BF89-8ADB218413C0}" srcOrd="1" destOrd="0" presId="urn:microsoft.com/office/officeart/2005/8/layout/hierarchy1#3"/>
    <dgm:cxn modelId="{D20D7702-6D6E-4634-B4EA-D9DB1CB97A22}" type="presParOf" srcId="{04A08EAA-4859-4AFF-BF89-8ADB218413C0}" destId="{1537FD31-EFAD-45EF-9814-52AC30536912}" srcOrd="0" destOrd="0" presId="urn:microsoft.com/office/officeart/2005/8/layout/hierarchy1#3"/>
    <dgm:cxn modelId="{58238B53-35DE-4F25-B940-4BAB52FA9921}" type="presParOf" srcId="{1537FD31-EFAD-45EF-9814-52AC30536912}" destId="{8D08567F-572E-46B4-B672-734ABD0A26CD}" srcOrd="0" destOrd="0" presId="urn:microsoft.com/office/officeart/2005/8/layout/hierarchy1#3"/>
    <dgm:cxn modelId="{CEF80FEF-6776-45E2-8ACD-77956ADB272B}" type="presParOf" srcId="{1537FD31-EFAD-45EF-9814-52AC30536912}" destId="{53E8B6D2-CF72-458C-8796-5FEF657F2131}" srcOrd="1" destOrd="0" presId="urn:microsoft.com/office/officeart/2005/8/layout/hierarchy1#3"/>
    <dgm:cxn modelId="{58B6799C-63E1-464E-90FC-28E47BBB37FE}" type="presParOf" srcId="{04A08EAA-4859-4AFF-BF89-8ADB218413C0}" destId="{FE9B8549-5B3F-40B2-BB8D-0B613039792F}" srcOrd="1" destOrd="0" presId="urn:microsoft.com/office/officeart/2005/8/layout/hierarchy1#3"/>
    <dgm:cxn modelId="{288DDC99-CF88-40A3-BACB-1CA3015B52B1}" type="presParOf" srcId="{FE9B8549-5B3F-40B2-BB8D-0B613039792F}" destId="{1F01C31C-D5F8-476A-B001-D7DAC6B197E9}" srcOrd="0" destOrd="0" presId="urn:microsoft.com/office/officeart/2005/8/layout/hierarchy1#3"/>
    <dgm:cxn modelId="{2B727FB1-4ED8-4763-9A4F-AC0BFDD29684}" type="presParOf" srcId="{FE9B8549-5B3F-40B2-BB8D-0B613039792F}" destId="{30213830-2C33-40D1-866D-7A71776B229C}" srcOrd="1" destOrd="0" presId="urn:microsoft.com/office/officeart/2005/8/layout/hierarchy1#3"/>
    <dgm:cxn modelId="{4B01A748-14CC-4319-91A9-56B5598F235B}" type="presParOf" srcId="{30213830-2C33-40D1-866D-7A71776B229C}" destId="{082F0E65-DF39-45C3-98D0-88D166B92AE5}" srcOrd="0" destOrd="0" presId="urn:microsoft.com/office/officeart/2005/8/layout/hierarchy1#3"/>
    <dgm:cxn modelId="{3FC97836-FF03-4737-8300-31120724C14D}" type="presParOf" srcId="{082F0E65-DF39-45C3-98D0-88D166B92AE5}" destId="{BB410278-80EF-4805-9C56-FE7BC1237311}" srcOrd="0" destOrd="0" presId="urn:microsoft.com/office/officeart/2005/8/layout/hierarchy1#3"/>
    <dgm:cxn modelId="{FA4BD548-51C4-4E5F-A01F-6D510D9CDF11}" type="presParOf" srcId="{082F0E65-DF39-45C3-98D0-88D166B92AE5}" destId="{D76A6897-F862-4289-AD73-9247C9BDFA40}" srcOrd="1" destOrd="0" presId="urn:microsoft.com/office/officeart/2005/8/layout/hierarchy1#3"/>
    <dgm:cxn modelId="{F48D9E89-7377-44FA-96DE-D526E7B049EC}" type="presParOf" srcId="{30213830-2C33-40D1-866D-7A71776B229C}" destId="{FCBBBC35-A85F-41A9-A0F2-412A9F86AE4B}" srcOrd="1" destOrd="0" presId="urn:microsoft.com/office/officeart/2005/8/layout/hierarchy1#3"/>
    <dgm:cxn modelId="{4D01E6BF-6CF0-4AEC-95BB-9D396FE3F85B}" type="presParOf" srcId="{FE9B8549-5B3F-40B2-BB8D-0B613039792F}" destId="{AE2D4524-0175-43B5-B620-278652EC30C1}" srcOrd="2" destOrd="0" presId="urn:microsoft.com/office/officeart/2005/8/layout/hierarchy1#3"/>
    <dgm:cxn modelId="{947CDCE4-7B73-4224-9D5B-95687335EDE9}" type="presParOf" srcId="{FE9B8549-5B3F-40B2-BB8D-0B613039792F}" destId="{86A23327-DD5D-4CF3-A4F9-A90EE2A3FCF4}" srcOrd="3" destOrd="0" presId="urn:microsoft.com/office/officeart/2005/8/layout/hierarchy1#3"/>
    <dgm:cxn modelId="{FB4FC7E5-7EA5-40C3-AFF9-294B50BCBE4C}" type="presParOf" srcId="{86A23327-DD5D-4CF3-A4F9-A90EE2A3FCF4}" destId="{9E911174-1336-4DCB-8B5B-52A738F8DA83}" srcOrd="0" destOrd="0" presId="urn:microsoft.com/office/officeart/2005/8/layout/hierarchy1#3"/>
    <dgm:cxn modelId="{39D9A77E-FC91-42D7-A087-D26BB21D1345}" type="presParOf" srcId="{9E911174-1336-4DCB-8B5B-52A738F8DA83}" destId="{FC3C61BA-CDAC-4359-8F0C-916348C00A02}" srcOrd="0" destOrd="0" presId="urn:microsoft.com/office/officeart/2005/8/layout/hierarchy1#3"/>
    <dgm:cxn modelId="{1D25CDA7-5A36-47CF-8E02-EB78F1EE4246}" type="presParOf" srcId="{9E911174-1336-4DCB-8B5B-52A738F8DA83}" destId="{9A294CE9-C4C2-4C8F-B9B7-1FDE104D81D5}" srcOrd="1" destOrd="0" presId="urn:microsoft.com/office/officeart/2005/8/layout/hierarchy1#3"/>
    <dgm:cxn modelId="{A2A56657-AA5E-4E95-A215-FD1BE1BD5C50}" type="presParOf" srcId="{86A23327-DD5D-4CF3-A4F9-A90EE2A3FCF4}" destId="{C736B7C2-7CA2-40AE-9A66-D770FCF20753}" srcOrd="1" destOrd="0" presId="urn:microsoft.com/office/officeart/2005/8/layout/hierarchy1#3"/>
    <dgm:cxn modelId="{B4F5FB63-F0B0-44EE-8D76-E382C8029270}" type="presParOf" srcId="{C736B7C2-7CA2-40AE-9A66-D770FCF20753}" destId="{329D65BB-A2DC-4509-9507-750CDE21F452}" srcOrd="0" destOrd="0" presId="urn:microsoft.com/office/officeart/2005/8/layout/hierarchy1#3"/>
    <dgm:cxn modelId="{F155CDAA-0C0F-4DBC-88FE-F32A11E3C65F}" type="presParOf" srcId="{C736B7C2-7CA2-40AE-9A66-D770FCF20753}" destId="{89239722-B560-49F2-83A8-F5E65220719C}" srcOrd="1" destOrd="0" presId="urn:microsoft.com/office/officeart/2005/8/layout/hierarchy1#3"/>
    <dgm:cxn modelId="{B2EFB65A-61BE-44C0-81F8-FA9E9B2E6D23}" type="presParOf" srcId="{89239722-B560-49F2-83A8-F5E65220719C}" destId="{8C47FA3B-F2B6-4090-95A5-107AE53E9C5B}" srcOrd="0" destOrd="0" presId="urn:microsoft.com/office/officeart/2005/8/layout/hierarchy1#3"/>
    <dgm:cxn modelId="{1C56A471-521B-409E-82F5-F121BBDE38C2}" type="presParOf" srcId="{8C47FA3B-F2B6-4090-95A5-107AE53E9C5B}" destId="{166E516F-32AF-4909-8B50-1B48BA71F67A}" srcOrd="0" destOrd="0" presId="urn:microsoft.com/office/officeart/2005/8/layout/hierarchy1#3"/>
    <dgm:cxn modelId="{11AF979C-B5CF-4E98-BB92-AF95F5CF9B58}" type="presParOf" srcId="{8C47FA3B-F2B6-4090-95A5-107AE53E9C5B}" destId="{5A1AD934-1FE9-4370-B0BB-C9FB3C0B53B9}" srcOrd="1" destOrd="0" presId="urn:microsoft.com/office/officeart/2005/8/layout/hierarchy1#3"/>
    <dgm:cxn modelId="{9E0E8749-9D77-4875-9A89-FD97BC8ACB52}" type="presParOf" srcId="{89239722-B560-49F2-83A8-F5E65220719C}" destId="{A7343A97-8E87-4774-917A-313494D9E550}" srcOrd="1" destOrd="0" presId="urn:microsoft.com/office/officeart/2005/8/layout/hierarchy1#3"/>
    <dgm:cxn modelId="{6835869D-6AA2-48F3-974D-270C4D6DDC20}" type="presParOf" srcId="{A7343A97-8E87-4774-917A-313494D9E550}" destId="{91BF2C84-D899-45F0-AAD4-5393C6738EAC}" srcOrd="0" destOrd="0" presId="urn:microsoft.com/office/officeart/2005/8/layout/hierarchy1#3"/>
    <dgm:cxn modelId="{9031D8B4-90CA-4891-893A-5EE9A8CD2936}" type="presParOf" srcId="{A7343A97-8E87-4774-917A-313494D9E550}" destId="{6D7ECBC5-13EA-4640-8F28-76EFFB9E20D9}" srcOrd="1" destOrd="0" presId="urn:microsoft.com/office/officeart/2005/8/layout/hierarchy1#3"/>
    <dgm:cxn modelId="{7FBC925F-D205-4604-8E56-0DF1CE4C9BB9}" type="presParOf" srcId="{6D7ECBC5-13EA-4640-8F28-76EFFB9E20D9}" destId="{D6BC7FF9-55B3-40D5-8EA2-71554913DFDC}" srcOrd="0" destOrd="0" presId="urn:microsoft.com/office/officeart/2005/8/layout/hierarchy1#3"/>
    <dgm:cxn modelId="{2B2C5A1B-3438-4D76-8EAA-B9049C278A60}" type="presParOf" srcId="{D6BC7FF9-55B3-40D5-8EA2-71554913DFDC}" destId="{B5155FD5-3E0F-4B4C-9F2B-3B7B1D6D3F05}" srcOrd="0" destOrd="0" presId="urn:microsoft.com/office/officeart/2005/8/layout/hierarchy1#3"/>
    <dgm:cxn modelId="{C9695E08-069D-41A0-AFD6-263005512E7F}" type="presParOf" srcId="{D6BC7FF9-55B3-40D5-8EA2-71554913DFDC}" destId="{19D520AD-318D-4009-8B30-4917DD105E6F}" srcOrd="1" destOrd="0" presId="urn:microsoft.com/office/officeart/2005/8/layout/hierarchy1#3"/>
    <dgm:cxn modelId="{5AE36A5A-F8DA-4BFB-AEEB-DBD2913BCEC5}" type="presParOf" srcId="{6D7ECBC5-13EA-4640-8F28-76EFFB9E20D9}" destId="{5B4D2805-F6C8-49F3-BEE0-E59206426267}" srcOrd="1" destOrd="0" presId="urn:microsoft.com/office/officeart/2005/8/layout/hierarchy1#3"/>
    <dgm:cxn modelId="{3BFBD287-1A8D-45E4-97DB-580263D857A2}" type="presParOf" srcId="{A7343A97-8E87-4774-917A-313494D9E550}" destId="{4945DCB3-38E1-45A9-8630-4B2FD294587E}" srcOrd="2" destOrd="0" presId="urn:microsoft.com/office/officeart/2005/8/layout/hierarchy1#3"/>
    <dgm:cxn modelId="{9B94DE8D-5973-4F1E-B139-C4D50521964A}" type="presParOf" srcId="{A7343A97-8E87-4774-917A-313494D9E550}" destId="{BE60F876-331D-4748-9381-1CD1AD9E01C6}" srcOrd="3" destOrd="0" presId="urn:microsoft.com/office/officeart/2005/8/layout/hierarchy1#3"/>
    <dgm:cxn modelId="{0B23D33E-C727-4136-AC12-646FC2D6490B}" type="presParOf" srcId="{BE60F876-331D-4748-9381-1CD1AD9E01C6}" destId="{2FE58F8D-DD75-4CE5-8B11-2B51EE55B518}" srcOrd="0" destOrd="0" presId="urn:microsoft.com/office/officeart/2005/8/layout/hierarchy1#3"/>
    <dgm:cxn modelId="{970A2383-5730-4455-A997-9BA6A16B3193}" type="presParOf" srcId="{2FE58F8D-DD75-4CE5-8B11-2B51EE55B518}" destId="{9C8D1093-C99B-4E0A-8B90-F5B5B9D326FE}" srcOrd="0" destOrd="0" presId="urn:microsoft.com/office/officeart/2005/8/layout/hierarchy1#3"/>
    <dgm:cxn modelId="{B114E479-2780-49C5-B8D7-64B5730914B9}" type="presParOf" srcId="{2FE58F8D-DD75-4CE5-8B11-2B51EE55B518}" destId="{304A7D3F-6D4B-4863-A0F6-91283370857B}" srcOrd="1" destOrd="0" presId="urn:microsoft.com/office/officeart/2005/8/layout/hierarchy1#3"/>
    <dgm:cxn modelId="{8721AED6-C974-4127-BFAD-6F8765521C81}" type="presParOf" srcId="{BE60F876-331D-4748-9381-1CD1AD9E01C6}" destId="{DBF38BF8-C288-4246-ACCC-1F9D01DDBDDE}" srcOrd="1" destOrd="0" presId="urn:microsoft.com/office/officeart/2005/8/layout/hierarchy1#3"/>
    <dgm:cxn modelId="{C65D24C3-FCF6-4B09-8175-A6D4C8826DCB}" type="presParOf" srcId="{C736B7C2-7CA2-40AE-9A66-D770FCF20753}" destId="{00739537-8B46-4DD7-8E9D-131E09FBF349}" srcOrd="2" destOrd="0" presId="urn:microsoft.com/office/officeart/2005/8/layout/hierarchy1#3"/>
    <dgm:cxn modelId="{26CF8DCF-6B71-4C14-9689-A9611BD2988C}" type="presParOf" srcId="{C736B7C2-7CA2-40AE-9A66-D770FCF20753}" destId="{EA9BE862-CB52-4CC4-A14A-6AE8C9E84641}" srcOrd="3" destOrd="0" presId="urn:microsoft.com/office/officeart/2005/8/layout/hierarchy1#3"/>
    <dgm:cxn modelId="{DD8F1537-F1F0-4C36-B3D3-67243E6C1A5B}" type="presParOf" srcId="{EA9BE862-CB52-4CC4-A14A-6AE8C9E84641}" destId="{6241107F-F12C-4C2B-810C-B06EEE61DBEB}" srcOrd="0" destOrd="0" presId="urn:microsoft.com/office/officeart/2005/8/layout/hierarchy1#3"/>
    <dgm:cxn modelId="{1C74A795-23BE-4393-8D05-7B4EF5C67C2E}" type="presParOf" srcId="{6241107F-F12C-4C2B-810C-B06EEE61DBEB}" destId="{D495C656-DB36-4059-B77A-32440381A0B4}" srcOrd="0" destOrd="0" presId="urn:microsoft.com/office/officeart/2005/8/layout/hierarchy1#3"/>
    <dgm:cxn modelId="{7D7326E9-63DA-49B6-A78F-853007177C21}" type="presParOf" srcId="{6241107F-F12C-4C2B-810C-B06EEE61DBEB}" destId="{9190BDAF-C65F-4320-B8CF-90C9E42D3302}" srcOrd="1" destOrd="0" presId="urn:microsoft.com/office/officeart/2005/8/layout/hierarchy1#3"/>
    <dgm:cxn modelId="{E11D7D4C-D7E7-4AD4-BB1C-F73850E57567}" type="presParOf" srcId="{EA9BE862-CB52-4CC4-A14A-6AE8C9E84641}" destId="{052D156B-B73E-413A-8271-6771739FCD32}" srcOrd="1" destOrd="0" presId="urn:microsoft.com/office/officeart/2005/8/layout/hierarchy1#3"/>
    <dgm:cxn modelId="{E68C7D74-66DC-466D-A64E-9365FEB262FC}" type="presParOf" srcId="{052D156B-B73E-413A-8271-6771739FCD32}" destId="{DA2D5917-BF1B-4467-AEDD-BC3423364E41}" srcOrd="0" destOrd="0" presId="urn:microsoft.com/office/officeart/2005/8/layout/hierarchy1#3"/>
    <dgm:cxn modelId="{8F42084A-01C1-4D1B-9272-E7BAECC0A748}" type="presParOf" srcId="{052D156B-B73E-413A-8271-6771739FCD32}" destId="{5D55A8E4-EF62-47E5-AA45-5759159ADA21}" srcOrd="1" destOrd="0" presId="urn:microsoft.com/office/officeart/2005/8/layout/hierarchy1#3"/>
    <dgm:cxn modelId="{B9D2D8C4-ADBA-4BAB-87DB-04A758F681D3}" type="presParOf" srcId="{5D55A8E4-EF62-47E5-AA45-5759159ADA21}" destId="{2FDD2CCD-61CC-49C0-B447-DFE9C1F241B1}" srcOrd="0" destOrd="0" presId="urn:microsoft.com/office/officeart/2005/8/layout/hierarchy1#3"/>
    <dgm:cxn modelId="{854C8684-5D60-414E-B699-593EA18D11AE}" type="presParOf" srcId="{2FDD2CCD-61CC-49C0-B447-DFE9C1F241B1}" destId="{ED327CD7-0F67-4570-B569-B03FFD15A390}" srcOrd="0" destOrd="0" presId="urn:microsoft.com/office/officeart/2005/8/layout/hierarchy1#3"/>
    <dgm:cxn modelId="{A8187E50-7567-4F53-88DA-F606FBECD3EE}" type="presParOf" srcId="{2FDD2CCD-61CC-49C0-B447-DFE9C1F241B1}" destId="{5B0F4AC6-9463-44D2-943C-A828CC36A85F}" srcOrd="1" destOrd="0" presId="urn:microsoft.com/office/officeart/2005/8/layout/hierarchy1#3"/>
    <dgm:cxn modelId="{9E7EEBE2-043A-415F-9ED2-3B5135248360}" type="presParOf" srcId="{5D55A8E4-EF62-47E5-AA45-5759159ADA21}" destId="{15E9A3F2-805B-4458-AA6C-19CC984A605C}" srcOrd="1" destOrd="0" presId="urn:microsoft.com/office/officeart/2005/8/layout/hierarchy1#3"/>
    <dgm:cxn modelId="{10A68E71-E8C4-4C91-BCE9-1E8053780721}" type="presParOf" srcId="{052D156B-B73E-413A-8271-6771739FCD32}" destId="{DAED8016-9354-47B0-B078-AA72F253C85B}" srcOrd="2" destOrd="0" presId="urn:microsoft.com/office/officeart/2005/8/layout/hierarchy1#3"/>
    <dgm:cxn modelId="{02BF92CC-5636-470E-BE1E-9BCCEF3AB7E7}" type="presParOf" srcId="{052D156B-B73E-413A-8271-6771739FCD32}" destId="{93243D73-6AFE-44DD-98EC-476BA42A4381}" srcOrd="3" destOrd="0" presId="urn:microsoft.com/office/officeart/2005/8/layout/hierarchy1#3"/>
    <dgm:cxn modelId="{86CE39B9-BEFD-4194-82DB-1328991A4514}" type="presParOf" srcId="{93243D73-6AFE-44DD-98EC-476BA42A4381}" destId="{08448B78-A900-41C1-B6AD-70CDF0AA925E}" srcOrd="0" destOrd="0" presId="urn:microsoft.com/office/officeart/2005/8/layout/hierarchy1#3"/>
    <dgm:cxn modelId="{7EA481B2-BF02-48D9-A246-E8079D570CFB}" type="presParOf" srcId="{08448B78-A900-41C1-B6AD-70CDF0AA925E}" destId="{042B91C1-795C-4845-98D1-3668BFD9B960}" srcOrd="0" destOrd="0" presId="urn:microsoft.com/office/officeart/2005/8/layout/hierarchy1#3"/>
    <dgm:cxn modelId="{A845CB6C-4B95-4DB3-950C-01A40141303E}" type="presParOf" srcId="{08448B78-A900-41C1-B6AD-70CDF0AA925E}" destId="{4D775CB3-9022-41BE-9468-DB7F44BE5077}" srcOrd="1" destOrd="0" presId="urn:microsoft.com/office/officeart/2005/8/layout/hierarchy1#3"/>
    <dgm:cxn modelId="{046B0513-FEFB-4CDA-BF15-324F9B59B9CA}" type="presParOf" srcId="{93243D73-6AFE-44DD-98EC-476BA42A4381}" destId="{D2C227D4-4491-4B7D-8875-17A46FB0C3F2}" srcOrd="1" destOrd="0" presId="urn:microsoft.com/office/officeart/2005/8/layout/hierarchy1#3"/>
    <dgm:cxn modelId="{A5FB5F11-501C-477F-A899-23A9F6A011F2}" type="presParOf" srcId="{FE9B8549-5B3F-40B2-BB8D-0B613039792F}" destId="{0A28CA71-D46C-4168-8D68-E596F865C5C2}" srcOrd="4" destOrd="0" presId="urn:microsoft.com/office/officeart/2005/8/layout/hierarchy1#3"/>
    <dgm:cxn modelId="{82231392-120D-474A-9EC5-7589643DAA92}" type="presParOf" srcId="{FE9B8549-5B3F-40B2-BB8D-0B613039792F}" destId="{1C1A6CAD-BB0D-4DCD-AF82-A83350FC40C3}" srcOrd="5" destOrd="0" presId="urn:microsoft.com/office/officeart/2005/8/layout/hierarchy1#3"/>
    <dgm:cxn modelId="{70AE268A-B6B1-4122-9B2F-E07C94A88833}" type="presParOf" srcId="{1C1A6CAD-BB0D-4DCD-AF82-A83350FC40C3}" destId="{47819EE8-4753-4BF1-8D2E-A4896124DB11}" srcOrd="0" destOrd="0" presId="urn:microsoft.com/office/officeart/2005/8/layout/hierarchy1#3"/>
    <dgm:cxn modelId="{4639EBF8-CD4B-4537-8B7E-E107D987640A}" type="presParOf" srcId="{47819EE8-4753-4BF1-8D2E-A4896124DB11}" destId="{0EBC85B5-69BC-43F8-B55C-EA4951D63F9C}" srcOrd="0" destOrd="0" presId="urn:microsoft.com/office/officeart/2005/8/layout/hierarchy1#3"/>
    <dgm:cxn modelId="{2D30ED0D-14C3-4E39-A6A5-0E0190E9454F}" type="presParOf" srcId="{47819EE8-4753-4BF1-8D2E-A4896124DB11}" destId="{4D6A863E-46E4-438E-9B1F-25F1CB03F0B5}" srcOrd="1" destOrd="0" presId="urn:microsoft.com/office/officeart/2005/8/layout/hierarchy1#3"/>
    <dgm:cxn modelId="{823FEBBB-C6E1-4319-A599-749A0719D526}" type="presParOf" srcId="{1C1A6CAD-BB0D-4DCD-AF82-A83350FC40C3}" destId="{0907ACE1-9860-4DDE-AF40-C7622868F262}" srcOrd="1" destOrd="0" presId="urn:microsoft.com/office/officeart/2005/8/layout/hierarchy1#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A16EA-F266-4F87-85C0-05861B93267E}">
      <dsp:nvSpPr>
        <dsp:cNvPr id="0" name=""/>
        <dsp:cNvSpPr/>
      </dsp:nvSpPr>
      <dsp:spPr>
        <a:xfrm>
          <a:off x="3100531" y="719"/>
          <a:ext cx="1247486" cy="81086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预防</a:t>
          </a:r>
        </a:p>
      </dsp:txBody>
      <dsp:txXfrm>
        <a:off x="3140114" y="40302"/>
        <a:ext cx="1168320" cy="731700"/>
      </dsp:txXfrm>
    </dsp:sp>
    <dsp:sp modelId="{81792DC9-0C3E-4B18-9773-DDC0C7ABC498}">
      <dsp:nvSpPr>
        <dsp:cNvPr id="0" name=""/>
        <dsp:cNvSpPr/>
      </dsp:nvSpPr>
      <dsp:spPr>
        <a:xfrm>
          <a:off x="1814264" y="406152"/>
          <a:ext cx="3820020" cy="3820020"/>
        </a:xfrm>
        <a:custGeom>
          <a:avLst/>
          <a:gdLst/>
          <a:ahLst/>
          <a:cxnLst/>
          <a:rect l="0" t="0" r="0" b="0"/>
          <a:pathLst>
            <a:path>
              <a:moveTo>
                <a:pt x="2690604" y="166791"/>
              </a:moveTo>
              <a:arcTo wR="1910010" hR="1910010" stAng="17647340" swAng="923765"/>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B7423CF-F46A-409D-9F87-D33EE45EAFCA}">
      <dsp:nvSpPr>
        <dsp:cNvPr id="0" name=""/>
        <dsp:cNvSpPr/>
      </dsp:nvSpPr>
      <dsp:spPr>
        <a:xfrm>
          <a:off x="4754648" y="955724"/>
          <a:ext cx="1247486" cy="810866"/>
        </a:xfrm>
        <a:prstGeom prst="roundRect">
          <a:avLst/>
        </a:prstGeom>
        <a:solidFill>
          <a:schemeClr val="accent5">
            <a:hueOff val="-2596013"/>
            <a:satOff val="1385"/>
            <a:lumOff val="-6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防错</a:t>
          </a:r>
        </a:p>
      </dsp:txBody>
      <dsp:txXfrm>
        <a:off x="4794231" y="995307"/>
        <a:ext cx="1168320" cy="731700"/>
      </dsp:txXfrm>
    </dsp:sp>
    <dsp:sp modelId="{4A406118-8A8C-4798-BAB1-61838FD17F81}">
      <dsp:nvSpPr>
        <dsp:cNvPr id="0" name=""/>
        <dsp:cNvSpPr/>
      </dsp:nvSpPr>
      <dsp:spPr>
        <a:xfrm>
          <a:off x="1814264" y="406152"/>
          <a:ext cx="3820020" cy="3820020"/>
        </a:xfrm>
        <a:custGeom>
          <a:avLst/>
          <a:gdLst/>
          <a:ahLst/>
          <a:cxnLst/>
          <a:rect l="0" t="0" r="0" b="0"/>
          <a:pathLst>
            <a:path>
              <a:moveTo>
                <a:pt x="3790257" y="1574141"/>
              </a:moveTo>
              <a:arcTo wR="1910010" hR="1910010" stAng="20992326" swAng="1215349"/>
            </a:path>
          </a:pathLst>
        </a:custGeom>
        <a:noFill/>
        <a:ln w="6350" cap="flat" cmpd="sng" algn="ctr">
          <a:solidFill>
            <a:schemeClr val="accent5">
              <a:hueOff val="-2596013"/>
              <a:satOff val="1385"/>
              <a:lumOff val="-603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92099EF-CD61-4117-9962-430A47201F2E}">
      <dsp:nvSpPr>
        <dsp:cNvPr id="0" name=""/>
        <dsp:cNvSpPr/>
      </dsp:nvSpPr>
      <dsp:spPr>
        <a:xfrm>
          <a:off x="4754648" y="2865734"/>
          <a:ext cx="1247486" cy="810866"/>
        </a:xfrm>
        <a:prstGeom prst="roundRect">
          <a:avLst/>
        </a:prstGeom>
        <a:solidFill>
          <a:schemeClr val="accent5">
            <a:hueOff val="-5192025"/>
            <a:satOff val="2770"/>
            <a:lumOff val="-12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减少</a:t>
          </a:r>
          <a:endParaRPr lang="en-US" altLang="zh-CN" sz="1800" b="1" kern="1200" dirty="0"/>
        </a:p>
        <a:p>
          <a:pPr marL="0" lvl="0" indent="0" algn="ctr" defTabSz="800100">
            <a:lnSpc>
              <a:spcPct val="90000"/>
            </a:lnSpc>
            <a:spcBef>
              <a:spcPct val="0"/>
            </a:spcBef>
            <a:spcAft>
              <a:spcPct val="35000"/>
            </a:spcAft>
            <a:buNone/>
          </a:pPr>
          <a:r>
            <a:rPr lang="zh-CN" altLang="en-US" sz="1800" b="1" kern="1200" dirty="0"/>
            <a:t>浪费</a:t>
          </a:r>
        </a:p>
      </dsp:txBody>
      <dsp:txXfrm>
        <a:off x="4794231" y="2905317"/>
        <a:ext cx="1168320" cy="731700"/>
      </dsp:txXfrm>
    </dsp:sp>
    <dsp:sp modelId="{96AA62F3-F6A7-4837-8311-1E82F451D1C8}">
      <dsp:nvSpPr>
        <dsp:cNvPr id="0" name=""/>
        <dsp:cNvSpPr/>
      </dsp:nvSpPr>
      <dsp:spPr>
        <a:xfrm>
          <a:off x="1814264" y="406152"/>
          <a:ext cx="3820020" cy="3820020"/>
        </a:xfrm>
        <a:custGeom>
          <a:avLst/>
          <a:gdLst/>
          <a:ahLst/>
          <a:cxnLst/>
          <a:rect l="0" t="0" r="0" b="0"/>
          <a:pathLst>
            <a:path>
              <a:moveTo>
                <a:pt x="3125399" y="3383430"/>
              </a:moveTo>
              <a:arcTo wR="1910010" hR="1910010" stAng="3028896" swAng="923765"/>
            </a:path>
          </a:pathLst>
        </a:custGeom>
        <a:noFill/>
        <a:ln w="6350" cap="flat" cmpd="sng" algn="ctr">
          <a:solidFill>
            <a:schemeClr val="accent5">
              <a:hueOff val="-5192025"/>
              <a:satOff val="2770"/>
              <a:lumOff val="-1207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8812998-57E5-4056-97A5-12905FD3B068}">
      <dsp:nvSpPr>
        <dsp:cNvPr id="0" name=""/>
        <dsp:cNvSpPr/>
      </dsp:nvSpPr>
      <dsp:spPr>
        <a:xfrm>
          <a:off x="3100531" y="3820739"/>
          <a:ext cx="1247486" cy="810866"/>
        </a:xfrm>
        <a:prstGeom prst="roundRect">
          <a:avLst/>
        </a:prstGeom>
        <a:solidFill>
          <a:schemeClr val="accent5">
            <a:hueOff val="-7788038"/>
            <a:satOff val="4156"/>
            <a:lumOff val="-18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减少</a:t>
          </a:r>
          <a:endParaRPr lang="en-US" altLang="zh-CN" sz="1800" b="1" kern="1200" dirty="0"/>
        </a:p>
        <a:p>
          <a:pPr marL="0" lvl="0" indent="0" algn="ctr" defTabSz="800100">
            <a:lnSpc>
              <a:spcPct val="90000"/>
            </a:lnSpc>
            <a:spcBef>
              <a:spcPct val="0"/>
            </a:spcBef>
            <a:spcAft>
              <a:spcPct val="35000"/>
            </a:spcAft>
            <a:buNone/>
          </a:pPr>
          <a:r>
            <a:rPr lang="zh-CN" altLang="en-US" sz="1800" b="1" kern="1200" dirty="0"/>
            <a:t>损失</a:t>
          </a:r>
        </a:p>
      </dsp:txBody>
      <dsp:txXfrm>
        <a:off x="3140114" y="3860322"/>
        <a:ext cx="1168320" cy="731700"/>
      </dsp:txXfrm>
    </dsp:sp>
    <dsp:sp modelId="{D3CD8453-7C0E-4C8A-9233-511BA0910856}">
      <dsp:nvSpPr>
        <dsp:cNvPr id="0" name=""/>
        <dsp:cNvSpPr/>
      </dsp:nvSpPr>
      <dsp:spPr>
        <a:xfrm>
          <a:off x="1765829" y="390138"/>
          <a:ext cx="3820020" cy="3820020"/>
        </a:xfrm>
        <a:custGeom>
          <a:avLst/>
          <a:gdLst/>
          <a:ahLst/>
          <a:cxnLst/>
          <a:rect l="0" t="0" r="0" b="0"/>
          <a:pathLst>
            <a:path>
              <a:moveTo>
                <a:pt x="1168402" y="3670167"/>
              </a:moveTo>
              <a:arcTo wR="1910010" hR="1910010" stAng="6770830" swAng="971743"/>
            </a:path>
          </a:pathLst>
        </a:custGeom>
        <a:noFill/>
        <a:ln w="6350" cap="flat" cmpd="sng" algn="ctr">
          <a:solidFill>
            <a:schemeClr val="accent5">
              <a:hueOff val="-7788038"/>
              <a:satOff val="4156"/>
              <a:lumOff val="-1811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7E7F746-6D72-4152-A0B0-7E244FC21910}">
      <dsp:nvSpPr>
        <dsp:cNvPr id="0" name=""/>
        <dsp:cNvSpPr/>
      </dsp:nvSpPr>
      <dsp:spPr>
        <a:xfrm>
          <a:off x="1413826" y="2854865"/>
          <a:ext cx="1247486" cy="810866"/>
        </a:xfrm>
        <a:prstGeom prst="roundRect">
          <a:avLst/>
        </a:prstGeom>
        <a:solidFill>
          <a:schemeClr val="accent5">
            <a:hueOff val="-10384050"/>
            <a:satOff val="5541"/>
            <a:lumOff val="-24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团队</a:t>
          </a:r>
          <a:endParaRPr lang="en-US" altLang="zh-CN" sz="1800" b="1" kern="1200" dirty="0"/>
        </a:p>
        <a:p>
          <a:pPr marL="0" lvl="0" indent="0" algn="ctr" defTabSz="800100">
            <a:lnSpc>
              <a:spcPct val="90000"/>
            </a:lnSpc>
            <a:spcBef>
              <a:spcPct val="0"/>
            </a:spcBef>
            <a:spcAft>
              <a:spcPct val="35000"/>
            </a:spcAft>
            <a:buNone/>
          </a:pPr>
          <a:r>
            <a:rPr lang="zh-CN" altLang="en-US" sz="1800" b="1" kern="1200" dirty="0"/>
            <a:t>合作</a:t>
          </a:r>
        </a:p>
      </dsp:txBody>
      <dsp:txXfrm>
        <a:off x="1453409" y="2894448"/>
        <a:ext cx="1168320" cy="731700"/>
      </dsp:txXfrm>
    </dsp:sp>
    <dsp:sp modelId="{C284E253-B766-4C5F-95F7-325E8443F613}">
      <dsp:nvSpPr>
        <dsp:cNvPr id="0" name=""/>
        <dsp:cNvSpPr/>
      </dsp:nvSpPr>
      <dsp:spPr>
        <a:xfrm>
          <a:off x="1801695" y="446374"/>
          <a:ext cx="3820020" cy="3820020"/>
        </a:xfrm>
        <a:custGeom>
          <a:avLst/>
          <a:gdLst/>
          <a:ahLst/>
          <a:cxnLst/>
          <a:rect l="0" t="0" r="0" b="0"/>
          <a:pathLst>
            <a:path>
              <a:moveTo>
                <a:pt x="21461" y="2195533"/>
              </a:moveTo>
              <a:arcTo wR="1910010" hR="1910010" stAng="10284165" swAng="1203149"/>
            </a:path>
          </a:pathLst>
        </a:custGeom>
        <a:noFill/>
        <a:ln w="6350" cap="flat" cmpd="sng" algn="ctr">
          <a:solidFill>
            <a:schemeClr val="accent5">
              <a:hueOff val="-10384050"/>
              <a:satOff val="5541"/>
              <a:lumOff val="-24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53F16D2-5E77-4618-9932-630EF8442274}">
      <dsp:nvSpPr>
        <dsp:cNvPr id="0" name=""/>
        <dsp:cNvSpPr/>
      </dsp:nvSpPr>
      <dsp:spPr>
        <a:xfrm>
          <a:off x="1446414" y="955724"/>
          <a:ext cx="1247486" cy="810866"/>
        </a:xfrm>
        <a:prstGeom prst="roundRect">
          <a:avLst/>
        </a:prstGeom>
        <a:solidFill>
          <a:schemeClr val="accent5">
            <a:hueOff val="-12980063"/>
            <a:satOff val="6926"/>
            <a:lumOff val="-30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持续</a:t>
          </a:r>
          <a:endParaRPr lang="en-US" altLang="zh-CN" sz="1800" b="1" kern="1200" dirty="0"/>
        </a:p>
        <a:p>
          <a:pPr marL="0" lvl="0" indent="0" algn="ctr" defTabSz="800100">
            <a:lnSpc>
              <a:spcPct val="90000"/>
            </a:lnSpc>
            <a:spcBef>
              <a:spcPct val="0"/>
            </a:spcBef>
            <a:spcAft>
              <a:spcPct val="35000"/>
            </a:spcAft>
            <a:buNone/>
          </a:pPr>
          <a:r>
            <a:rPr lang="zh-CN" altLang="en-US" sz="1800" b="1" kern="1200" dirty="0"/>
            <a:t>改进</a:t>
          </a:r>
        </a:p>
      </dsp:txBody>
      <dsp:txXfrm>
        <a:off x="1485997" y="995307"/>
        <a:ext cx="1168320" cy="731700"/>
      </dsp:txXfrm>
    </dsp:sp>
    <dsp:sp modelId="{DB8BA963-22FA-4D8C-A5B7-1142AD57A79F}">
      <dsp:nvSpPr>
        <dsp:cNvPr id="0" name=""/>
        <dsp:cNvSpPr/>
      </dsp:nvSpPr>
      <dsp:spPr>
        <a:xfrm>
          <a:off x="1814264" y="406152"/>
          <a:ext cx="3820020" cy="3820020"/>
        </a:xfrm>
        <a:custGeom>
          <a:avLst/>
          <a:gdLst/>
          <a:ahLst/>
          <a:cxnLst/>
          <a:rect l="0" t="0" r="0" b="0"/>
          <a:pathLst>
            <a:path>
              <a:moveTo>
                <a:pt x="694620" y="436589"/>
              </a:moveTo>
              <a:arcTo wR="1910010" hR="1910010" stAng="13828896" swAng="923765"/>
            </a:path>
          </a:pathLst>
        </a:custGeom>
        <a:noFill/>
        <a:ln w="6350" cap="flat" cmpd="sng" algn="ctr">
          <a:solidFill>
            <a:schemeClr val="accent5">
              <a:hueOff val="-12980063"/>
              <a:satOff val="6926"/>
              <a:lumOff val="-3019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5BEA2-0182-446A-9873-308C1605DC24}">
      <dsp:nvSpPr>
        <dsp:cNvPr id="0" name=""/>
        <dsp:cNvSpPr/>
      </dsp:nvSpPr>
      <dsp:spPr>
        <a:xfrm>
          <a:off x="2466950" y="2413502"/>
          <a:ext cx="1593900" cy="1593900"/>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FMEA</a:t>
          </a:r>
        </a:p>
        <a:p>
          <a:pPr marL="0" lvl="0" indent="0" algn="ctr" defTabSz="1244600">
            <a:lnSpc>
              <a:spcPct val="90000"/>
            </a:lnSpc>
            <a:spcBef>
              <a:spcPct val="0"/>
            </a:spcBef>
            <a:spcAft>
              <a:spcPct val="35000"/>
            </a:spcAft>
            <a:buNone/>
          </a:pPr>
          <a:r>
            <a:rPr lang="zh-CN" altLang="en-US" sz="2800" kern="1200" dirty="0"/>
            <a:t>七宗罪</a:t>
          </a:r>
        </a:p>
      </dsp:txBody>
      <dsp:txXfrm>
        <a:off x="2700371" y="2646923"/>
        <a:ext cx="1127058" cy="1127058"/>
      </dsp:txXfrm>
    </dsp:sp>
    <dsp:sp modelId="{D47E57EF-4859-4E0A-A2B3-F4576E9021E2}">
      <dsp:nvSpPr>
        <dsp:cNvPr id="0" name=""/>
        <dsp:cNvSpPr/>
      </dsp:nvSpPr>
      <dsp:spPr>
        <a:xfrm rot="16200000">
          <a:off x="2865516" y="1993142"/>
          <a:ext cx="796768" cy="43950"/>
        </a:xfrm>
        <a:custGeom>
          <a:avLst/>
          <a:gdLst/>
          <a:ahLst/>
          <a:cxnLst/>
          <a:rect l="0" t="0" r="0" b="0"/>
          <a:pathLst>
            <a:path>
              <a:moveTo>
                <a:pt x="0" y="21975"/>
              </a:moveTo>
              <a:lnTo>
                <a:pt x="796768" y="2197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43981" y="1995198"/>
        <a:ext cx="39838" cy="39838"/>
      </dsp:txXfrm>
    </dsp:sp>
    <dsp:sp modelId="{67AD1293-5A3C-4B4D-8029-85D56A0905F9}">
      <dsp:nvSpPr>
        <dsp:cNvPr id="0" name=""/>
        <dsp:cNvSpPr/>
      </dsp:nvSpPr>
      <dsp:spPr>
        <a:xfrm>
          <a:off x="2466950" y="22832"/>
          <a:ext cx="1593900" cy="1593900"/>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Font typeface="Wingdings" panose="05000000000000000000" pitchFamily="2" charset="2"/>
            <a:buNone/>
          </a:pPr>
          <a:r>
            <a:rPr lang="zh-CN" altLang="en-US" sz="1700" b="1" kern="1200" dirty="0">
              <a:latin typeface="微软雅黑" panose="020B0503020204020204" pitchFamily="34" charset="-122"/>
              <a:ea typeface="微软雅黑" panose="020B0503020204020204" pitchFamily="34" charset="-122"/>
            </a:rPr>
            <a:t>活动时间投入不够</a:t>
          </a:r>
          <a:endParaRPr lang="zh-CN" altLang="en-US" sz="1700" kern="1200" dirty="0"/>
        </a:p>
      </dsp:txBody>
      <dsp:txXfrm>
        <a:off x="2700371" y="256253"/>
        <a:ext cx="1127058" cy="1127058"/>
      </dsp:txXfrm>
    </dsp:sp>
    <dsp:sp modelId="{B85B1A0F-1A9A-4148-8B84-409B0F02708B}">
      <dsp:nvSpPr>
        <dsp:cNvPr id="0" name=""/>
        <dsp:cNvSpPr/>
      </dsp:nvSpPr>
      <dsp:spPr>
        <a:xfrm rot="19285714">
          <a:off x="3800066" y="2443198"/>
          <a:ext cx="796768" cy="43950"/>
        </a:xfrm>
        <a:custGeom>
          <a:avLst/>
          <a:gdLst/>
          <a:ahLst/>
          <a:cxnLst/>
          <a:rect l="0" t="0" r="0" b="0"/>
          <a:pathLst>
            <a:path>
              <a:moveTo>
                <a:pt x="0" y="21975"/>
              </a:moveTo>
              <a:lnTo>
                <a:pt x="796768" y="2197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78531" y="2445254"/>
        <a:ext cx="39838" cy="39838"/>
      </dsp:txXfrm>
    </dsp:sp>
    <dsp:sp modelId="{68B99B9E-96F8-47AE-8A56-91678BC8EAA5}">
      <dsp:nvSpPr>
        <dsp:cNvPr id="0" name=""/>
        <dsp:cNvSpPr/>
      </dsp:nvSpPr>
      <dsp:spPr>
        <a:xfrm>
          <a:off x="4336050" y="922944"/>
          <a:ext cx="1593900" cy="1593900"/>
        </a:xfrm>
        <a:prstGeom prst="ellipse">
          <a:avLst/>
        </a:prstGeom>
        <a:solidFill>
          <a:schemeClr val="accent5">
            <a:hueOff val="-2163344"/>
            <a:satOff val="1154"/>
            <a:lumOff val="-50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Font typeface="Wingdings" panose="05000000000000000000" pitchFamily="2" charset="2"/>
            <a:buNone/>
          </a:pPr>
          <a:r>
            <a:rPr lang="zh-CN" altLang="en-US" sz="1700" b="1" kern="1200" dirty="0">
              <a:latin typeface="微软雅黑" panose="020B0503020204020204" pitchFamily="34" charset="-122"/>
              <a:ea typeface="微软雅黑" panose="020B0503020204020204" pitchFamily="34" charset="-122"/>
            </a:rPr>
            <a:t>糟糕的内</a:t>
          </a:r>
          <a:endParaRPr lang="en-US" altLang="zh-CN" sz="1700" b="1" kern="1200" dirty="0">
            <a:latin typeface="微软雅黑" panose="020B0503020204020204" pitchFamily="34" charset="-122"/>
            <a:ea typeface="微软雅黑" panose="020B0503020204020204" pitchFamily="34" charset="-122"/>
          </a:endParaRPr>
        </a:p>
        <a:p>
          <a:pPr marL="0" lvl="0" indent="0" algn="ctr" defTabSz="755650">
            <a:lnSpc>
              <a:spcPct val="90000"/>
            </a:lnSpc>
            <a:spcBef>
              <a:spcPct val="0"/>
            </a:spcBef>
            <a:spcAft>
              <a:spcPct val="35000"/>
            </a:spcAft>
            <a:buFont typeface="Wingdings" panose="05000000000000000000" pitchFamily="2" charset="2"/>
            <a:buNone/>
          </a:pPr>
          <a:r>
            <a:rPr lang="zh-CN" altLang="en-US" sz="1700" b="1" kern="1200" dirty="0">
              <a:latin typeface="微软雅黑" panose="020B0503020204020204" pitchFamily="34" charset="-122"/>
              <a:ea typeface="微软雅黑" panose="020B0503020204020204" pitchFamily="34" charset="-122"/>
            </a:rPr>
            <a:t>部沟通</a:t>
          </a:r>
          <a:endParaRPr lang="zh-CN" altLang="en-US" sz="1700" kern="1200" dirty="0"/>
        </a:p>
      </dsp:txBody>
      <dsp:txXfrm>
        <a:off x="4569471" y="1156365"/>
        <a:ext cx="1127058" cy="1127058"/>
      </dsp:txXfrm>
    </dsp:sp>
    <dsp:sp modelId="{68E494E0-0D10-4179-B7E1-93B14B5B25BD}">
      <dsp:nvSpPr>
        <dsp:cNvPr id="0" name=""/>
        <dsp:cNvSpPr/>
      </dsp:nvSpPr>
      <dsp:spPr>
        <a:xfrm rot="771429">
          <a:off x="4030881" y="3454464"/>
          <a:ext cx="796768" cy="43950"/>
        </a:xfrm>
        <a:custGeom>
          <a:avLst/>
          <a:gdLst/>
          <a:ahLst/>
          <a:cxnLst/>
          <a:rect l="0" t="0" r="0" b="0"/>
          <a:pathLst>
            <a:path>
              <a:moveTo>
                <a:pt x="0" y="21975"/>
              </a:moveTo>
              <a:lnTo>
                <a:pt x="796768" y="2197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409346" y="3456520"/>
        <a:ext cx="39838" cy="39838"/>
      </dsp:txXfrm>
    </dsp:sp>
    <dsp:sp modelId="{0003E1CC-790A-4D67-A727-D4F49EAEA8BE}">
      <dsp:nvSpPr>
        <dsp:cNvPr id="0" name=""/>
        <dsp:cNvSpPr/>
      </dsp:nvSpPr>
      <dsp:spPr>
        <a:xfrm>
          <a:off x="4797680" y="2945476"/>
          <a:ext cx="1593900" cy="1593900"/>
        </a:xfrm>
        <a:prstGeom prst="ellipse">
          <a:avLst/>
        </a:prstGeom>
        <a:solidFill>
          <a:schemeClr val="accent5">
            <a:hueOff val="-4326688"/>
            <a:satOff val="2309"/>
            <a:lumOff val="-100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Font typeface="Wingdings" panose="05000000000000000000" pitchFamily="2" charset="2"/>
            <a:buNone/>
          </a:pPr>
          <a:r>
            <a:rPr lang="zh-CN" altLang="en-US" sz="1700" b="1" kern="1200" dirty="0">
              <a:latin typeface="微软雅黑" panose="020B0503020204020204" pitchFamily="34" charset="-122"/>
              <a:ea typeface="微软雅黑" panose="020B0503020204020204" pitchFamily="34" charset="-122"/>
            </a:rPr>
            <a:t>缺乏真正的员工授权</a:t>
          </a:r>
          <a:endParaRPr lang="zh-CN" altLang="en-US" sz="1700" kern="1200" dirty="0"/>
        </a:p>
      </dsp:txBody>
      <dsp:txXfrm>
        <a:off x="5031101" y="3178897"/>
        <a:ext cx="1127058" cy="1127058"/>
      </dsp:txXfrm>
    </dsp:sp>
    <dsp:sp modelId="{6C8531D8-3D41-40D2-A676-A88F66447524}">
      <dsp:nvSpPr>
        <dsp:cNvPr id="0" name=""/>
        <dsp:cNvSpPr/>
      </dsp:nvSpPr>
      <dsp:spPr>
        <a:xfrm rot="3857143">
          <a:off x="3384152" y="4265436"/>
          <a:ext cx="796768" cy="43950"/>
        </a:xfrm>
        <a:custGeom>
          <a:avLst/>
          <a:gdLst/>
          <a:ahLst/>
          <a:cxnLst/>
          <a:rect l="0" t="0" r="0" b="0"/>
          <a:pathLst>
            <a:path>
              <a:moveTo>
                <a:pt x="0" y="21975"/>
              </a:moveTo>
              <a:lnTo>
                <a:pt x="796768" y="2197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62617" y="4267493"/>
        <a:ext cx="39838" cy="39838"/>
      </dsp:txXfrm>
    </dsp:sp>
    <dsp:sp modelId="{BC47A3BB-D150-4BDA-BFF2-C5943E1B8C29}">
      <dsp:nvSpPr>
        <dsp:cNvPr id="0" name=""/>
        <dsp:cNvSpPr/>
      </dsp:nvSpPr>
      <dsp:spPr>
        <a:xfrm>
          <a:off x="3504222" y="4567421"/>
          <a:ext cx="1593900" cy="1593900"/>
        </a:xfrm>
        <a:prstGeom prst="ellipse">
          <a:avLst/>
        </a:prstGeom>
        <a:solidFill>
          <a:schemeClr val="accent5">
            <a:hueOff val="-6490031"/>
            <a:satOff val="3463"/>
            <a:lumOff val="-1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Font typeface="Wingdings" panose="05000000000000000000" pitchFamily="2" charset="2"/>
            <a:buNone/>
          </a:pPr>
          <a:r>
            <a:rPr lang="zh-CN" altLang="en-US" sz="1700" b="1" kern="1200" dirty="0">
              <a:latin typeface="微软雅黑" panose="020B0503020204020204" pitchFamily="34" charset="-122"/>
              <a:ea typeface="微软雅黑" panose="020B0503020204020204" pitchFamily="34" charset="-122"/>
            </a:rPr>
            <a:t>缺少正式的变革战略规划</a:t>
          </a:r>
          <a:endParaRPr lang="zh-CN" altLang="en-US" sz="1700" kern="1200" dirty="0"/>
        </a:p>
      </dsp:txBody>
      <dsp:txXfrm>
        <a:off x="3737643" y="4800842"/>
        <a:ext cx="1127058" cy="1127058"/>
      </dsp:txXfrm>
    </dsp:sp>
    <dsp:sp modelId="{AE93EDE9-CF23-4FB4-AC09-12E675702100}">
      <dsp:nvSpPr>
        <dsp:cNvPr id="0" name=""/>
        <dsp:cNvSpPr/>
      </dsp:nvSpPr>
      <dsp:spPr>
        <a:xfrm rot="6942857">
          <a:off x="2346879" y="4265436"/>
          <a:ext cx="796768" cy="43950"/>
        </a:xfrm>
        <a:custGeom>
          <a:avLst/>
          <a:gdLst/>
          <a:ahLst/>
          <a:cxnLst/>
          <a:rect l="0" t="0" r="0" b="0"/>
          <a:pathLst>
            <a:path>
              <a:moveTo>
                <a:pt x="0" y="21975"/>
              </a:moveTo>
              <a:lnTo>
                <a:pt x="796768" y="2197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725344" y="4267493"/>
        <a:ext cx="39838" cy="39838"/>
      </dsp:txXfrm>
    </dsp:sp>
    <dsp:sp modelId="{D562604A-A298-4725-A9AE-EE9EB5BF940C}">
      <dsp:nvSpPr>
        <dsp:cNvPr id="0" name=""/>
        <dsp:cNvSpPr/>
      </dsp:nvSpPr>
      <dsp:spPr>
        <a:xfrm>
          <a:off x="1429677" y="4567421"/>
          <a:ext cx="1593900" cy="1593900"/>
        </a:xfrm>
        <a:prstGeom prst="ellipse">
          <a:avLst/>
        </a:prstGeom>
        <a:solidFill>
          <a:schemeClr val="accent5">
            <a:hueOff val="-8653376"/>
            <a:satOff val="4617"/>
            <a:lumOff val="-201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Font typeface="Wingdings" panose="05000000000000000000" pitchFamily="2" charset="2"/>
            <a:buNone/>
          </a:pPr>
          <a:r>
            <a:rPr lang="zh-CN" altLang="en-US" sz="1700" b="1" kern="1200" dirty="0">
              <a:latin typeface="微软雅黑" panose="020B0503020204020204" pitchFamily="34" charset="-122"/>
              <a:ea typeface="微软雅黑" panose="020B0503020204020204" pitchFamily="34" charset="-122"/>
            </a:rPr>
            <a:t>把</a:t>
          </a:r>
          <a:r>
            <a:rPr lang="en-US" altLang="zh-CN" sz="1700" b="1" kern="1200" dirty="0">
              <a:latin typeface="微软雅黑" panose="020B0503020204020204" pitchFamily="34" charset="-122"/>
              <a:ea typeface="微软雅黑" panose="020B0503020204020204" pitchFamily="34" charset="-122"/>
            </a:rPr>
            <a:t>FMEA</a:t>
          </a:r>
          <a:r>
            <a:rPr lang="zh-CN" altLang="en-US" sz="1700" b="1" kern="1200" dirty="0">
              <a:latin typeface="微软雅黑" panose="020B0503020204020204" pitchFamily="34" charset="-122"/>
              <a:ea typeface="微软雅黑" panose="020B0503020204020204" pitchFamily="34" charset="-122"/>
            </a:rPr>
            <a:t>当作快速解决问题的方法</a:t>
          </a:r>
          <a:endParaRPr lang="zh-CN" altLang="en-US" sz="1700" kern="1200" dirty="0"/>
        </a:p>
      </dsp:txBody>
      <dsp:txXfrm>
        <a:off x="1663098" y="4800842"/>
        <a:ext cx="1127058" cy="1127058"/>
      </dsp:txXfrm>
    </dsp:sp>
    <dsp:sp modelId="{C3353FEF-5087-4615-AA97-6DDBD0B67123}">
      <dsp:nvSpPr>
        <dsp:cNvPr id="0" name=""/>
        <dsp:cNvSpPr/>
      </dsp:nvSpPr>
      <dsp:spPr>
        <a:xfrm rot="10028571">
          <a:off x="1700150" y="3454464"/>
          <a:ext cx="796768" cy="43950"/>
        </a:xfrm>
        <a:custGeom>
          <a:avLst/>
          <a:gdLst/>
          <a:ahLst/>
          <a:cxnLst/>
          <a:rect l="0" t="0" r="0" b="0"/>
          <a:pathLst>
            <a:path>
              <a:moveTo>
                <a:pt x="0" y="21975"/>
              </a:moveTo>
              <a:lnTo>
                <a:pt x="796768" y="2197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078616" y="3456520"/>
        <a:ext cx="39838" cy="39838"/>
      </dsp:txXfrm>
    </dsp:sp>
    <dsp:sp modelId="{C0AE945D-4100-41E0-9524-F2C0CFFC4809}">
      <dsp:nvSpPr>
        <dsp:cNvPr id="0" name=""/>
        <dsp:cNvSpPr/>
      </dsp:nvSpPr>
      <dsp:spPr>
        <a:xfrm>
          <a:off x="136219" y="2945476"/>
          <a:ext cx="1593900" cy="1593900"/>
        </a:xfrm>
        <a:prstGeom prst="ellipse">
          <a:avLst/>
        </a:prstGeom>
        <a:solidFill>
          <a:schemeClr val="accent5">
            <a:hueOff val="-10816718"/>
            <a:satOff val="5772"/>
            <a:lumOff val="-251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Font typeface="Wingdings" panose="05000000000000000000" pitchFamily="2" charset="2"/>
            <a:buNone/>
          </a:pPr>
          <a:r>
            <a:rPr lang="zh-CN" altLang="en-US" sz="1700" b="1" kern="1200" dirty="0">
              <a:latin typeface="微软雅黑" panose="020B0503020204020204" pitchFamily="34" charset="-122"/>
              <a:ea typeface="微软雅黑" panose="020B0503020204020204" pitchFamily="34" charset="-122"/>
            </a:rPr>
            <a:t>为短期的财务结果而行事</a:t>
          </a:r>
          <a:endParaRPr lang="zh-CN" altLang="en-US" sz="1700" kern="1200" dirty="0"/>
        </a:p>
      </dsp:txBody>
      <dsp:txXfrm>
        <a:off x="369640" y="3178897"/>
        <a:ext cx="1127058" cy="1127058"/>
      </dsp:txXfrm>
    </dsp:sp>
    <dsp:sp modelId="{5EEC9DDC-118C-466C-BD53-21EC01CC2F79}">
      <dsp:nvSpPr>
        <dsp:cNvPr id="0" name=""/>
        <dsp:cNvSpPr/>
      </dsp:nvSpPr>
      <dsp:spPr>
        <a:xfrm rot="13114286">
          <a:off x="1930965" y="2443198"/>
          <a:ext cx="796768" cy="43950"/>
        </a:xfrm>
        <a:custGeom>
          <a:avLst/>
          <a:gdLst/>
          <a:ahLst/>
          <a:cxnLst/>
          <a:rect l="0" t="0" r="0" b="0"/>
          <a:pathLst>
            <a:path>
              <a:moveTo>
                <a:pt x="0" y="21975"/>
              </a:moveTo>
              <a:lnTo>
                <a:pt x="796768" y="2197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309430" y="2445254"/>
        <a:ext cx="39838" cy="39838"/>
      </dsp:txXfrm>
    </dsp:sp>
    <dsp:sp modelId="{E9BEA881-5DA9-48C1-9C8C-C2BBB31D418A}">
      <dsp:nvSpPr>
        <dsp:cNvPr id="0" name=""/>
        <dsp:cNvSpPr/>
      </dsp:nvSpPr>
      <dsp:spPr>
        <a:xfrm>
          <a:off x="597849" y="922944"/>
          <a:ext cx="1593900" cy="1593900"/>
        </a:xfrm>
        <a:prstGeom prst="ellipse">
          <a:avLst/>
        </a:prstGeom>
        <a:solidFill>
          <a:schemeClr val="accent5">
            <a:hueOff val="-12980063"/>
            <a:satOff val="6926"/>
            <a:lumOff val="-30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Font typeface="Wingdings" panose="05000000000000000000" pitchFamily="2" charset="2"/>
            <a:buNone/>
          </a:pPr>
          <a:r>
            <a:rPr lang="zh-CN" altLang="en-US" sz="1700" b="1" kern="1200" dirty="0">
              <a:latin typeface="微软雅黑" panose="020B0503020204020204" pitchFamily="34" charset="-122"/>
              <a:ea typeface="微软雅黑" panose="020B0503020204020204" pitchFamily="34" charset="-122"/>
            </a:rPr>
            <a:t>缺乏客户为关注焦点</a:t>
          </a:r>
          <a:endParaRPr lang="zh-CN" altLang="en-US" sz="1700" kern="1200" dirty="0"/>
        </a:p>
      </dsp:txBody>
      <dsp:txXfrm>
        <a:off x="831270" y="1156365"/>
        <a:ext cx="1127058" cy="1127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28CA71-D46C-4168-8D68-E596F865C5C2}">
      <dsp:nvSpPr>
        <dsp:cNvPr id="0" name=""/>
        <dsp:cNvSpPr/>
      </dsp:nvSpPr>
      <dsp:spPr>
        <a:xfrm>
          <a:off x="4189121" y="1736234"/>
          <a:ext cx="3136062" cy="312143"/>
        </a:xfrm>
        <a:custGeom>
          <a:avLst/>
          <a:gdLst/>
          <a:ahLst/>
          <a:cxnLst/>
          <a:rect l="0" t="0" r="0" b="0"/>
          <a:pathLst>
            <a:path>
              <a:moveTo>
                <a:pt x="0" y="0"/>
              </a:moveTo>
              <a:lnTo>
                <a:pt x="0" y="209175"/>
              </a:lnTo>
              <a:lnTo>
                <a:pt x="3136062" y="209175"/>
              </a:lnTo>
              <a:lnTo>
                <a:pt x="3136062" y="31214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ED8016-9354-47B0-B078-AA72F253C85B}">
      <dsp:nvSpPr>
        <dsp:cNvPr id="0" name=""/>
        <dsp:cNvSpPr/>
      </dsp:nvSpPr>
      <dsp:spPr>
        <a:xfrm>
          <a:off x="5547614" y="3794352"/>
          <a:ext cx="679246" cy="323259"/>
        </a:xfrm>
        <a:custGeom>
          <a:avLst/>
          <a:gdLst/>
          <a:ahLst/>
          <a:cxnLst/>
          <a:rect l="0" t="0" r="0" b="0"/>
          <a:pathLst>
            <a:path>
              <a:moveTo>
                <a:pt x="0" y="0"/>
              </a:moveTo>
              <a:lnTo>
                <a:pt x="0" y="220292"/>
              </a:lnTo>
              <a:lnTo>
                <a:pt x="679246" y="220292"/>
              </a:lnTo>
              <a:lnTo>
                <a:pt x="679246" y="32325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D5917-BF1B-4467-AEDD-BC3423364E41}">
      <dsp:nvSpPr>
        <dsp:cNvPr id="0" name=""/>
        <dsp:cNvSpPr/>
      </dsp:nvSpPr>
      <dsp:spPr>
        <a:xfrm>
          <a:off x="4868368" y="3794352"/>
          <a:ext cx="679246" cy="323259"/>
        </a:xfrm>
        <a:custGeom>
          <a:avLst/>
          <a:gdLst/>
          <a:ahLst/>
          <a:cxnLst/>
          <a:rect l="0" t="0" r="0" b="0"/>
          <a:pathLst>
            <a:path>
              <a:moveTo>
                <a:pt x="679246" y="0"/>
              </a:moveTo>
              <a:lnTo>
                <a:pt x="679246" y="220292"/>
              </a:lnTo>
              <a:lnTo>
                <a:pt x="0" y="220292"/>
              </a:lnTo>
              <a:lnTo>
                <a:pt x="0" y="32325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739537-8B46-4DD7-8E9D-131E09FBF349}">
      <dsp:nvSpPr>
        <dsp:cNvPr id="0" name=""/>
        <dsp:cNvSpPr/>
      </dsp:nvSpPr>
      <dsp:spPr>
        <a:xfrm>
          <a:off x="4189121" y="2765293"/>
          <a:ext cx="1358493" cy="323259"/>
        </a:xfrm>
        <a:custGeom>
          <a:avLst/>
          <a:gdLst/>
          <a:ahLst/>
          <a:cxnLst/>
          <a:rect l="0" t="0" r="0" b="0"/>
          <a:pathLst>
            <a:path>
              <a:moveTo>
                <a:pt x="0" y="0"/>
              </a:moveTo>
              <a:lnTo>
                <a:pt x="0" y="220292"/>
              </a:lnTo>
              <a:lnTo>
                <a:pt x="1358493" y="220292"/>
              </a:lnTo>
              <a:lnTo>
                <a:pt x="1358493" y="32325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45DCB3-38E1-45A9-8630-4B2FD294587E}">
      <dsp:nvSpPr>
        <dsp:cNvPr id="0" name=""/>
        <dsp:cNvSpPr/>
      </dsp:nvSpPr>
      <dsp:spPr>
        <a:xfrm>
          <a:off x="2830627" y="3794352"/>
          <a:ext cx="679246" cy="323259"/>
        </a:xfrm>
        <a:custGeom>
          <a:avLst/>
          <a:gdLst/>
          <a:ahLst/>
          <a:cxnLst/>
          <a:rect l="0" t="0" r="0" b="0"/>
          <a:pathLst>
            <a:path>
              <a:moveTo>
                <a:pt x="0" y="0"/>
              </a:moveTo>
              <a:lnTo>
                <a:pt x="0" y="220292"/>
              </a:lnTo>
              <a:lnTo>
                <a:pt x="679246" y="220292"/>
              </a:lnTo>
              <a:lnTo>
                <a:pt x="679246" y="32325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BF2C84-D899-45F0-AAD4-5393C6738EAC}">
      <dsp:nvSpPr>
        <dsp:cNvPr id="0" name=""/>
        <dsp:cNvSpPr/>
      </dsp:nvSpPr>
      <dsp:spPr>
        <a:xfrm>
          <a:off x="2151380" y="3794352"/>
          <a:ext cx="679246" cy="323259"/>
        </a:xfrm>
        <a:custGeom>
          <a:avLst/>
          <a:gdLst/>
          <a:ahLst/>
          <a:cxnLst/>
          <a:rect l="0" t="0" r="0" b="0"/>
          <a:pathLst>
            <a:path>
              <a:moveTo>
                <a:pt x="679246" y="0"/>
              </a:moveTo>
              <a:lnTo>
                <a:pt x="679246" y="220292"/>
              </a:lnTo>
              <a:lnTo>
                <a:pt x="0" y="220292"/>
              </a:lnTo>
              <a:lnTo>
                <a:pt x="0" y="32325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9D65BB-A2DC-4509-9507-750CDE21F452}">
      <dsp:nvSpPr>
        <dsp:cNvPr id="0" name=""/>
        <dsp:cNvSpPr/>
      </dsp:nvSpPr>
      <dsp:spPr>
        <a:xfrm>
          <a:off x="2830627" y="2765293"/>
          <a:ext cx="1358493" cy="323259"/>
        </a:xfrm>
        <a:custGeom>
          <a:avLst/>
          <a:gdLst/>
          <a:ahLst/>
          <a:cxnLst/>
          <a:rect l="0" t="0" r="0" b="0"/>
          <a:pathLst>
            <a:path>
              <a:moveTo>
                <a:pt x="1358493" y="0"/>
              </a:moveTo>
              <a:lnTo>
                <a:pt x="1358493" y="220292"/>
              </a:lnTo>
              <a:lnTo>
                <a:pt x="0" y="220292"/>
              </a:lnTo>
              <a:lnTo>
                <a:pt x="0" y="32325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2D4524-0175-43B5-B620-278652EC30C1}">
      <dsp:nvSpPr>
        <dsp:cNvPr id="0" name=""/>
        <dsp:cNvSpPr/>
      </dsp:nvSpPr>
      <dsp:spPr>
        <a:xfrm>
          <a:off x="4143401" y="1736234"/>
          <a:ext cx="91440" cy="323259"/>
        </a:xfrm>
        <a:custGeom>
          <a:avLst/>
          <a:gdLst/>
          <a:ahLst/>
          <a:cxnLst/>
          <a:rect l="0" t="0" r="0" b="0"/>
          <a:pathLst>
            <a:path>
              <a:moveTo>
                <a:pt x="45720" y="0"/>
              </a:moveTo>
              <a:lnTo>
                <a:pt x="45720" y="32325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01C31C-D5F8-476A-B001-D7DAC6B197E9}">
      <dsp:nvSpPr>
        <dsp:cNvPr id="0" name=""/>
        <dsp:cNvSpPr/>
      </dsp:nvSpPr>
      <dsp:spPr>
        <a:xfrm>
          <a:off x="1130829" y="1736234"/>
          <a:ext cx="3058291" cy="323259"/>
        </a:xfrm>
        <a:custGeom>
          <a:avLst/>
          <a:gdLst/>
          <a:ahLst/>
          <a:cxnLst/>
          <a:rect l="0" t="0" r="0" b="0"/>
          <a:pathLst>
            <a:path>
              <a:moveTo>
                <a:pt x="3058291" y="0"/>
              </a:moveTo>
              <a:lnTo>
                <a:pt x="3058291" y="220292"/>
              </a:lnTo>
              <a:lnTo>
                <a:pt x="0" y="220292"/>
              </a:lnTo>
              <a:lnTo>
                <a:pt x="0" y="32325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7C6C6F-59EB-4FB2-A3EF-D941F705F0A7}">
      <dsp:nvSpPr>
        <dsp:cNvPr id="0" name=""/>
        <dsp:cNvSpPr/>
      </dsp:nvSpPr>
      <dsp:spPr>
        <a:xfrm>
          <a:off x="4143401" y="707175"/>
          <a:ext cx="91440" cy="323259"/>
        </a:xfrm>
        <a:custGeom>
          <a:avLst/>
          <a:gdLst/>
          <a:ahLst/>
          <a:cxnLst/>
          <a:rect l="0" t="0" r="0" b="0"/>
          <a:pathLst>
            <a:path>
              <a:moveTo>
                <a:pt x="45720" y="0"/>
              </a:moveTo>
              <a:lnTo>
                <a:pt x="45720" y="32325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04029F-9BEC-455E-AF05-15AA20464750}">
      <dsp:nvSpPr>
        <dsp:cNvPr id="0" name=""/>
        <dsp:cNvSpPr/>
      </dsp:nvSpPr>
      <dsp:spPr>
        <a:xfrm>
          <a:off x="3633373" y="1376"/>
          <a:ext cx="1111494" cy="70579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7909986-86FE-4058-AA3E-8105C0049F65}">
      <dsp:nvSpPr>
        <dsp:cNvPr id="0" name=""/>
        <dsp:cNvSpPr/>
      </dsp:nvSpPr>
      <dsp:spPr>
        <a:xfrm>
          <a:off x="3756873" y="118701"/>
          <a:ext cx="1111494" cy="70579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管理层</a:t>
          </a:r>
        </a:p>
      </dsp:txBody>
      <dsp:txXfrm>
        <a:off x="3777545" y="139373"/>
        <a:ext cx="1070150" cy="664455"/>
      </dsp:txXfrm>
    </dsp:sp>
    <dsp:sp modelId="{8D08567F-572E-46B4-B672-734ABD0A26CD}">
      <dsp:nvSpPr>
        <dsp:cNvPr id="0" name=""/>
        <dsp:cNvSpPr/>
      </dsp:nvSpPr>
      <dsp:spPr>
        <a:xfrm>
          <a:off x="3633373" y="1030435"/>
          <a:ext cx="1111494" cy="70579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3E8B6D2-CF72-458C-8796-5FEF657F2131}">
      <dsp:nvSpPr>
        <dsp:cNvPr id="0" name=""/>
        <dsp:cNvSpPr/>
      </dsp:nvSpPr>
      <dsp:spPr>
        <a:xfrm>
          <a:off x="3756873" y="1147760"/>
          <a:ext cx="1111494" cy="70579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产品开发</a:t>
          </a:r>
          <a:endParaRPr lang="en-US" altLang="zh-CN" sz="1500" kern="1200" dirty="0"/>
        </a:p>
        <a:p>
          <a:pPr marL="0" lvl="0" indent="0" algn="ctr" defTabSz="666750">
            <a:lnSpc>
              <a:spcPct val="90000"/>
            </a:lnSpc>
            <a:spcBef>
              <a:spcPct val="0"/>
            </a:spcBef>
            <a:spcAft>
              <a:spcPct val="35000"/>
            </a:spcAft>
            <a:buNone/>
          </a:pPr>
          <a:r>
            <a:rPr lang="zh-CN" altLang="en-US" sz="1500" kern="1200" dirty="0"/>
            <a:t>项目经理</a:t>
          </a:r>
        </a:p>
      </dsp:txBody>
      <dsp:txXfrm>
        <a:off x="3777545" y="1168432"/>
        <a:ext cx="1070150" cy="664455"/>
      </dsp:txXfrm>
    </dsp:sp>
    <dsp:sp modelId="{BB410278-80EF-4805-9C56-FE7BC1237311}">
      <dsp:nvSpPr>
        <dsp:cNvPr id="0" name=""/>
        <dsp:cNvSpPr/>
      </dsp:nvSpPr>
      <dsp:spPr>
        <a:xfrm>
          <a:off x="575082" y="2059494"/>
          <a:ext cx="1111494" cy="705799"/>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76A6897-F862-4289-AD73-9247C9BDFA40}">
      <dsp:nvSpPr>
        <dsp:cNvPr id="0" name=""/>
        <dsp:cNvSpPr/>
      </dsp:nvSpPr>
      <dsp:spPr>
        <a:xfrm>
          <a:off x="698581" y="2176819"/>
          <a:ext cx="1111494" cy="70579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子项目</a:t>
          </a:r>
          <a:endParaRPr lang="en-US" altLang="zh-CN" sz="1500" kern="1200" dirty="0"/>
        </a:p>
        <a:p>
          <a:pPr marL="0" lvl="0" indent="0" algn="ctr" defTabSz="666750">
            <a:lnSpc>
              <a:spcPct val="90000"/>
            </a:lnSpc>
            <a:spcBef>
              <a:spcPct val="0"/>
            </a:spcBef>
            <a:spcAft>
              <a:spcPct val="35000"/>
            </a:spcAft>
            <a:buNone/>
          </a:pPr>
          <a:r>
            <a:rPr lang="zh-CN" altLang="en-US" sz="1500" kern="1200" dirty="0"/>
            <a:t>经理</a:t>
          </a:r>
        </a:p>
      </dsp:txBody>
      <dsp:txXfrm>
        <a:off x="719253" y="2197491"/>
        <a:ext cx="1070150" cy="664455"/>
      </dsp:txXfrm>
    </dsp:sp>
    <dsp:sp modelId="{FC3C61BA-CDAC-4359-8F0C-916348C00A02}">
      <dsp:nvSpPr>
        <dsp:cNvPr id="0" name=""/>
        <dsp:cNvSpPr/>
      </dsp:nvSpPr>
      <dsp:spPr>
        <a:xfrm>
          <a:off x="3633373" y="2059494"/>
          <a:ext cx="1111494" cy="705799"/>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A294CE9-C4C2-4C8F-B9B7-1FDE104D81D5}">
      <dsp:nvSpPr>
        <dsp:cNvPr id="0" name=""/>
        <dsp:cNvSpPr/>
      </dsp:nvSpPr>
      <dsp:spPr>
        <a:xfrm>
          <a:off x="3756873" y="2176819"/>
          <a:ext cx="1111494" cy="70579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FMEA</a:t>
          </a:r>
          <a:r>
            <a:rPr lang="zh-CN" altLang="en-US" sz="1500" kern="1200" dirty="0"/>
            <a:t>项目经理</a:t>
          </a:r>
        </a:p>
      </dsp:txBody>
      <dsp:txXfrm>
        <a:off x="3777545" y="2197491"/>
        <a:ext cx="1070150" cy="664455"/>
      </dsp:txXfrm>
    </dsp:sp>
    <dsp:sp modelId="{166E516F-32AF-4909-8B50-1B48BA71F67A}">
      <dsp:nvSpPr>
        <dsp:cNvPr id="0" name=""/>
        <dsp:cNvSpPr/>
      </dsp:nvSpPr>
      <dsp:spPr>
        <a:xfrm>
          <a:off x="2274880" y="3088553"/>
          <a:ext cx="1111494" cy="705799"/>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1AD934-1FE9-4370-B0BB-C9FB3C0B53B9}">
      <dsp:nvSpPr>
        <dsp:cNvPr id="0" name=""/>
        <dsp:cNvSpPr/>
      </dsp:nvSpPr>
      <dsp:spPr>
        <a:xfrm>
          <a:off x="2398379" y="3205878"/>
          <a:ext cx="1111494" cy="70579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DFMEA</a:t>
          </a:r>
        </a:p>
        <a:p>
          <a:pPr marL="0" lvl="0" indent="0" algn="ctr" defTabSz="666750">
            <a:lnSpc>
              <a:spcPct val="90000"/>
            </a:lnSpc>
            <a:spcBef>
              <a:spcPct val="0"/>
            </a:spcBef>
            <a:spcAft>
              <a:spcPct val="35000"/>
            </a:spcAft>
            <a:buNone/>
          </a:pPr>
          <a:r>
            <a:rPr lang="zh-CN" altLang="en-US" sz="1500" kern="1200" dirty="0"/>
            <a:t>开发团队</a:t>
          </a:r>
        </a:p>
      </dsp:txBody>
      <dsp:txXfrm>
        <a:off x="2419051" y="3226550"/>
        <a:ext cx="1070150" cy="664455"/>
      </dsp:txXfrm>
    </dsp:sp>
    <dsp:sp modelId="{B5155FD5-3E0F-4B4C-9F2B-3B7B1D6D3F05}">
      <dsp:nvSpPr>
        <dsp:cNvPr id="0" name=""/>
        <dsp:cNvSpPr/>
      </dsp:nvSpPr>
      <dsp:spPr>
        <a:xfrm>
          <a:off x="1595633" y="4117612"/>
          <a:ext cx="1111494" cy="705799"/>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9D520AD-318D-4009-8B30-4917DD105E6F}">
      <dsp:nvSpPr>
        <dsp:cNvPr id="0" name=""/>
        <dsp:cNvSpPr/>
      </dsp:nvSpPr>
      <dsp:spPr>
        <a:xfrm>
          <a:off x="1719132" y="4234937"/>
          <a:ext cx="1111494" cy="70579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核心团队</a:t>
          </a:r>
        </a:p>
      </dsp:txBody>
      <dsp:txXfrm>
        <a:off x="1739804" y="4255609"/>
        <a:ext cx="1070150" cy="664455"/>
      </dsp:txXfrm>
    </dsp:sp>
    <dsp:sp modelId="{9C8D1093-C99B-4E0A-8B90-F5B5B9D326FE}">
      <dsp:nvSpPr>
        <dsp:cNvPr id="0" name=""/>
        <dsp:cNvSpPr/>
      </dsp:nvSpPr>
      <dsp:spPr>
        <a:xfrm>
          <a:off x="2954127" y="4117612"/>
          <a:ext cx="1111494" cy="705799"/>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04A7D3F-6D4B-4863-A0F6-91283370857B}">
      <dsp:nvSpPr>
        <dsp:cNvPr id="0" name=""/>
        <dsp:cNvSpPr/>
      </dsp:nvSpPr>
      <dsp:spPr>
        <a:xfrm>
          <a:off x="3077626" y="4234937"/>
          <a:ext cx="1111494" cy="70579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扩展团队</a:t>
          </a:r>
        </a:p>
      </dsp:txBody>
      <dsp:txXfrm>
        <a:off x="3098298" y="4255609"/>
        <a:ext cx="1070150" cy="664455"/>
      </dsp:txXfrm>
    </dsp:sp>
    <dsp:sp modelId="{D495C656-DB36-4059-B77A-32440381A0B4}">
      <dsp:nvSpPr>
        <dsp:cNvPr id="0" name=""/>
        <dsp:cNvSpPr/>
      </dsp:nvSpPr>
      <dsp:spPr>
        <a:xfrm>
          <a:off x="4991867" y="3088553"/>
          <a:ext cx="1111494" cy="705799"/>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190BDAF-C65F-4320-B8CF-90C9E42D3302}">
      <dsp:nvSpPr>
        <dsp:cNvPr id="0" name=""/>
        <dsp:cNvSpPr/>
      </dsp:nvSpPr>
      <dsp:spPr>
        <a:xfrm>
          <a:off x="5115366" y="3205878"/>
          <a:ext cx="1111494" cy="70579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DFMEA</a:t>
          </a:r>
        </a:p>
        <a:p>
          <a:pPr marL="0" lvl="0" indent="0" algn="ctr" defTabSz="666750">
            <a:lnSpc>
              <a:spcPct val="90000"/>
            </a:lnSpc>
            <a:spcBef>
              <a:spcPct val="0"/>
            </a:spcBef>
            <a:spcAft>
              <a:spcPct val="35000"/>
            </a:spcAft>
            <a:buNone/>
          </a:pPr>
          <a:r>
            <a:rPr lang="zh-CN" altLang="en-US" sz="1500" kern="1200" dirty="0"/>
            <a:t>开发团队</a:t>
          </a:r>
        </a:p>
      </dsp:txBody>
      <dsp:txXfrm>
        <a:off x="5136038" y="3226550"/>
        <a:ext cx="1070150" cy="664455"/>
      </dsp:txXfrm>
    </dsp:sp>
    <dsp:sp modelId="{ED327CD7-0F67-4570-B569-B03FFD15A390}">
      <dsp:nvSpPr>
        <dsp:cNvPr id="0" name=""/>
        <dsp:cNvSpPr/>
      </dsp:nvSpPr>
      <dsp:spPr>
        <a:xfrm>
          <a:off x="4312620" y="4117612"/>
          <a:ext cx="1111494" cy="705799"/>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B0F4AC6-9463-44D2-943C-A828CC36A85F}">
      <dsp:nvSpPr>
        <dsp:cNvPr id="0" name=""/>
        <dsp:cNvSpPr/>
      </dsp:nvSpPr>
      <dsp:spPr>
        <a:xfrm>
          <a:off x="4436120" y="4234937"/>
          <a:ext cx="1111494" cy="70579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核心团队</a:t>
          </a:r>
        </a:p>
      </dsp:txBody>
      <dsp:txXfrm>
        <a:off x="4456792" y="4255609"/>
        <a:ext cx="1070150" cy="664455"/>
      </dsp:txXfrm>
    </dsp:sp>
    <dsp:sp modelId="{042B91C1-795C-4845-98D1-3668BFD9B960}">
      <dsp:nvSpPr>
        <dsp:cNvPr id="0" name=""/>
        <dsp:cNvSpPr/>
      </dsp:nvSpPr>
      <dsp:spPr>
        <a:xfrm>
          <a:off x="5671114" y="4117612"/>
          <a:ext cx="1111494" cy="705799"/>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D775CB3-9022-41BE-9468-DB7F44BE5077}">
      <dsp:nvSpPr>
        <dsp:cNvPr id="0" name=""/>
        <dsp:cNvSpPr/>
      </dsp:nvSpPr>
      <dsp:spPr>
        <a:xfrm>
          <a:off x="5794613" y="4234937"/>
          <a:ext cx="1111494" cy="70579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扩展团队</a:t>
          </a:r>
        </a:p>
      </dsp:txBody>
      <dsp:txXfrm>
        <a:off x="5815285" y="4255609"/>
        <a:ext cx="1070150" cy="664455"/>
      </dsp:txXfrm>
    </dsp:sp>
    <dsp:sp modelId="{0EBC85B5-69BC-43F8-B55C-EA4951D63F9C}">
      <dsp:nvSpPr>
        <dsp:cNvPr id="0" name=""/>
        <dsp:cNvSpPr/>
      </dsp:nvSpPr>
      <dsp:spPr>
        <a:xfrm>
          <a:off x="6769436" y="2048378"/>
          <a:ext cx="1111494" cy="705799"/>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D6A863E-46E4-438E-9B1F-25F1CB03F0B5}">
      <dsp:nvSpPr>
        <dsp:cNvPr id="0" name=""/>
        <dsp:cNvSpPr/>
      </dsp:nvSpPr>
      <dsp:spPr>
        <a:xfrm>
          <a:off x="6892936" y="2165702"/>
          <a:ext cx="1111494" cy="70579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子项目</a:t>
          </a:r>
          <a:endParaRPr lang="en-US" altLang="zh-CN" sz="1500" kern="1200" dirty="0"/>
        </a:p>
        <a:p>
          <a:pPr marL="0" lvl="0" indent="0" algn="ctr" defTabSz="666750">
            <a:lnSpc>
              <a:spcPct val="90000"/>
            </a:lnSpc>
            <a:spcBef>
              <a:spcPct val="0"/>
            </a:spcBef>
            <a:spcAft>
              <a:spcPct val="35000"/>
            </a:spcAft>
            <a:buNone/>
          </a:pPr>
          <a:r>
            <a:rPr lang="zh-CN" altLang="en-US" sz="1500" kern="1200" dirty="0"/>
            <a:t>经理</a:t>
          </a:r>
        </a:p>
      </dsp:txBody>
      <dsp:txXfrm>
        <a:off x="6913608" y="2186374"/>
        <a:ext cx="1070150" cy="664455"/>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1#2">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3">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3">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a:extLst>
              <a:ext uri="{FF2B5EF4-FFF2-40B4-BE49-F238E27FC236}">
                <a16:creationId xmlns:a16="http://schemas.microsoft.com/office/drawing/2014/main" id="{5C96AD49-11D7-43C6-A739-6C1FE7383BC0}"/>
              </a:ext>
            </a:extLst>
          </p:cNvPr>
          <p:cNvSpPr>
            <a:spLocks noGrp="1" noChangeArrowheads="1"/>
          </p:cNvSpPr>
          <p:nvPr>
            <p:ph type="hdr" sz="quarter" idx="4294967295"/>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a:lvl1pPr>
          </a:lstStyle>
          <a:p>
            <a:pPr>
              <a:defRPr/>
            </a:pPr>
            <a:endParaRPr lang="zh-CN" altLang="zh-CN"/>
          </a:p>
        </p:txBody>
      </p:sp>
      <p:sp>
        <p:nvSpPr>
          <p:cNvPr id="2051" name="日期占位符 2">
            <a:extLst>
              <a:ext uri="{FF2B5EF4-FFF2-40B4-BE49-F238E27FC236}">
                <a16:creationId xmlns:a16="http://schemas.microsoft.com/office/drawing/2014/main" id="{3D8AB611-366C-49EB-BF60-8CBEC661DAAF}"/>
              </a:ext>
            </a:extLst>
          </p:cNvPr>
          <p:cNvSpPr>
            <a:spLocks noGrp="1" noChangeArrowheads="1"/>
          </p:cNvSpPr>
          <p:nvPr>
            <p:ph type="dt" idx="1"/>
          </p:nvPr>
        </p:nvSpPr>
        <p:spPr bwMode="auto">
          <a:xfrm>
            <a:off x="3884613"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a:lvl1pPr>
          </a:lstStyle>
          <a:p>
            <a:pPr>
              <a:defRPr/>
            </a:pPr>
            <a:fld id="{D68357A3-70AB-4C0C-8284-84F006224E4F}" type="datetime1">
              <a:rPr lang="zh-CN" altLang="en-US"/>
              <a:pPr>
                <a:defRPr/>
              </a:pPr>
              <a:t>2021/4/15</a:t>
            </a:fld>
            <a:endParaRPr lang="zh-CN" altLang="en-US" sz="1200"/>
          </a:p>
        </p:txBody>
      </p:sp>
      <p:sp>
        <p:nvSpPr>
          <p:cNvPr id="1028" name="幻灯片图像占位符 3">
            <a:extLst>
              <a:ext uri="{FF2B5EF4-FFF2-40B4-BE49-F238E27FC236}">
                <a16:creationId xmlns:a16="http://schemas.microsoft.com/office/drawing/2014/main" id="{045562C9-80E2-4E88-B4FC-872E9E98A245}"/>
              </a:ext>
            </a:extLst>
          </p:cNvPr>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sp>
      <p:sp>
        <p:nvSpPr>
          <p:cNvPr id="2053" name="备注占位符 4">
            <a:extLst>
              <a:ext uri="{FF2B5EF4-FFF2-40B4-BE49-F238E27FC236}">
                <a16:creationId xmlns:a16="http://schemas.microsoft.com/office/drawing/2014/main" id="{3EB9614D-8CDC-4FB2-B7FF-BF42D0A24F9F}"/>
              </a:ext>
            </a:extLst>
          </p:cNvPr>
          <p:cNvSpPr>
            <a:spLocks noGrp="1" noRot="1" noChangeAspect="1" noChangeArrowheads="1"/>
          </p:cNvSpPr>
          <p:nvPr/>
        </p:nvSpPr>
        <p:spPr bwMode="auto">
          <a:xfrm>
            <a:off x="685800" y="4343400"/>
            <a:ext cx="5486400" cy="4114800"/>
          </a:xfrm>
          <a:prstGeom prst="rect">
            <a:avLst/>
          </a:prstGeom>
          <a:noFill/>
          <a:ln>
            <a:noFill/>
          </a:ln>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defRPr/>
            </a:pPr>
            <a:r>
              <a:rPr lang="zh-CN" altLang="en-US"/>
              <a:t>单击此处编辑母版文本样式</a:t>
            </a:r>
          </a:p>
          <a:p>
            <a:pPr>
              <a:defRPr/>
            </a:pPr>
            <a:r>
              <a:rPr lang="zh-CN" altLang="en-US"/>
              <a:t>第二级</a:t>
            </a:r>
          </a:p>
          <a:p>
            <a:pPr>
              <a:defRPr/>
            </a:pPr>
            <a:r>
              <a:rPr lang="zh-CN" altLang="en-US"/>
              <a:t>第三级</a:t>
            </a:r>
          </a:p>
          <a:p>
            <a:pPr>
              <a:defRPr/>
            </a:pPr>
            <a:r>
              <a:rPr lang="zh-CN" altLang="en-US"/>
              <a:t>第四级</a:t>
            </a:r>
          </a:p>
          <a:p>
            <a:pPr>
              <a:defRPr/>
            </a:pPr>
            <a:r>
              <a:rPr lang="zh-CN" altLang="en-US"/>
              <a:t>第五级</a:t>
            </a:r>
          </a:p>
        </p:txBody>
      </p:sp>
      <p:sp>
        <p:nvSpPr>
          <p:cNvPr id="2054" name="页脚占位符 5">
            <a:extLst>
              <a:ext uri="{FF2B5EF4-FFF2-40B4-BE49-F238E27FC236}">
                <a16:creationId xmlns:a16="http://schemas.microsoft.com/office/drawing/2014/main" id="{A8937FE9-ACC1-4E74-AF5A-39D424435D15}"/>
              </a:ext>
            </a:extLst>
          </p:cNvPr>
          <p:cNvSpPr>
            <a:spLocks noGrp="1" noChangeArrowheads="1"/>
          </p:cNvSpPr>
          <p:nvPr>
            <p:ph type="ftr" sz="quarter" idx="4"/>
          </p:nvPr>
        </p:nvSpPr>
        <p:spPr bwMode="auto">
          <a:xfrm>
            <a:off x="0" y="8685213"/>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eaLnBrk="1" hangingPunct="1">
              <a:buFont typeface="Arial" panose="020B0604020202020204" pitchFamily="34" charset="0"/>
              <a:buNone/>
              <a:defRPr sz="1200"/>
            </a:lvl1pPr>
          </a:lstStyle>
          <a:p>
            <a:pPr>
              <a:defRPr/>
            </a:pPr>
            <a:endParaRPr lang="zh-CN" altLang="zh-CN"/>
          </a:p>
        </p:txBody>
      </p:sp>
      <p:sp>
        <p:nvSpPr>
          <p:cNvPr id="2055" name="灯片编号占位符 6">
            <a:extLst>
              <a:ext uri="{FF2B5EF4-FFF2-40B4-BE49-F238E27FC236}">
                <a16:creationId xmlns:a16="http://schemas.microsoft.com/office/drawing/2014/main" id="{F0740827-3BC1-4669-80BB-691BBA8E46CF}"/>
              </a:ext>
            </a:extLst>
          </p:cNvPr>
          <p:cNvSpPr>
            <a:spLocks noGrp="1" noChangeArrowheads="1"/>
          </p:cNvSpPr>
          <p:nvPr>
            <p:ph type="sldNum" sz="quarter" idx="5"/>
          </p:nvPr>
        </p:nvSpPr>
        <p:spPr bwMode="auto">
          <a:xfrm>
            <a:off x="3884613" y="8685213"/>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a:lvl1pPr>
          </a:lstStyle>
          <a:p>
            <a:pPr>
              <a:defRPr/>
            </a:pPr>
            <a:fld id="{8E588E6C-A140-459C-A8CF-7E5770492A92}" type="slidenum">
              <a:rPr lang="zh-CN" altLang="en-US"/>
              <a:pPr>
                <a:defRPr/>
              </a:pPr>
              <a:t>‹#›</a:t>
            </a:fld>
            <a:endParaRPr lang="zh-CN" altLang="en-US" sz="1200"/>
          </a:p>
        </p:txBody>
      </p:sp>
    </p:spTree>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D68357A3-70AB-4C0C-8284-84F006224E4F}" type="datetime1">
              <a:rPr lang="zh-CN" altLang="en-US" smtClean="0"/>
              <a:pPr>
                <a:defRPr/>
              </a:pPr>
              <a:t>2021/4/15</a:t>
            </a:fld>
            <a:endParaRPr lang="zh-CN" altLang="en-US" sz="1200"/>
          </a:p>
        </p:txBody>
      </p:sp>
      <p:sp>
        <p:nvSpPr>
          <p:cNvPr id="5" name="灯片编号占位符 4"/>
          <p:cNvSpPr>
            <a:spLocks noGrp="1"/>
          </p:cNvSpPr>
          <p:nvPr>
            <p:ph type="sldNum" sz="quarter" idx="5"/>
          </p:nvPr>
        </p:nvSpPr>
        <p:spPr/>
        <p:txBody>
          <a:bodyPr/>
          <a:lstStyle/>
          <a:p>
            <a:pPr>
              <a:defRPr/>
            </a:pPr>
            <a:fld id="{8E588E6C-A140-459C-A8CF-7E5770492A92}" type="slidenum">
              <a:rPr lang="zh-CN" altLang="en-US" smtClean="0"/>
              <a:pPr>
                <a:defRPr/>
              </a:pPr>
              <a:t>62</a:t>
            </a:fld>
            <a:endParaRPr lang="zh-CN" altLang="en-US" sz="1200"/>
          </a:p>
        </p:txBody>
      </p:sp>
    </p:spTree>
    <p:extLst>
      <p:ext uri="{BB962C8B-B14F-4D97-AF65-F5344CB8AC3E}">
        <p14:creationId xmlns:p14="http://schemas.microsoft.com/office/powerpoint/2010/main" val="3870767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39863" y="1060450"/>
            <a:ext cx="8642350" cy="2255838"/>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439863" y="3403600"/>
            <a:ext cx="8642350" cy="156527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64597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792163" y="1725613"/>
            <a:ext cx="9937750" cy="411162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94346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45475" y="344488"/>
            <a:ext cx="2484438" cy="549275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92163" y="344488"/>
            <a:ext cx="7300912" cy="54927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5957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873080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792163" y="1725613"/>
            <a:ext cx="9937750" cy="411162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42519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5813" y="1616075"/>
            <a:ext cx="9937750" cy="2695575"/>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785813" y="4337050"/>
            <a:ext cx="9937750" cy="14176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24469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792163" y="1725613"/>
            <a:ext cx="4892675" cy="411162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5837238" y="1725613"/>
            <a:ext cx="4892675" cy="411162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65144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3750" y="344488"/>
            <a:ext cx="9937750" cy="1252537"/>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793750" y="1589088"/>
            <a:ext cx="4873625" cy="7778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793750" y="2366963"/>
            <a:ext cx="4873625" cy="34813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5832475" y="1589088"/>
            <a:ext cx="4899025" cy="7778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32475" y="2366963"/>
            <a:ext cx="4899025" cy="34813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55496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792163" y="344488"/>
            <a:ext cx="9937750" cy="1252537"/>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073946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433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6338" cy="1512888"/>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4899025" y="933450"/>
            <a:ext cx="5832475" cy="460533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793750" y="1944688"/>
            <a:ext cx="3716338" cy="360045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91112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6338" cy="1512888"/>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4899025" y="933450"/>
            <a:ext cx="5832475" cy="460533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793750" y="1944688"/>
            <a:ext cx="3716338" cy="360045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334546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hyperlink" Target="http://zhidao.baidu.com/search?word=%E5%90%9B%E5%AD%90%E4%B9%8B%E9%81%93&amp;fr=qb_search_exp&amp;ie=utf8" TargetMode="External"/><Relationship Id="rId5" Type="http://schemas.openxmlformats.org/officeDocument/2006/relationships/hyperlink" Target="http://zhidao.baidu.com/search?word=%E6%B8%94%E5%A4%AB&amp;fr=qb_search_exp&amp;ie=utf8" TargetMode="External"/><Relationship Id="rId4" Type="http://schemas.openxmlformats.org/officeDocument/2006/relationships/hyperlink" Target="http://zhidao.baidu.com/search?word=%E6%B8%A1%E5%8F%A3&amp;fr=qb_search_exp&amp;ie=utf8"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72.emf"/></Relationships>
</file>

<file path=ppt/slides/_rels/slide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2.wmf"/></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3.png"/><Relationship Id="rId7" Type="http://schemas.openxmlformats.org/officeDocument/2006/relationships/image" Target="../media/image8.emf"/><Relationship Id="rId2" Type="http://schemas.openxmlformats.org/officeDocument/2006/relationships/image" Target="../media/image4.jpeg"/><Relationship Id="rId1" Type="http://schemas.openxmlformats.org/officeDocument/2006/relationships/slideLayout" Target="../slideLayouts/slideLayout1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jpeg"/><Relationship Id="rId9"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3.png"/><Relationship Id="rId7" Type="http://schemas.openxmlformats.org/officeDocument/2006/relationships/image" Target="../media/image8.emf"/><Relationship Id="rId2" Type="http://schemas.openxmlformats.org/officeDocument/2006/relationships/image" Target="../media/image4.jpeg"/><Relationship Id="rId1" Type="http://schemas.openxmlformats.org/officeDocument/2006/relationships/slideLayout" Target="../slideLayouts/slideLayout1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jpe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37.gi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3.png"/><Relationship Id="rId7" Type="http://schemas.openxmlformats.org/officeDocument/2006/relationships/image" Target="../media/image8.emf"/><Relationship Id="rId2" Type="http://schemas.openxmlformats.org/officeDocument/2006/relationships/image" Target="../media/image4.jpeg"/><Relationship Id="rId1" Type="http://schemas.openxmlformats.org/officeDocument/2006/relationships/slideLayout" Target="../slideLayouts/slideLayout1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jpeg"/><Relationship Id="rId9" Type="http://schemas.openxmlformats.org/officeDocument/2006/relationships/image" Target="../media/image10.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jpeg"/></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2">
            <a:extLst>
              <a:ext uri="{FF2B5EF4-FFF2-40B4-BE49-F238E27FC236}">
                <a16:creationId xmlns:a16="http://schemas.microsoft.com/office/drawing/2014/main" id="{F964BEDE-CB80-4398-8FEF-20A52DD2C3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7725" y="3384550"/>
            <a:ext cx="2016125"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1" name="Group 3">
            <a:extLst>
              <a:ext uri="{FF2B5EF4-FFF2-40B4-BE49-F238E27FC236}">
                <a16:creationId xmlns:a16="http://schemas.microsoft.com/office/drawing/2014/main" id="{3D1ED3F8-60B7-4017-ABC9-68759B7A90B8}"/>
              </a:ext>
            </a:extLst>
          </p:cNvPr>
          <p:cNvGrpSpPr>
            <a:grpSpLocks/>
          </p:cNvGrpSpPr>
          <p:nvPr/>
        </p:nvGrpSpPr>
        <p:grpSpPr bwMode="auto">
          <a:xfrm>
            <a:off x="8137525" y="5832475"/>
            <a:ext cx="3236913" cy="561975"/>
            <a:chOff x="0" y="0"/>
            <a:chExt cx="2372586" cy="561630"/>
          </a:xfrm>
        </p:grpSpPr>
        <p:sp>
          <p:nvSpPr>
            <p:cNvPr id="2056" name="Rectangle: Rounded Corners 19">
              <a:extLst>
                <a:ext uri="{FF2B5EF4-FFF2-40B4-BE49-F238E27FC236}">
                  <a16:creationId xmlns:a16="http://schemas.microsoft.com/office/drawing/2014/main" id="{D02080BE-82F8-45EC-ABDE-22D56B3711CE}"/>
                </a:ext>
              </a:extLst>
            </p:cNvPr>
            <p:cNvSpPr>
              <a:spLocks noChangeArrowheads="1"/>
            </p:cNvSpPr>
            <p:nvPr/>
          </p:nvSpPr>
          <p:spPr bwMode="auto">
            <a:xfrm>
              <a:off x="0" y="0"/>
              <a:ext cx="2108269" cy="233952"/>
            </a:xfrm>
            <a:prstGeom prst="roundRect">
              <a:avLst>
                <a:gd name="adj"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95E8A"/>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400">
                <a:latin typeface="Calibri" panose="020F0502020204030204" pitchFamily="34" charset="0"/>
                <a:sym typeface="Calibri" panose="020F0502020204030204" pitchFamily="34" charset="0"/>
              </a:endParaRPr>
            </a:p>
          </p:txBody>
        </p:sp>
        <p:sp>
          <p:nvSpPr>
            <p:cNvPr id="2057" name="文本框 9">
              <a:extLst>
                <a:ext uri="{FF2B5EF4-FFF2-40B4-BE49-F238E27FC236}">
                  <a16:creationId xmlns:a16="http://schemas.microsoft.com/office/drawing/2014/main" id="{6AE7FAF6-AB4C-4FE1-B55C-49913101B723}"/>
                </a:ext>
              </a:extLst>
            </p:cNvPr>
            <p:cNvSpPr>
              <a:spLocks noChangeArrowheads="1"/>
            </p:cNvSpPr>
            <p:nvPr/>
          </p:nvSpPr>
          <p:spPr bwMode="auto">
            <a:xfrm>
              <a:off x="686182" y="300020"/>
              <a:ext cx="16864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grpSp>
      <p:pic>
        <p:nvPicPr>
          <p:cNvPr id="2052" name="图片 10">
            <a:extLst>
              <a:ext uri="{FF2B5EF4-FFF2-40B4-BE49-F238E27FC236}">
                <a16:creationId xmlns:a16="http://schemas.microsoft.com/office/drawing/2014/main" id="{664C7C54-62D9-4B8D-95B7-5B0E4CF6E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522075" cy="646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图片 19">
            <a:extLst>
              <a:ext uri="{FF2B5EF4-FFF2-40B4-BE49-F238E27FC236}">
                <a16:creationId xmlns:a16="http://schemas.microsoft.com/office/drawing/2014/main" id="{F1FF0F44-4A39-4B5E-BA8F-E5800EF10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2488" y="12700"/>
            <a:ext cx="1706562"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文本占位符 18">
            <a:extLst>
              <a:ext uri="{FF2B5EF4-FFF2-40B4-BE49-F238E27FC236}">
                <a16:creationId xmlns:a16="http://schemas.microsoft.com/office/drawing/2014/main" id="{53134935-E04D-4850-BAC8-77AF6E9F30C9}"/>
              </a:ext>
            </a:extLst>
          </p:cNvPr>
          <p:cNvSpPr>
            <a:spLocks noGrp="1" noChangeArrowheads="1"/>
          </p:cNvSpPr>
          <p:nvPr>
            <p:ph sz="quarter" idx="4294967295"/>
          </p:nvPr>
        </p:nvSpPr>
        <p:spPr bwMode="auto">
          <a:xfrm>
            <a:off x="4449763" y="1909763"/>
            <a:ext cx="6323012" cy="8524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r" eaLnBrk="1" hangingPunct="1">
              <a:buFont typeface="Arial" panose="020B0604020202020204" pitchFamily="34" charset="0"/>
              <a:buNone/>
            </a:pPr>
            <a:r>
              <a:rPr lang="zh-CN" altLang="en-US" sz="37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可靠性工程方法（</a:t>
            </a:r>
            <a:r>
              <a:rPr lang="en-US" altLang="zh-CN" sz="37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FMEA</a:t>
            </a:r>
            <a:r>
              <a:rPr lang="zh-CN" altLang="en-US" sz="3700" b="1"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dirty="0"/>
          </a:p>
        </p:txBody>
      </p:sp>
      <p:sp>
        <p:nvSpPr>
          <p:cNvPr id="2055" name="文本占位符 20">
            <a:extLst>
              <a:ext uri="{FF2B5EF4-FFF2-40B4-BE49-F238E27FC236}">
                <a16:creationId xmlns:a16="http://schemas.microsoft.com/office/drawing/2014/main" id="{92965D13-C5B0-4A06-9C9B-4FD652E92E68}"/>
              </a:ext>
            </a:extLst>
          </p:cNvPr>
          <p:cNvSpPr>
            <a:spLocks noGrp="1" noChangeArrowheads="1"/>
          </p:cNvSpPr>
          <p:nvPr/>
        </p:nvSpPr>
        <p:spPr bwMode="auto">
          <a:xfrm>
            <a:off x="6321425" y="3168650"/>
            <a:ext cx="4367213" cy="35560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6402" tIns="43201" rIns="86402" bIns="43201"/>
          <a:lstStyle>
            <a:lvl1pPr>
              <a:defRPr>
                <a:solidFill>
                  <a:schemeClr val="tx1"/>
                </a:solidFill>
                <a:latin typeface="Arial" panose="020B0604020202020204" pitchFamily="34" charset="0"/>
                <a:ea typeface="宋体" panose="02010600030101010101" pitchFamily="2" charset="-122"/>
              </a:defRPr>
            </a:lvl1pPr>
            <a:lvl2pPr marL="685800" indent="-2286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ts val="1000"/>
              </a:spcBef>
              <a:buFont typeface="Arial" panose="020B0604020202020204" pitchFamily="34" charset="0"/>
              <a:buNone/>
            </a:pPr>
            <a:r>
              <a:rPr lang="zh-CN" altLang="en-US" sz="17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深信服科技研发专业能力系列课程</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4A300D65-25F5-4BE0-91A6-1BCFD5DD480A}"/>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123" name="图片 8">
            <a:extLst>
              <a:ext uri="{FF2B5EF4-FFF2-40B4-BE49-F238E27FC236}">
                <a16:creationId xmlns:a16="http://schemas.microsoft.com/office/drawing/2014/main" id="{C4623EF8-86AE-4772-90F5-C1ABF472A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6613" y="19050"/>
            <a:ext cx="17081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文本框 9">
            <a:extLst>
              <a:ext uri="{FF2B5EF4-FFF2-40B4-BE49-F238E27FC236}">
                <a16:creationId xmlns:a16="http://schemas.microsoft.com/office/drawing/2014/main" id="{65CDEC98-7A9B-4EF3-8381-0B8CCA9764B2}"/>
              </a:ext>
            </a:extLst>
          </p:cNvPr>
          <p:cNvSpPr>
            <a:spLocks noChangeArrowheads="1"/>
          </p:cNvSpPr>
          <p:nvPr/>
        </p:nvSpPr>
        <p:spPr bwMode="auto">
          <a:xfrm>
            <a:off x="9510713" y="6210300"/>
            <a:ext cx="21637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5125" name="TextBox 1">
            <a:extLst>
              <a:ext uri="{FF2B5EF4-FFF2-40B4-BE49-F238E27FC236}">
                <a16:creationId xmlns:a16="http://schemas.microsoft.com/office/drawing/2014/main" id="{790390CD-4F13-4FCF-9161-67D5605CB74F}"/>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潜在的风险</a:t>
            </a:r>
            <a:endParaRPr lang="zh-CN" altLang="en-US" sz="3600" dirty="0"/>
          </a:p>
        </p:txBody>
      </p:sp>
      <p:sp>
        <p:nvSpPr>
          <p:cNvPr id="10" name="Rectangle 3">
            <a:extLst>
              <a:ext uri="{FF2B5EF4-FFF2-40B4-BE49-F238E27FC236}">
                <a16:creationId xmlns:a16="http://schemas.microsoft.com/office/drawing/2014/main" id="{6FD0DD86-05ED-464C-B14B-77395D56BBAA}"/>
              </a:ext>
            </a:extLst>
          </p:cNvPr>
          <p:cNvSpPr txBox="1">
            <a:spLocks noChangeArrowheads="1"/>
          </p:cNvSpPr>
          <p:nvPr/>
        </p:nvSpPr>
        <p:spPr bwMode="auto">
          <a:xfrm>
            <a:off x="242024" y="812403"/>
            <a:ext cx="8947255" cy="1000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lnSpc>
                <a:spcPct val="150000"/>
              </a:lnSpc>
              <a:buNone/>
            </a:pPr>
            <a:r>
              <a:rPr lang="zh-CN" altLang="en-US" sz="2400" dirty="0">
                <a:latin typeface="微软雅黑" panose="020B0503020204020204" pitchFamily="34" charset="-122"/>
                <a:ea typeface="微软雅黑" panose="020B0503020204020204" pitchFamily="34" charset="-122"/>
              </a:rPr>
              <a:t>渔夫与秀才的故事。通过这样的故事，在面对一件事时，给我们的思考是什么？ </a:t>
            </a:r>
          </a:p>
        </p:txBody>
      </p:sp>
      <p:pic>
        <p:nvPicPr>
          <p:cNvPr id="11" name="Picture 4" descr="PE03255_">
            <a:extLst>
              <a:ext uri="{FF2B5EF4-FFF2-40B4-BE49-F238E27FC236}">
                <a16:creationId xmlns:a16="http://schemas.microsoft.com/office/drawing/2014/main" id="{E06F06B7-0434-4E88-A2D3-4EF0E2CBE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9280" y="619549"/>
            <a:ext cx="1897062"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7">
            <a:extLst>
              <a:ext uri="{FF2B5EF4-FFF2-40B4-BE49-F238E27FC236}">
                <a16:creationId xmlns:a16="http://schemas.microsoft.com/office/drawing/2014/main" id="{A7D73FD1-6D25-4461-B0F9-CB18FBD023EA}"/>
              </a:ext>
            </a:extLst>
          </p:cNvPr>
          <p:cNvSpPr txBox="1">
            <a:spLocks noChangeArrowheads="1"/>
          </p:cNvSpPr>
          <p:nvPr/>
        </p:nvSpPr>
        <p:spPr bwMode="auto">
          <a:xfrm>
            <a:off x="382741" y="1982823"/>
            <a:ext cx="10894219" cy="41115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从前，有个秀才进京赶考，由于天气原因耽误了行程，只好改走水路。可是，来到</a:t>
            </a:r>
            <a:r>
              <a:rPr lang="zh-CN" altLang="en-US" sz="1600" dirty="0">
                <a:latin typeface="微软雅黑" panose="020B0503020204020204" pitchFamily="34" charset="-122"/>
                <a:ea typeface="微软雅黑" panose="020B0503020204020204" pitchFamily="34" charset="-122"/>
                <a:hlinkClick r:id="rId4" action="ppaction://hlinkfile"/>
              </a:rPr>
              <a:t>渡口</a:t>
            </a:r>
            <a:r>
              <a:rPr lang="zh-CN" altLang="en-US" sz="1600" dirty="0">
                <a:latin typeface="微软雅黑" panose="020B0503020204020204" pitchFamily="34" charset="-122"/>
                <a:ea typeface="微软雅黑" panose="020B0503020204020204" pitchFamily="34" charset="-122"/>
              </a:rPr>
              <a:t>时，最后一班渡船也走了。这时，有一只小渔船经过，秀才便向</a:t>
            </a:r>
            <a:r>
              <a:rPr lang="zh-CN" altLang="en-US" sz="1600" dirty="0">
                <a:latin typeface="微软雅黑" panose="020B0503020204020204" pitchFamily="34" charset="-122"/>
                <a:ea typeface="微软雅黑" panose="020B0503020204020204" pitchFamily="34" charset="-122"/>
                <a:hlinkClick r:id="rId5" action="ppaction://hlinkfile"/>
              </a:rPr>
              <a:t>渔夫</a:t>
            </a:r>
            <a:r>
              <a:rPr lang="zh-CN" altLang="en-US" sz="1600" dirty="0">
                <a:latin typeface="微软雅黑" panose="020B0503020204020204" pitchFamily="34" charset="-122"/>
                <a:ea typeface="微软雅黑" panose="020B0503020204020204" pitchFamily="34" charset="-122"/>
              </a:rPr>
              <a:t>问道：“船家，能不能捎我一程啊？”</a:t>
            </a:r>
            <a:r>
              <a:rPr lang="zh-CN" altLang="en-US" sz="1600" dirty="0">
                <a:latin typeface="微软雅黑" panose="020B0503020204020204" pitchFamily="34" charset="-122"/>
                <a:ea typeface="微软雅黑" panose="020B0503020204020204" pitchFamily="34" charset="-122"/>
                <a:hlinkClick r:id="rId5" action="ppaction://hlinkfile"/>
              </a:rPr>
              <a:t>渔夫</a:t>
            </a:r>
            <a:r>
              <a:rPr lang="zh-CN" altLang="en-US" sz="1600" dirty="0">
                <a:latin typeface="微软雅黑" panose="020B0503020204020204" pitchFamily="34" charset="-122"/>
                <a:ea typeface="微软雅黑" panose="020B0503020204020204" pitchFamily="34" charset="-122"/>
              </a:rPr>
              <a:t>得知他要进京赶考，很爽快地答应了他，让秀才上了船。 当船在山水之间驶过，秀才诗兴大发，开始吟诗作对。这时他回头问渔夫：“船家，你可会吟诗颂对啊？”渔夫说：“老夫只会摇船，不曾学过啊！”秀才轻视地笑道说：“太遗憾了，你将会失去人生的</a:t>
            </a:r>
            <a:r>
              <a:rPr lang="en-US" altLang="zh-CN" sz="1600" dirty="0">
                <a:latin typeface="微软雅黑" panose="020B0503020204020204" pitchFamily="34" charset="-122"/>
                <a:ea typeface="微软雅黑" panose="020B0503020204020204" pitchFamily="34" charset="-122"/>
              </a:rPr>
              <a:t>30%</a:t>
            </a:r>
            <a:r>
              <a:rPr lang="zh-CN" altLang="en-US" sz="1600" dirty="0">
                <a:latin typeface="微软雅黑" panose="020B0503020204020204" pitchFamily="34" charset="-122"/>
                <a:ea typeface="微软雅黑" panose="020B0503020204020204" pitchFamily="34" charset="-122"/>
              </a:rPr>
              <a:t>啊！” 不一会，秀才又看到岸上的秀丽景色，于是又轻吟旋曲歌赋。他又问渔夫：“船家，你可会旋曲歌赋啊？”渔夫笑一笑道：“老夫只会捕鱼，不曾学过啊！”秀才又嗤笑道：“唉！遗憾！，你又将失去生命的</a:t>
            </a:r>
            <a:r>
              <a:rPr lang="en-US" altLang="zh-CN" sz="1600" dirty="0">
                <a:latin typeface="微软雅黑" panose="020B0503020204020204" pitchFamily="34" charset="-122"/>
                <a:ea typeface="微软雅黑" panose="020B0503020204020204" pitchFamily="34" charset="-122"/>
              </a:rPr>
              <a:t>30%</a:t>
            </a:r>
            <a:r>
              <a:rPr lang="zh-CN" altLang="en-US" sz="1600" dirty="0">
                <a:latin typeface="微软雅黑" panose="020B0503020204020204" pitchFamily="34" charset="-122"/>
                <a:ea typeface="微软雅黑" panose="020B0503020204020204" pitchFamily="34" charset="-122"/>
              </a:rPr>
              <a:t>啊，你整天只知道摇船捕鱼，其他什么也不会，生命的一大半都没有了啊！” 这时候，江面上忽起风浪，小渔船被打翻，渔夫和秀才都掉进江里了，渔夫问秀才：“秀才，你会游泳吗？”秀才高声喊道：“我只会诗文歌赋，怎么能会游泳呢！”渔夫笑道：“那你将会失去生命的全部啊！” 以上故事说明，一个人在某方面不论怎么优秀，也不可能掌握全部技能，更不能以自己的长处击别人的短处。古人云：‘谦受益，满招损’，这是个道理。俗话说：‘三人同行，必有我师’。所以，应虚心学习别人的长处，补自己的短处，才是</a:t>
            </a:r>
            <a:r>
              <a:rPr lang="zh-CN" altLang="en-US" sz="1600" dirty="0">
                <a:latin typeface="微软雅黑" panose="020B0503020204020204" pitchFamily="34" charset="-122"/>
                <a:ea typeface="微软雅黑" panose="020B0503020204020204" pitchFamily="34" charset="-122"/>
                <a:hlinkClick r:id="rId6" action="ppaction://hlinkfile"/>
              </a:rPr>
              <a:t>君子之道</a:t>
            </a:r>
            <a:r>
              <a:rPr lang="zh-CN" altLang="en-US" sz="16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9850493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21" name="矩形 1">
            <a:extLst>
              <a:ext uri="{FF2B5EF4-FFF2-40B4-BE49-F238E27FC236}">
                <a16:creationId xmlns:a16="http://schemas.microsoft.com/office/drawing/2014/main" id="{D820E1EE-41D7-4C7A-A28B-730F5EBE2E1D}"/>
              </a:ext>
            </a:extLst>
          </p:cNvPr>
          <p:cNvSpPr>
            <a:spLocks noChangeArrowheads="1"/>
          </p:cNvSpPr>
          <p:nvPr/>
        </p:nvSpPr>
        <p:spPr bwMode="auto">
          <a:xfrm>
            <a:off x="862124" y="941427"/>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风险分析</a:t>
            </a:r>
            <a:endParaRPr lang="en-US" altLang="zh-CN" sz="2000">
              <a:latin typeface="微软雅黑" panose="020B0503020204020204" pitchFamily="34" charset="-122"/>
              <a:ea typeface="微软雅黑" panose="020B0503020204020204" pitchFamily="34" charset="-122"/>
            </a:endParaRPr>
          </a:p>
        </p:txBody>
      </p:sp>
      <p:sp>
        <p:nvSpPr>
          <p:cNvPr id="22" name="矩形 2">
            <a:extLst>
              <a:ext uri="{FF2B5EF4-FFF2-40B4-BE49-F238E27FC236}">
                <a16:creationId xmlns:a16="http://schemas.microsoft.com/office/drawing/2014/main" id="{967A646E-9FE3-4497-9C9E-2CB61B570C1F}"/>
              </a:ext>
            </a:extLst>
          </p:cNvPr>
          <p:cNvSpPr>
            <a:spLocks noChangeArrowheads="1"/>
          </p:cNvSpPr>
          <p:nvPr/>
        </p:nvSpPr>
        <p:spPr bwMode="auto">
          <a:xfrm>
            <a:off x="1849549" y="1843127"/>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23" name="矩形 3">
            <a:extLst>
              <a:ext uri="{FF2B5EF4-FFF2-40B4-BE49-F238E27FC236}">
                <a16:creationId xmlns:a16="http://schemas.microsoft.com/office/drawing/2014/main" id="{A7BE107C-755E-446B-AE1B-9D7F4B754F2F}"/>
              </a:ext>
            </a:extLst>
          </p:cNvPr>
          <p:cNvSpPr>
            <a:spLocks noChangeArrowheads="1"/>
          </p:cNvSpPr>
          <p:nvPr/>
        </p:nvSpPr>
        <p:spPr bwMode="auto">
          <a:xfrm>
            <a:off x="1849549" y="2513052"/>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设计控制</a:t>
            </a:r>
            <a:endParaRPr lang="en-US" altLang="zh-CN">
              <a:latin typeface="微软雅黑" panose="020B0503020204020204" pitchFamily="34" charset="-122"/>
              <a:ea typeface="微软雅黑" panose="020B0503020204020204" pitchFamily="34" charset="-122"/>
            </a:endParaRPr>
          </a:p>
        </p:txBody>
      </p:sp>
      <p:sp>
        <p:nvSpPr>
          <p:cNvPr id="24" name="矩形 4">
            <a:extLst>
              <a:ext uri="{FF2B5EF4-FFF2-40B4-BE49-F238E27FC236}">
                <a16:creationId xmlns:a16="http://schemas.microsoft.com/office/drawing/2014/main" id="{4E4DA449-F875-431A-967A-8AE3EB2089A8}"/>
              </a:ext>
            </a:extLst>
          </p:cNvPr>
          <p:cNvSpPr>
            <a:spLocks noChangeArrowheads="1"/>
          </p:cNvSpPr>
          <p:nvPr/>
        </p:nvSpPr>
        <p:spPr bwMode="auto">
          <a:xfrm>
            <a:off x="1852724" y="3243302"/>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预防控制</a:t>
            </a:r>
          </a:p>
        </p:txBody>
      </p:sp>
      <p:sp>
        <p:nvSpPr>
          <p:cNvPr id="25" name="矩形 5">
            <a:extLst>
              <a:ext uri="{FF2B5EF4-FFF2-40B4-BE49-F238E27FC236}">
                <a16:creationId xmlns:a16="http://schemas.microsoft.com/office/drawing/2014/main" id="{B15EA309-1692-4996-BC98-9FECB4F55A58}"/>
              </a:ext>
            </a:extLst>
          </p:cNvPr>
          <p:cNvSpPr>
            <a:spLocks noChangeArrowheads="1"/>
          </p:cNvSpPr>
          <p:nvPr/>
        </p:nvSpPr>
        <p:spPr bwMode="auto">
          <a:xfrm>
            <a:off x="1855899" y="3937039"/>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探测控制</a:t>
            </a:r>
          </a:p>
        </p:txBody>
      </p:sp>
      <p:sp>
        <p:nvSpPr>
          <p:cNvPr id="26" name="右箭头 14">
            <a:extLst>
              <a:ext uri="{FF2B5EF4-FFF2-40B4-BE49-F238E27FC236}">
                <a16:creationId xmlns:a16="http://schemas.microsoft.com/office/drawing/2014/main" id="{5566B241-52A5-4439-AA4B-96794C9EC224}"/>
              </a:ext>
            </a:extLst>
          </p:cNvPr>
          <p:cNvSpPr>
            <a:spLocks noChangeArrowheads="1"/>
          </p:cNvSpPr>
          <p:nvPr/>
        </p:nvSpPr>
        <p:spPr bwMode="auto">
          <a:xfrm>
            <a:off x="3199592" y="5292764"/>
            <a:ext cx="654432" cy="320675"/>
          </a:xfrm>
          <a:prstGeom prst="rightArrow">
            <a:avLst>
              <a:gd name="adj1" fmla="val 50000"/>
              <a:gd name="adj2" fmla="val 49562"/>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27" name="矩形 21">
            <a:extLst>
              <a:ext uri="{FF2B5EF4-FFF2-40B4-BE49-F238E27FC236}">
                <a16:creationId xmlns:a16="http://schemas.microsoft.com/office/drawing/2014/main" id="{32663A1E-AED8-4E4D-8B5E-F5BFCBAB10DA}"/>
              </a:ext>
            </a:extLst>
          </p:cNvPr>
          <p:cNvSpPr>
            <a:spLocks noChangeArrowheads="1"/>
          </p:cNvSpPr>
          <p:nvPr/>
        </p:nvSpPr>
        <p:spPr bwMode="auto">
          <a:xfrm>
            <a:off x="1847962" y="4599027"/>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控制的确认</a:t>
            </a:r>
            <a:endParaRPr lang="en-US" altLang="zh-CN">
              <a:latin typeface="微软雅黑" panose="020B0503020204020204" pitchFamily="34" charset="-122"/>
              <a:ea typeface="微软雅黑" panose="020B0503020204020204" pitchFamily="34" charset="-122"/>
            </a:endParaRPr>
          </a:p>
        </p:txBody>
      </p:sp>
      <p:sp>
        <p:nvSpPr>
          <p:cNvPr id="28" name="矩形 18">
            <a:extLst>
              <a:ext uri="{FF2B5EF4-FFF2-40B4-BE49-F238E27FC236}">
                <a16:creationId xmlns:a16="http://schemas.microsoft.com/office/drawing/2014/main" id="{24930F78-6C38-4000-8D74-D3F9EAC076AB}"/>
              </a:ext>
            </a:extLst>
          </p:cNvPr>
          <p:cNvSpPr>
            <a:spLocks noChangeArrowheads="1"/>
          </p:cNvSpPr>
          <p:nvPr/>
        </p:nvSpPr>
        <p:spPr bwMode="auto">
          <a:xfrm>
            <a:off x="1847962" y="5268952"/>
            <a:ext cx="1336675"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评估</a:t>
            </a:r>
          </a:p>
        </p:txBody>
      </p:sp>
      <p:cxnSp>
        <p:nvCxnSpPr>
          <p:cNvPr id="29" name="肘形连接符 7">
            <a:extLst>
              <a:ext uri="{FF2B5EF4-FFF2-40B4-BE49-F238E27FC236}">
                <a16:creationId xmlns:a16="http://schemas.microsoft.com/office/drawing/2014/main" id="{69587DAE-CCD3-4392-966D-2815ABB0C709}"/>
              </a:ext>
            </a:extLst>
          </p:cNvPr>
          <p:cNvCxnSpPr>
            <a:cxnSpLocks noChangeShapeType="1"/>
            <a:stCxn id="21" idx="2"/>
            <a:endCxn id="22" idx="1"/>
          </p:cNvCxnSpPr>
          <p:nvPr/>
        </p:nvCxnSpPr>
        <p:spPr bwMode="auto">
          <a:xfrm rot="16200000" flipH="1">
            <a:off x="1318531" y="1496258"/>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肘形连接符 9">
            <a:extLst>
              <a:ext uri="{FF2B5EF4-FFF2-40B4-BE49-F238E27FC236}">
                <a16:creationId xmlns:a16="http://schemas.microsoft.com/office/drawing/2014/main" id="{67D963B9-7722-4E07-9519-96EC279C4CF6}"/>
              </a:ext>
            </a:extLst>
          </p:cNvPr>
          <p:cNvCxnSpPr>
            <a:cxnSpLocks noChangeShapeType="1"/>
            <a:stCxn id="21" idx="2"/>
            <a:endCxn id="23" idx="1"/>
          </p:cNvCxnSpPr>
          <p:nvPr/>
        </p:nvCxnSpPr>
        <p:spPr bwMode="auto">
          <a:xfrm rot="16200000" flipH="1">
            <a:off x="983568" y="1831221"/>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肘形连接符 12">
            <a:extLst>
              <a:ext uri="{FF2B5EF4-FFF2-40B4-BE49-F238E27FC236}">
                <a16:creationId xmlns:a16="http://schemas.microsoft.com/office/drawing/2014/main" id="{ED372173-3814-4BFC-8DE3-F9D36E63303A}"/>
              </a:ext>
            </a:extLst>
          </p:cNvPr>
          <p:cNvCxnSpPr>
            <a:cxnSpLocks noChangeShapeType="1"/>
            <a:stCxn id="21" idx="2"/>
            <a:endCxn id="24" idx="1"/>
          </p:cNvCxnSpPr>
          <p:nvPr/>
        </p:nvCxnSpPr>
        <p:spPr bwMode="auto">
          <a:xfrm rot="16200000" flipH="1">
            <a:off x="620030" y="2194759"/>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肘形连接符 16">
            <a:extLst>
              <a:ext uri="{FF2B5EF4-FFF2-40B4-BE49-F238E27FC236}">
                <a16:creationId xmlns:a16="http://schemas.microsoft.com/office/drawing/2014/main" id="{4B900477-3925-4AA9-B35B-41161EA7598D}"/>
              </a:ext>
            </a:extLst>
          </p:cNvPr>
          <p:cNvCxnSpPr>
            <a:cxnSpLocks noChangeShapeType="1"/>
            <a:stCxn id="21" idx="2"/>
            <a:endCxn id="25" idx="1"/>
          </p:cNvCxnSpPr>
          <p:nvPr/>
        </p:nvCxnSpPr>
        <p:spPr bwMode="auto">
          <a:xfrm rot="16200000" flipH="1">
            <a:off x="274750" y="2540039"/>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肘形连接符 19">
            <a:extLst>
              <a:ext uri="{FF2B5EF4-FFF2-40B4-BE49-F238E27FC236}">
                <a16:creationId xmlns:a16="http://schemas.microsoft.com/office/drawing/2014/main" id="{BC518718-05CA-4232-A3F3-E18E4455858C}"/>
              </a:ext>
            </a:extLst>
          </p:cNvPr>
          <p:cNvCxnSpPr>
            <a:cxnSpLocks noChangeShapeType="1"/>
            <a:stCxn id="21" idx="2"/>
            <a:endCxn id="27" idx="1"/>
          </p:cNvCxnSpPr>
          <p:nvPr/>
        </p:nvCxnSpPr>
        <p:spPr bwMode="auto">
          <a:xfrm rot="16200000" flipH="1">
            <a:off x="-61007" y="2875796"/>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肘形连接符 29">
            <a:extLst>
              <a:ext uri="{FF2B5EF4-FFF2-40B4-BE49-F238E27FC236}">
                <a16:creationId xmlns:a16="http://schemas.microsoft.com/office/drawing/2014/main" id="{FD86FFFA-F33F-4BBA-94F9-B8E6C82AE7DA}"/>
              </a:ext>
            </a:extLst>
          </p:cNvPr>
          <p:cNvCxnSpPr>
            <a:cxnSpLocks noChangeShapeType="1"/>
            <a:stCxn id="21" idx="2"/>
            <a:endCxn id="28" idx="1"/>
          </p:cNvCxnSpPr>
          <p:nvPr/>
        </p:nvCxnSpPr>
        <p:spPr bwMode="auto">
          <a:xfrm rot="16200000" flipH="1">
            <a:off x="-395176" y="3209965"/>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矩形 6">
            <a:extLst>
              <a:ext uri="{FF2B5EF4-FFF2-40B4-BE49-F238E27FC236}">
                <a16:creationId xmlns:a16="http://schemas.microsoft.com/office/drawing/2014/main" id="{1F83730C-A8F7-41E5-A7F3-7C3D6B28F766}"/>
              </a:ext>
            </a:extLst>
          </p:cNvPr>
          <p:cNvSpPr>
            <a:spLocks noChangeArrowheads="1"/>
          </p:cNvSpPr>
          <p:nvPr/>
        </p:nvSpPr>
        <p:spPr bwMode="auto">
          <a:xfrm>
            <a:off x="3865966" y="2327870"/>
            <a:ext cx="18950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b="1" dirty="0">
                <a:solidFill>
                  <a:srgbClr val="FF0000"/>
                </a:solidFill>
                <a:latin typeface="微软雅黑" panose="020B0503020204020204" pitchFamily="34" charset="-122"/>
                <a:ea typeface="微软雅黑" panose="020B0503020204020204" pitchFamily="34" charset="-122"/>
              </a:rPr>
              <a:t>3</a:t>
            </a:r>
            <a:r>
              <a:rPr lang="zh-CN" altLang="en-US" b="1" dirty="0">
                <a:solidFill>
                  <a:srgbClr val="FF0000"/>
                </a:solidFill>
                <a:latin typeface="微软雅黑" panose="020B0503020204020204" pitchFamily="34" charset="-122"/>
                <a:ea typeface="微软雅黑" panose="020B0503020204020204" pitchFamily="34" charset="-122"/>
              </a:rPr>
              <a:t>）探测度（</a:t>
            </a:r>
            <a:r>
              <a:rPr lang="en-US" altLang="zh-CN" b="1" dirty="0">
                <a:solidFill>
                  <a:srgbClr val="FF0000"/>
                </a:solidFill>
                <a:latin typeface="微软雅黑" panose="020B0503020204020204" pitchFamily="34" charset="-122"/>
                <a:ea typeface="微软雅黑" panose="020B0503020204020204" pitchFamily="34" charset="-122"/>
              </a:rPr>
              <a:t>D</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33" name="矩形 2">
            <a:extLst>
              <a:ext uri="{FF2B5EF4-FFF2-40B4-BE49-F238E27FC236}">
                <a16:creationId xmlns:a16="http://schemas.microsoft.com/office/drawing/2014/main" id="{730D7142-FBF3-4169-B7AD-7967DD1A3AEB}"/>
              </a:ext>
            </a:extLst>
          </p:cNvPr>
          <p:cNvSpPr>
            <a:spLocks noChangeArrowheads="1"/>
          </p:cNvSpPr>
          <p:nvPr/>
        </p:nvSpPr>
        <p:spPr bwMode="auto">
          <a:xfrm>
            <a:off x="3978276" y="2731332"/>
            <a:ext cx="5761037" cy="2969467"/>
          </a:xfrm>
          <a:prstGeom prst="rect">
            <a:avLst/>
          </a:prstGeom>
          <a:solidFill>
            <a:schemeClr val="accent6">
              <a:lumMod val="20000"/>
              <a:lumOff val="80000"/>
            </a:schemeClr>
          </a:solid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200000"/>
              </a:lnSpc>
            </a:pPr>
            <a:r>
              <a:rPr lang="zh-CN" altLang="en-US" sz="1600" dirty="0">
                <a:latin typeface="微软雅黑" panose="020B0503020204020204" pitchFamily="34" charset="-122"/>
                <a:ea typeface="微软雅黑" panose="020B0503020204020204" pitchFamily="34" charset="-122"/>
              </a:rPr>
              <a:t>在确定探测度时，应考虑以下问题：</a:t>
            </a:r>
          </a:p>
          <a:p>
            <a:pPr marL="285750" indent="-285750" algn="just">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探测</a:t>
            </a:r>
            <a:r>
              <a:rPr lang="zh-CN" altLang="en-US" sz="1600" b="1" dirty="0">
                <a:solidFill>
                  <a:srgbClr val="FF0000"/>
                </a:solidFill>
                <a:latin typeface="微软雅黑" panose="020B0503020204020204" pitchFamily="34" charset="-122"/>
                <a:ea typeface="微软雅黑" panose="020B0503020204020204" pitchFamily="34" charset="-122"/>
              </a:rPr>
              <a:t>失效起因</a:t>
            </a:r>
            <a:r>
              <a:rPr lang="zh-CN" altLang="en-US" sz="1600" dirty="0">
                <a:latin typeface="微软雅黑" panose="020B0503020204020204" pitchFamily="34" charset="-122"/>
                <a:ea typeface="微软雅黑" panose="020B0503020204020204" pitchFamily="34" charset="-122"/>
              </a:rPr>
              <a:t>或</a:t>
            </a:r>
            <a:r>
              <a:rPr lang="zh-CN" altLang="en-US" sz="1600" b="1" dirty="0">
                <a:solidFill>
                  <a:srgbClr val="FF0000"/>
                </a:solidFill>
                <a:latin typeface="微软雅黑" panose="020B0503020204020204" pitchFamily="34" charset="-122"/>
                <a:ea typeface="微软雅黑" panose="020B0503020204020204" pitchFamily="34" charset="-122"/>
              </a:rPr>
              <a:t>失效模式</a:t>
            </a:r>
            <a:r>
              <a:rPr lang="zh-CN" altLang="en-US" sz="1600" dirty="0">
                <a:latin typeface="微软雅黑" panose="020B0503020204020204" pitchFamily="34" charset="-122"/>
                <a:ea typeface="微软雅黑" panose="020B0503020204020204" pitchFamily="34" charset="-122"/>
              </a:rPr>
              <a:t>的最有效测试是什么？</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探测失效所需要的使用记录</a:t>
            </a:r>
            <a:r>
              <a:rPr lang="zh-CN" altLang="en-US" sz="1600" b="1" dirty="0">
                <a:solidFill>
                  <a:srgbClr val="FF0000"/>
                </a:solidFill>
                <a:latin typeface="微软雅黑" panose="020B0503020204020204" pitchFamily="34" charset="-122"/>
                <a:ea typeface="微软雅黑" panose="020B0503020204020204" pitchFamily="34" charset="-122"/>
              </a:rPr>
              <a:t>配置文件</a:t>
            </a:r>
            <a:r>
              <a:rPr lang="en-US" altLang="zh-CN" sz="1600" dirty="0">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工作周期</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usage Profile/Duty Cycle</a:t>
            </a:r>
            <a:r>
              <a:rPr lang="zh-CN" altLang="en-US" sz="1600" dirty="0">
                <a:latin typeface="微软雅黑" panose="020B0503020204020204" pitchFamily="34" charset="-122"/>
                <a:ea typeface="微软雅黑" panose="020B0503020204020204" pitchFamily="34" charset="-122"/>
              </a:rPr>
              <a:t>）是什么？</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探测失效需要</a:t>
            </a:r>
            <a:r>
              <a:rPr lang="zh-CN" altLang="en-US" sz="1600" b="1" dirty="0">
                <a:solidFill>
                  <a:srgbClr val="FF0000"/>
                </a:solidFill>
                <a:latin typeface="微软雅黑" panose="020B0503020204020204" pitchFamily="34" charset="-122"/>
                <a:ea typeface="微软雅黑" panose="020B0503020204020204" pitchFamily="34" charset="-122"/>
              </a:rPr>
              <a:t>多少样品</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探测该起因</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失效模式的</a:t>
            </a:r>
            <a:r>
              <a:rPr lang="zh-CN" altLang="en-US" sz="1600" b="1" dirty="0">
                <a:solidFill>
                  <a:srgbClr val="FF0000"/>
                </a:solidFill>
                <a:latin typeface="微软雅黑" panose="020B0503020204020204" pitchFamily="34" charset="-122"/>
                <a:ea typeface="微软雅黑" panose="020B0503020204020204" pitchFamily="34" charset="-122"/>
              </a:rPr>
              <a:t>测试程序</a:t>
            </a:r>
            <a:r>
              <a:rPr lang="zh-CN" altLang="en-US" sz="1600" dirty="0">
                <a:latin typeface="微软雅黑" panose="020B0503020204020204" pitchFamily="34" charset="-122"/>
                <a:ea typeface="微软雅黑" panose="020B0503020204020204" pitchFamily="34" charset="-122"/>
              </a:rPr>
              <a:t>是否已</a:t>
            </a:r>
            <a:r>
              <a:rPr lang="zh-CN" altLang="en-US" sz="1600" dirty="0">
                <a:solidFill>
                  <a:srgbClr val="FF0000"/>
                </a:solidFill>
                <a:latin typeface="微软雅黑" panose="020B0503020204020204" pitchFamily="34" charset="-122"/>
                <a:ea typeface="微软雅黑" panose="020B0503020204020204" pitchFamily="34" charset="-122"/>
              </a:rPr>
              <a:t>得到证明</a:t>
            </a:r>
            <a:r>
              <a:rPr lang="zh-CN" altLang="en-US" sz="16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6721128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21" name="矩形 1">
            <a:extLst>
              <a:ext uri="{FF2B5EF4-FFF2-40B4-BE49-F238E27FC236}">
                <a16:creationId xmlns:a16="http://schemas.microsoft.com/office/drawing/2014/main" id="{D820E1EE-41D7-4C7A-A28B-730F5EBE2E1D}"/>
              </a:ext>
            </a:extLst>
          </p:cNvPr>
          <p:cNvSpPr>
            <a:spLocks noChangeArrowheads="1"/>
          </p:cNvSpPr>
          <p:nvPr/>
        </p:nvSpPr>
        <p:spPr bwMode="auto">
          <a:xfrm>
            <a:off x="522437" y="941427"/>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风险分析</a:t>
            </a:r>
            <a:endParaRPr lang="en-US" altLang="zh-CN" sz="2000">
              <a:latin typeface="微软雅黑" panose="020B0503020204020204" pitchFamily="34" charset="-122"/>
              <a:ea typeface="微软雅黑" panose="020B0503020204020204" pitchFamily="34" charset="-122"/>
            </a:endParaRPr>
          </a:p>
        </p:txBody>
      </p:sp>
      <p:sp>
        <p:nvSpPr>
          <p:cNvPr id="22" name="矩形 2">
            <a:extLst>
              <a:ext uri="{FF2B5EF4-FFF2-40B4-BE49-F238E27FC236}">
                <a16:creationId xmlns:a16="http://schemas.microsoft.com/office/drawing/2014/main" id="{967A646E-9FE3-4497-9C9E-2CB61B570C1F}"/>
              </a:ext>
            </a:extLst>
          </p:cNvPr>
          <p:cNvSpPr>
            <a:spLocks noChangeArrowheads="1"/>
          </p:cNvSpPr>
          <p:nvPr/>
        </p:nvSpPr>
        <p:spPr bwMode="auto">
          <a:xfrm>
            <a:off x="1509862" y="1843127"/>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分析目的</a:t>
            </a:r>
          </a:p>
        </p:txBody>
      </p:sp>
      <p:sp>
        <p:nvSpPr>
          <p:cNvPr id="23" name="矩形 3">
            <a:extLst>
              <a:ext uri="{FF2B5EF4-FFF2-40B4-BE49-F238E27FC236}">
                <a16:creationId xmlns:a16="http://schemas.microsoft.com/office/drawing/2014/main" id="{A7BE107C-755E-446B-AE1B-9D7F4B754F2F}"/>
              </a:ext>
            </a:extLst>
          </p:cNvPr>
          <p:cNvSpPr>
            <a:spLocks noChangeArrowheads="1"/>
          </p:cNvSpPr>
          <p:nvPr/>
        </p:nvSpPr>
        <p:spPr bwMode="auto">
          <a:xfrm>
            <a:off x="1509862" y="2513052"/>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设计控制</a:t>
            </a:r>
            <a:endParaRPr lang="en-US" altLang="zh-CN">
              <a:latin typeface="微软雅黑" panose="020B0503020204020204" pitchFamily="34" charset="-122"/>
              <a:ea typeface="微软雅黑" panose="020B0503020204020204" pitchFamily="34" charset="-122"/>
            </a:endParaRPr>
          </a:p>
        </p:txBody>
      </p:sp>
      <p:sp>
        <p:nvSpPr>
          <p:cNvPr id="24" name="矩形 4">
            <a:extLst>
              <a:ext uri="{FF2B5EF4-FFF2-40B4-BE49-F238E27FC236}">
                <a16:creationId xmlns:a16="http://schemas.microsoft.com/office/drawing/2014/main" id="{4E4DA449-F875-431A-967A-8AE3EB2089A8}"/>
              </a:ext>
            </a:extLst>
          </p:cNvPr>
          <p:cNvSpPr>
            <a:spLocks noChangeArrowheads="1"/>
          </p:cNvSpPr>
          <p:nvPr/>
        </p:nvSpPr>
        <p:spPr bwMode="auto">
          <a:xfrm>
            <a:off x="1513037" y="3243302"/>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预防控制</a:t>
            </a:r>
          </a:p>
        </p:txBody>
      </p:sp>
      <p:sp>
        <p:nvSpPr>
          <p:cNvPr id="25" name="矩形 5">
            <a:extLst>
              <a:ext uri="{FF2B5EF4-FFF2-40B4-BE49-F238E27FC236}">
                <a16:creationId xmlns:a16="http://schemas.microsoft.com/office/drawing/2014/main" id="{B15EA309-1692-4996-BC98-9FECB4F55A58}"/>
              </a:ext>
            </a:extLst>
          </p:cNvPr>
          <p:cNvSpPr>
            <a:spLocks noChangeArrowheads="1"/>
          </p:cNvSpPr>
          <p:nvPr/>
        </p:nvSpPr>
        <p:spPr bwMode="auto">
          <a:xfrm>
            <a:off x="1516212" y="3937039"/>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探测控制</a:t>
            </a:r>
          </a:p>
        </p:txBody>
      </p:sp>
      <p:sp>
        <p:nvSpPr>
          <p:cNvPr id="26" name="右箭头 14">
            <a:extLst>
              <a:ext uri="{FF2B5EF4-FFF2-40B4-BE49-F238E27FC236}">
                <a16:creationId xmlns:a16="http://schemas.microsoft.com/office/drawing/2014/main" id="{5566B241-52A5-4439-AA4B-96794C9EC224}"/>
              </a:ext>
            </a:extLst>
          </p:cNvPr>
          <p:cNvSpPr>
            <a:spLocks noChangeArrowheads="1"/>
          </p:cNvSpPr>
          <p:nvPr/>
        </p:nvSpPr>
        <p:spPr bwMode="auto">
          <a:xfrm>
            <a:off x="2955287" y="5316578"/>
            <a:ext cx="423874" cy="273050"/>
          </a:xfrm>
          <a:prstGeom prst="rightArrow">
            <a:avLst>
              <a:gd name="adj1" fmla="val 50000"/>
              <a:gd name="adj2" fmla="val 49562"/>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27" name="矩形 21">
            <a:extLst>
              <a:ext uri="{FF2B5EF4-FFF2-40B4-BE49-F238E27FC236}">
                <a16:creationId xmlns:a16="http://schemas.microsoft.com/office/drawing/2014/main" id="{32663A1E-AED8-4E4D-8B5E-F5BFCBAB10DA}"/>
              </a:ext>
            </a:extLst>
          </p:cNvPr>
          <p:cNvSpPr>
            <a:spLocks noChangeArrowheads="1"/>
          </p:cNvSpPr>
          <p:nvPr/>
        </p:nvSpPr>
        <p:spPr bwMode="auto">
          <a:xfrm>
            <a:off x="1508275" y="4599027"/>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控制的确认</a:t>
            </a:r>
            <a:endParaRPr lang="en-US" altLang="zh-CN">
              <a:latin typeface="微软雅黑" panose="020B0503020204020204" pitchFamily="34" charset="-122"/>
              <a:ea typeface="微软雅黑" panose="020B0503020204020204" pitchFamily="34" charset="-122"/>
            </a:endParaRPr>
          </a:p>
        </p:txBody>
      </p:sp>
      <p:sp>
        <p:nvSpPr>
          <p:cNvPr id="28" name="矩形 18">
            <a:extLst>
              <a:ext uri="{FF2B5EF4-FFF2-40B4-BE49-F238E27FC236}">
                <a16:creationId xmlns:a16="http://schemas.microsoft.com/office/drawing/2014/main" id="{24930F78-6C38-4000-8D74-D3F9EAC076AB}"/>
              </a:ext>
            </a:extLst>
          </p:cNvPr>
          <p:cNvSpPr>
            <a:spLocks noChangeArrowheads="1"/>
          </p:cNvSpPr>
          <p:nvPr/>
        </p:nvSpPr>
        <p:spPr bwMode="auto">
          <a:xfrm>
            <a:off x="1508275" y="5268952"/>
            <a:ext cx="1336675"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风险评估</a:t>
            </a:r>
          </a:p>
        </p:txBody>
      </p:sp>
      <p:cxnSp>
        <p:nvCxnSpPr>
          <p:cNvPr id="29" name="肘形连接符 7">
            <a:extLst>
              <a:ext uri="{FF2B5EF4-FFF2-40B4-BE49-F238E27FC236}">
                <a16:creationId xmlns:a16="http://schemas.microsoft.com/office/drawing/2014/main" id="{69587DAE-CCD3-4392-966D-2815ABB0C709}"/>
              </a:ext>
            </a:extLst>
          </p:cNvPr>
          <p:cNvCxnSpPr>
            <a:cxnSpLocks noChangeShapeType="1"/>
            <a:stCxn id="21" idx="2"/>
            <a:endCxn id="22" idx="1"/>
          </p:cNvCxnSpPr>
          <p:nvPr/>
        </p:nvCxnSpPr>
        <p:spPr bwMode="auto">
          <a:xfrm rot="16200000" flipH="1">
            <a:off x="978844" y="1496258"/>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肘形连接符 9">
            <a:extLst>
              <a:ext uri="{FF2B5EF4-FFF2-40B4-BE49-F238E27FC236}">
                <a16:creationId xmlns:a16="http://schemas.microsoft.com/office/drawing/2014/main" id="{67D963B9-7722-4E07-9519-96EC279C4CF6}"/>
              </a:ext>
            </a:extLst>
          </p:cNvPr>
          <p:cNvCxnSpPr>
            <a:cxnSpLocks noChangeShapeType="1"/>
            <a:stCxn id="21" idx="2"/>
            <a:endCxn id="23" idx="1"/>
          </p:cNvCxnSpPr>
          <p:nvPr/>
        </p:nvCxnSpPr>
        <p:spPr bwMode="auto">
          <a:xfrm rot="16200000" flipH="1">
            <a:off x="643881" y="1831221"/>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肘形连接符 12">
            <a:extLst>
              <a:ext uri="{FF2B5EF4-FFF2-40B4-BE49-F238E27FC236}">
                <a16:creationId xmlns:a16="http://schemas.microsoft.com/office/drawing/2014/main" id="{ED372173-3814-4BFC-8DE3-F9D36E63303A}"/>
              </a:ext>
            </a:extLst>
          </p:cNvPr>
          <p:cNvCxnSpPr>
            <a:cxnSpLocks noChangeShapeType="1"/>
            <a:stCxn id="21" idx="2"/>
            <a:endCxn id="24" idx="1"/>
          </p:cNvCxnSpPr>
          <p:nvPr/>
        </p:nvCxnSpPr>
        <p:spPr bwMode="auto">
          <a:xfrm rot="16200000" flipH="1">
            <a:off x="280343" y="2194759"/>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肘形连接符 16">
            <a:extLst>
              <a:ext uri="{FF2B5EF4-FFF2-40B4-BE49-F238E27FC236}">
                <a16:creationId xmlns:a16="http://schemas.microsoft.com/office/drawing/2014/main" id="{4B900477-3925-4AA9-B35B-41161EA7598D}"/>
              </a:ext>
            </a:extLst>
          </p:cNvPr>
          <p:cNvCxnSpPr>
            <a:cxnSpLocks noChangeShapeType="1"/>
            <a:stCxn id="21" idx="2"/>
            <a:endCxn id="25" idx="1"/>
          </p:cNvCxnSpPr>
          <p:nvPr/>
        </p:nvCxnSpPr>
        <p:spPr bwMode="auto">
          <a:xfrm rot="16200000" flipH="1">
            <a:off x="-64937" y="2540039"/>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肘形连接符 19">
            <a:extLst>
              <a:ext uri="{FF2B5EF4-FFF2-40B4-BE49-F238E27FC236}">
                <a16:creationId xmlns:a16="http://schemas.microsoft.com/office/drawing/2014/main" id="{BC518718-05CA-4232-A3F3-E18E4455858C}"/>
              </a:ext>
            </a:extLst>
          </p:cNvPr>
          <p:cNvCxnSpPr>
            <a:cxnSpLocks noChangeShapeType="1"/>
            <a:stCxn id="21" idx="2"/>
            <a:endCxn id="27" idx="1"/>
          </p:cNvCxnSpPr>
          <p:nvPr/>
        </p:nvCxnSpPr>
        <p:spPr bwMode="auto">
          <a:xfrm rot="16200000" flipH="1">
            <a:off x="-400694" y="2875796"/>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肘形连接符 29">
            <a:extLst>
              <a:ext uri="{FF2B5EF4-FFF2-40B4-BE49-F238E27FC236}">
                <a16:creationId xmlns:a16="http://schemas.microsoft.com/office/drawing/2014/main" id="{FD86FFFA-F33F-4BBA-94F9-B8E6C82AE7DA}"/>
              </a:ext>
            </a:extLst>
          </p:cNvPr>
          <p:cNvCxnSpPr>
            <a:cxnSpLocks noChangeShapeType="1"/>
            <a:stCxn id="21" idx="2"/>
            <a:endCxn id="28" idx="1"/>
          </p:cNvCxnSpPr>
          <p:nvPr/>
        </p:nvCxnSpPr>
        <p:spPr bwMode="auto">
          <a:xfrm rot="16200000" flipH="1">
            <a:off x="-734863" y="3209965"/>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33" name="表格 32">
            <a:extLst>
              <a:ext uri="{FF2B5EF4-FFF2-40B4-BE49-F238E27FC236}">
                <a16:creationId xmlns:a16="http://schemas.microsoft.com/office/drawing/2014/main" id="{77AC3BD7-E5BE-41E9-94CF-A8F224542518}"/>
              </a:ext>
            </a:extLst>
          </p:cNvPr>
          <p:cNvGraphicFramePr>
            <a:graphicFrameLocks noGrp="1"/>
          </p:cNvGraphicFramePr>
          <p:nvPr>
            <p:extLst>
              <p:ext uri="{D42A27DB-BD31-4B8C-83A1-F6EECF244321}">
                <p14:modId xmlns:p14="http://schemas.microsoft.com/office/powerpoint/2010/main" val="4232017912"/>
              </p:ext>
            </p:extLst>
          </p:nvPr>
        </p:nvGraphicFramePr>
        <p:xfrm>
          <a:off x="3405349" y="1020299"/>
          <a:ext cx="7849882" cy="4814306"/>
        </p:xfrm>
        <a:graphic>
          <a:graphicData uri="http://schemas.openxmlformats.org/drawingml/2006/table">
            <a:tbl>
              <a:tblPr firstRow="1" bandRow="1">
                <a:tableStyleId>{5C22544A-7EE6-4342-B048-85BDC9FD1C3A}</a:tableStyleId>
              </a:tblPr>
              <a:tblGrid>
                <a:gridCol w="383386">
                  <a:extLst>
                    <a:ext uri="{9D8B030D-6E8A-4147-A177-3AD203B41FA5}">
                      <a16:colId xmlns:a16="http://schemas.microsoft.com/office/drawing/2014/main" val="20000"/>
                    </a:ext>
                  </a:extLst>
                </a:gridCol>
                <a:gridCol w="901953">
                  <a:extLst>
                    <a:ext uri="{9D8B030D-6E8A-4147-A177-3AD203B41FA5}">
                      <a16:colId xmlns:a16="http://schemas.microsoft.com/office/drawing/2014/main" val="20001"/>
                    </a:ext>
                  </a:extLst>
                </a:gridCol>
                <a:gridCol w="3700776">
                  <a:extLst>
                    <a:ext uri="{9D8B030D-6E8A-4147-A177-3AD203B41FA5}">
                      <a16:colId xmlns:a16="http://schemas.microsoft.com/office/drawing/2014/main" val="20002"/>
                    </a:ext>
                  </a:extLst>
                </a:gridCol>
                <a:gridCol w="1606504">
                  <a:extLst>
                    <a:ext uri="{9D8B030D-6E8A-4147-A177-3AD203B41FA5}">
                      <a16:colId xmlns:a16="http://schemas.microsoft.com/office/drawing/2014/main" val="20003"/>
                    </a:ext>
                  </a:extLst>
                </a:gridCol>
                <a:gridCol w="1257263">
                  <a:extLst>
                    <a:ext uri="{9D8B030D-6E8A-4147-A177-3AD203B41FA5}">
                      <a16:colId xmlns:a16="http://schemas.microsoft.com/office/drawing/2014/main" val="20004"/>
                    </a:ext>
                  </a:extLst>
                </a:gridCol>
              </a:tblGrid>
              <a:tr h="549557">
                <a:tc gridSpan="5">
                  <a:txBody>
                    <a:bodyPr/>
                    <a:lstStyle/>
                    <a:p>
                      <a:pPr algn="ctr"/>
                      <a:r>
                        <a:rPr lang="zh-CN" altLang="en-US" sz="2400" dirty="0">
                          <a:latin typeface="微软雅黑" panose="020B0503020204020204" pitchFamily="34" charset="-122"/>
                          <a:ea typeface="微软雅黑" panose="020B0503020204020204" pitchFamily="34" charset="-122"/>
                        </a:rPr>
                        <a:t>用于产品设计验证的潜在探测度</a:t>
                      </a:r>
                      <a:r>
                        <a:rPr lang="en-US" altLang="zh-CN" sz="2400" dirty="0">
                          <a:latin typeface="微软雅黑" panose="020B0503020204020204" pitchFamily="34" charset="-122"/>
                          <a:ea typeface="微软雅黑" panose="020B0503020204020204" pitchFamily="34" charset="-122"/>
                        </a:rPr>
                        <a:t>【D】</a:t>
                      </a:r>
                      <a:endParaRPr lang="zh-CN" altLang="en-US" sz="2400" dirty="0">
                        <a:latin typeface="微软雅黑" panose="020B0503020204020204" pitchFamily="34" charset="-122"/>
                        <a:ea typeface="微软雅黑" panose="020B0503020204020204" pitchFamily="3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444879">
                <a:tc gridSpan="4">
                  <a:txBody>
                    <a:bodyPr/>
                    <a:lstStyle/>
                    <a:p>
                      <a:pPr algn="l"/>
                      <a:r>
                        <a:rPr lang="zh-CN" altLang="en-US" sz="1200" dirty="0">
                          <a:latin typeface="微软雅黑" panose="020B0503020204020204" pitchFamily="34" charset="-122"/>
                          <a:ea typeface="微软雅黑" panose="020B0503020204020204" pitchFamily="34" charset="-122"/>
                        </a:rPr>
                        <a:t>根据探测方法成熟度和探测机会对探测控制进行评级。</a:t>
                      </a: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r>
                        <a:rPr lang="zh-CN" altLang="en-US" sz="1200" dirty="0">
                          <a:latin typeface="微软雅黑" panose="020B0503020204020204" pitchFamily="34" charset="-122"/>
                          <a:ea typeface="微软雅黑" panose="020B0503020204020204" pitchFamily="34" charset="-122"/>
                        </a:rPr>
                        <a:t>空白，由使用人员填写</a:t>
                      </a:r>
                    </a:p>
                  </a:txBody>
                  <a:tcPr anchor="ctr"/>
                </a:tc>
                <a:extLst>
                  <a:ext uri="{0D108BD9-81ED-4DB2-BD59-A6C34878D82A}">
                    <a16:rowId xmlns:a16="http://schemas.microsoft.com/office/drawing/2014/main" val="10001"/>
                  </a:ext>
                </a:extLst>
              </a:tr>
              <a:tr h="444879">
                <a:tc>
                  <a:txBody>
                    <a:bodyPr/>
                    <a:lstStyle/>
                    <a:p>
                      <a:pPr algn="ctr"/>
                      <a:r>
                        <a:rPr lang="en-US" altLang="zh-CN" sz="1200" b="1" dirty="0">
                          <a:latin typeface="微软雅黑" panose="020B0503020204020204" pitchFamily="34" charset="-122"/>
                          <a:ea typeface="微软雅黑" panose="020B0503020204020204" pitchFamily="34" charset="-122"/>
                        </a:rPr>
                        <a:t>D</a:t>
                      </a:r>
                      <a:endParaRPr lang="zh-CN" altLang="en-US" sz="12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探测能力</a:t>
                      </a: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探测度标准</a:t>
                      </a:r>
                    </a:p>
                  </a:txBody>
                  <a:tcPr anchor="ctr">
                    <a:lnR w="12700" cap="flat" cmpd="sng" algn="ctr">
                      <a:solidFill>
                        <a:schemeClr val="bg1"/>
                      </a:solidFill>
                      <a:prstDash val="solid"/>
                      <a:round/>
                      <a:headEnd type="none" w="med" len="med"/>
                      <a:tailEnd type="none" w="med" len="med"/>
                    </a:lnR>
                  </a:tcPr>
                </a:tc>
                <a:tc>
                  <a:txBody>
                    <a:bodyPr/>
                    <a:lstStyle/>
                    <a:p>
                      <a:pPr algn="ctr"/>
                      <a:r>
                        <a:rPr lang="zh-CN" altLang="en-US" sz="1200" dirty="0">
                          <a:latin typeface="微软雅黑" panose="020B0503020204020204" pitchFamily="34" charset="-122"/>
                          <a:ea typeface="微软雅黑" panose="020B0503020204020204" pitchFamily="34" charset="-122"/>
                        </a:rPr>
                        <a:t>探测机会</a:t>
                      </a:r>
                    </a:p>
                  </a:txBody>
                  <a:tcPr anchor="ctr">
                    <a:lnL w="12700" cap="flat" cmpd="sng" algn="ctr">
                      <a:solidFill>
                        <a:schemeClr val="bg1"/>
                      </a:solidFill>
                      <a:prstDash val="solid"/>
                      <a:round/>
                      <a:headEnd type="none" w="med" len="med"/>
                      <a:tailEnd type="none" w="med" len="med"/>
                    </a:lnL>
                  </a:tcPr>
                </a:tc>
                <a:tc>
                  <a:txBody>
                    <a:bodyPr/>
                    <a:lstStyle/>
                    <a:p>
                      <a:r>
                        <a:rPr lang="zh-CN" altLang="en-US" sz="1200" dirty="0">
                          <a:latin typeface="微软雅黑" panose="020B0503020204020204" pitchFamily="34" charset="-122"/>
                          <a:ea typeface="微软雅黑" panose="020B0503020204020204" pitchFamily="34" charset="-122"/>
                        </a:rPr>
                        <a:t>公司或产品系列示例</a:t>
                      </a:r>
                    </a:p>
                  </a:txBody>
                  <a:tcPr anchor="ctr"/>
                </a:tc>
                <a:extLst>
                  <a:ext uri="{0D108BD9-81ED-4DB2-BD59-A6C34878D82A}">
                    <a16:rowId xmlns:a16="http://schemas.microsoft.com/office/drawing/2014/main" val="10002"/>
                  </a:ext>
                </a:extLst>
              </a:tr>
              <a:tr h="261694">
                <a:tc rowSpan="2">
                  <a:txBody>
                    <a:bodyPr/>
                    <a:lstStyle/>
                    <a:p>
                      <a:pPr algn="ctr"/>
                      <a:r>
                        <a:rPr lang="en-US" altLang="zh-CN" sz="1200" dirty="0">
                          <a:latin typeface="微软雅黑" panose="020B0503020204020204" pitchFamily="34" charset="-122"/>
                          <a:ea typeface="微软雅黑" panose="020B0503020204020204" pitchFamily="34" charset="-122"/>
                        </a:rPr>
                        <a:t>10</a:t>
                      </a:r>
                      <a:endParaRPr lang="zh-CN" altLang="en-US" sz="1200" dirty="0">
                        <a:latin typeface="微软雅黑" panose="020B0503020204020204" pitchFamily="34" charset="-122"/>
                        <a:ea typeface="微软雅黑" panose="020B0503020204020204" pitchFamily="34" charset="-122"/>
                      </a:endParaRPr>
                    </a:p>
                  </a:txBody>
                  <a:tcPr anchor="ctr">
                    <a:solidFill>
                      <a:srgbClr val="FF0000"/>
                    </a:solidFill>
                  </a:tcPr>
                </a:tc>
                <a:tc rowSpan="3">
                  <a:txBody>
                    <a:bodyPr/>
                    <a:lstStyle/>
                    <a:p>
                      <a:pPr algn="ctr"/>
                      <a:r>
                        <a:rPr lang="zh-CN" altLang="en-US" sz="1200" dirty="0">
                          <a:latin typeface="微软雅黑" panose="020B0503020204020204" pitchFamily="34" charset="-122"/>
                          <a:ea typeface="微软雅黑" panose="020B0503020204020204" pitchFamily="34" charset="-122"/>
                        </a:rPr>
                        <a:t>非常低</a:t>
                      </a:r>
                    </a:p>
                  </a:txBody>
                  <a:tcPr anchor="ctr">
                    <a:solidFill>
                      <a:srgbClr val="FF0000"/>
                    </a:solidFill>
                  </a:tcPr>
                </a:tc>
                <a:tc>
                  <a:txBody>
                    <a:bodyPr/>
                    <a:lstStyle/>
                    <a:p>
                      <a:r>
                        <a:rPr lang="zh-CN" altLang="en-US" sz="1200" b="0" i="0" dirty="0">
                          <a:solidFill>
                            <a:srgbClr val="363536"/>
                          </a:solidFill>
                          <a:effectLst/>
                          <a:latin typeface="微软雅黑" panose="020B0503020204020204" pitchFamily="34" charset="-122"/>
                          <a:ea typeface="微软雅黑" panose="020B0503020204020204" pitchFamily="34" charset="-122"/>
                        </a:rPr>
                        <a:t>尚未制定测试过程。</a:t>
                      </a:r>
                      <a:endParaRPr lang="zh-CN" altLang="en-US" sz="1200" dirty="0">
                        <a:effectLst/>
                        <a:latin typeface="微软雅黑" panose="020B0503020204020204" pitchFamily="34" charset="-122"/>
                        <a:ea typeface="微软雅黑" panose="020B0503020204020204" pitchFamily="34" charset="-122"/>
                      </a:endParaRPr>
                    </a:p>
                  </a:txBody>
                  <a:tcPr anchor="ctr">
                    <a:lnR w="12700" cap="flat" cmpd="sng" algn="ctr">
                      <a:solidFill>
                        <a:schemeClr val="bg1"/>
                      </a:solidFill>
                      <a:prstDash val="solid"/>
                      <a:round/>
                      <a:headEnd type="none" w="med" len="med"/>
                      <a:tailEnd type="none" w="med" len="med"/>
                    </a:lnR>
                    <a:noFill/>
                  </a:tcPr>
                </a:tc>
                <a:tc>
                  <a:txBody>
                    <a:bodyPr/>
                    <a:lstStyle/>
                    <a:p>
                      <a:r>
                        <a:rPr lang="zh-CN" altLang="en-US" sz="1200" dirty="0">
                          <a:effectLst/>
                          <a:latin typeface="微软雅黑" panose="020B0503020204020204" pitchFamily="34" charset="-122"/>
                          <a:ea typeface="微软雅黑" panose="020B0503020204020204" pitchFamily="34" charset="-122"/>
                        </a:rPr>
                        <a:t>尚未确定测试方法</a:t>
                      </a:r>
                    </a:p>
                  </a:txBody>
                  <a:tcPr anchor="ctr">
                    <a:lnL w="12700" cap="flat" cmpd="sng" algn="ctr">
                      <a:solidFill>
                        <a:schemeClr val="bg1"/>
                      </a:solidFill>
                      <a:prstDash val="solid"/>
                      <a:round/>
                      <a:headEnd type="none" w="med" len="med"/>
                      <a:tailEnd type="none" w="med" len="med"/>
                    </a:lnL>
                    <a:noFill/>
                  </a:tcPr>
                </a:tc>
                <a:tc>
                  <a:txBody>
                    <a:bodyPr/>
                    <a:lstStyle/>
                    <a:p>
                      <a:endParaRPr lang="zh-CN" altLang="en-US" sz="1200" dirty="0">
                        <a:latin typeface="微软雅黑" panose="020B0503020204020204" pitchFamily="34" charset="-122"/>
                        <a:ea typeface="微软雅黑" panose="020B0503020204020204" pitchFamily="34" charset="-122"/>
                      </a:endParaRPr>
                    </a:p>
                  </a:txBody>
                  <a:tcPr anchor="ctr">
                    <a:noFill/>
                  </a:tcPr>
                </a:tc>
                <a:extLst>
                  <a:ext uri="{0D108BD9-81ED-4DB2-BD59-A6C34878D82A}">
                    <a16:rowId xmlns:a16="http://schemas.microsoft.com/office/drawing/2014/main" val="10003"/>
                  </a:ext>
                </a:extLst>
              </a:tr>
              <a:tr h="95762">
                <a:tc vMerge="1">
                  <a:txBody>
                    <a:bodyPr/>
                    <a:lstStyle/>
                    <a:p>
                      <a:endParaRPr lang="zh-CN"/>
                    </a:p>
                  </a:txBody>
                  <a:tcPr anchor="ctr">
                    <a:solidFill>
                      <a:srgbClr val="FF0000"/>
                    </a:solidFill>
                  </a:tcPr>
                </a:tc>
                <a:tc vMerge="1">
                  <a:txBody>
                    <a:bodyPr/>
                    <a:lstStyle/>
                    <a:p>
                      <a:endParaRPr lang="zh-CN"/>
                    </a:p>
                  </a:txBody>
                  <a:tcPr/>
                </a:tc>
                <a:tc rowSpan="2">
                  <a:txBody>
                    <a:bodyPr/>
                    <a:lstStyle/>
                    <a:p>
                      <a:r>
                        <a:rPr lang="zh-CN" altLang="en-US" sz="1200" dirty="0">
                          <a:effectLst/>
                          <a:latin typeface="微软雅黑" panose="020B0503020204020204" pitchFamily="34" charset="-122"/>
                          <a:ea typeface="微软雅黑" panose="020B0503020204020204" pitchFamily="34" charset="-122"/>
                        </a:rPr>
                        <a:t>没有为探测失效模式或失效起因而特别地设计测试方法</a:t>
                      </a:r>
                    </a:p>
                  </a:txBody>
                  <a:tcPr anchor="ctr">
                    <a:lnR w="12700" cap="flat" cmpd="sng" algn="ctr">
                      <a:solidFill>
                        <a:schemeClr val="bg1"/>
                      </a:solidFill>
                      <a:prstDash val="solid"/>
                      <a:round/>
                      <a:headEnd type="none" w="med" len="med"/>
                      <a:tailEnd type="none" w="med" len="med"/>
                    </a:lnR>
                    <a:noFill/>
                  </a:tcPr>
                </a:tc>
                <a:tc rowSpan="2">
                  <a:txBody>
                    <a:bodyPr/>
                    <a:lstStyle/>
                    <a:p>
                      <a:r>
                        <a:rPr lang="zh-CN" altLang="en-US" sz="1200" dirty="0">
                          <a:effectLst/>
                          <a:latin typeface="微软雅黑" panose="020B0503020204020204" pitchFamily="34" charset="-122"/>
                          <a:ea typeface="微软雅黑" panose="020B0503020204020204" pitchFamily="34" charset="-122"/>
                        </a:rPr>
                        <a:t>通过</a:t>
                      </a:r>
                      <a:r>
                        <a:rPr lang="en-US" altLang="zh-CN" sz="1200" dirty="0">
                          <a:effectLst/>
                          <a:latin typeface="微软雅黑" panose="020B0503020204020204" pitchFamily="34" charset="-122"/>
                          <a:ea typeface="微软雅黑" panose="020B0503020204020204" pitchFamily="34" charset="-122"/>
                        </a:rPr>
                        <a:t>/</a:t>
                      </a:r>
                      <a:r>
                        <a:rPr lang="zh-CN" altLang="en-US" sz="1200" dirty="0">
                          <a:effectLst/>
                          <a:latin typeface="微软雅黑" panose="020B0503020204020204" pitchFamily="34" charset="-122"/>
                          <a:ea typeface="微软雅黑" panose="020B0503020204020204" pitchFamily="34" charset="-122"/>
                        </a:rPr>
                        <a:t>不通过测试、失效测试、老化测试</a:t>
                      </a:r>
                    </a:p>
                  </a:txBody>
                  <a:tcPr anchor="ctr">
                    <a:lnL w="12700" cap="flat" cmpd="sng" algn="ctr">
                      <a:solidFill>
                        <a:schemeClr val="bg1"/>
                      </a:solidFill>
                      <a:prstDash val="solid"/>
                      <a:round/>
                      <a:headEnd type="none" w="med" len="med"/>
                      <a:tailEnd type="none" w="med" len="med"/>
                    </a:lnL>
                    <a:noFill/>
                  </a:tcPr>
                </a:tc>
                <a:tc rowSpan="2">
                  <a:txBody>
                    <a:bodyPr/>
                    <a:lstStyle/>
                    <a:p>
                      <a:endParaRPr lang="zh-CN" altLang="en-US" sz="1200" dirty="0">
                        <a:latin typeface="微软雅黑" panose="020B0503020204020204" pitchFamily="34" charset="-122"/>
                        <a:ea typeface="微软雅黑" panose="020B0503020204020204" pitchFamily="34" charset="-122"/>
                      </a:endParaRPr>
                    </a:p>
                  </a:txBody>
                  <a:tcPr anchor="ctr">
                    <a:noFill/>
                  </a:tcPr>
                </a:tc>
                <a:extLst>
                  <a:ext uri="{0D108BD9-81ED-4DB2-BD59-A6C34878D82A}">
                    <a16:rowId xmlns:a16="http://schemas.microsoft.com/office/drawing/2014/main" val="10004"/>
                  </a:ext>
                </a:extLst>
              </a:tr>
              <a:tr h="349117">
                <a:tc>
                  <a:txBody>
                    <a:bodyPr/>
                    <a:lstStyle/>
                    <a:p>
                      <a:pPr algn="ctr"/>
                      <a:r>
                        <a:rPr lang="en-US" altLang="zh-CN" sz="1200" dirty="0">
                          <a:latin typeface="微软雅黑" panose="020B0503020204020204" pitchFamily="34" charset="-122"/>
                          <a:ea typeface="微软雅黑" panose="020B0503020204020204" pitchFamily="34" charset="-122"/>
                        </a:rPr>
                        <a:t>9</a:t>
                      </a:r>
                      <a:endParaRPr lang="zh-CN" altLang="en-US" sz="1200" dirty="0">
                        <a:latin typeface="微软雅黑" panose="020B0503020204020204" pitchFamily="34" charset="-122"/>
                        <a:ea typeface="微软雅黑" panose="020B0503020204020204" pitchFamily="34" charset="-122"/>
                      </a:endParaRPr>
                    </a:p>
                  </a:txBody>
                  <a:tcPr anchor="ctr">
                    <a:solidFill>
                      <a:srgbClr val="FF0000"/>
                    </a:solidFill>
                  </a:tcPr>
                </a:tc>
                <a:tc vMerge="1">
                  <a:txBody>
                    <a:bodyPr/>
                    <a:lstStyle/>
                    <a:p>
                      <a:endParaRPr lang="zh-CN"/>
                    </a:p>
                  </a:txBody>
                  <a:tcPr anchor="ctr"/>
                </a:tc>
                <a:tc vMerge="1">
                  <a:txBody>
                    <a:bodyPr/>
                    <a:lstStyle/>
                    <a:p>
                      <a:endParaRPr lang="zh-CN"/>
                    </a:p>
                  </a:txBody>
                  <a:tcPr anchor="ctr">
                    <a:lnR w="12700" cap="flat" cmpd="sng" algn="ctr">
                      <a:solidFill>
                        <a:schemeClr val="bg1"/>
                      </a:solidFill>
                      <a:prstDash val="solid"/>
                      <a:round/>
                      <a:headEnd type="none" w="med" len="med"/>
                      <a:tailEnd type="none" w="med" len="med"/>
                    </a:lnR>
                    <a:solidFill>
                      <a:srgbClr val="FF0000"/>
                    </a:solidFill>
                  </a:tcPr>
                </a:tc>
                <a:tc vMerge="1">
                  <a:txBody>
                    <a:bodyPr/>
                    <a:lstStyle/>
                    <a:p>
                      <a:endParaRPr lang="zh-CN"/>
                    </a:p>
                  </a:txBody>
                  <a:tcPr anchor="ctr">
                    <a:lnL w="12700" cap="flat" cmpd="sng" algn="ctr">
                      <a:solidFill>
                        <a:schemeClr val="bg1"/>
                      </a:solidFill>
                      <a:prstDash val="solid"/>
                      <a:round/>
                      <a:headEnd type="none" w="med" len="med"/>
                      <a:tailEnd type="none" w="med" len="med"/>
                    </a:lnL>
                    <a:solidFill>
                      <a:srgbClr val="FF0000"/>
                    </a:solidFill>
                  </a:tcPr>
                </a:tc>
                <a:tc vMerge="1">
                  <a:txBody>
                    <a:bodyPr/>
                    <a:lstStyle/>
                    <a:p>
                      <a:endParaRPr lang="zh-CN"/>
                    </a:p>
                  </a:txBody>
                  <a:tcPr anchor="ctr">
                    <a:solidFill>
                      <a:srgbClr val="FF0000"/>
                    </a:solidFill>
                  </a:tcPr>
                </a:tc>
                <a:extLst>
                  <a:ext uri="{0D108BD9-81ED-4DB2-BD59-A6C34878D82A}">
                    <a16:rowId xmlns:a16="http://schemas.microsoft.com/office/drawing/2014/main" val="10005"/>
                  </a:ext>
                </a:extLst>
              </a:tr>
              <a:tr h="444879">
                <a:tc>
                  <a:txBody>
                    <a:bodyPr/>
                    <a:lstStyle/>
                    <a:p>
                      <a:pPr algn="ctr"/>
                      <a:r>
                        <a:rPr lang="en-US" altLang="zh-CN" sz="1200" dirty="0">
                          <a:latin typeface="微软雅黑" panose="020B0503020204020204" pitchFamily="34" charset="-122"/>
                          <a:ea typeface="微软雅黑" panose="020B0503020204020204" pitchFamily="34" charset="-122"/>
                        </a:rPr>
                        <a:t>8</a:t>
                      </a:r>
                      <a:endParaRPr lang="zh-CN" altLang="en-US" sz="1200" dirty="0">
                        <a:latin typeface="微软雅黑" panose="020B0503020204020204" pitchFamily="34" charset="-122"/>
                        <a:ea typeface="微软雅黑" panose="020B0503020204020204" pitchFamily="34" charset="-122"/>
                      </a:endParaRPr>
                    </a:p>
                  </a:txBody>
                  <a:tcPr anchor="ctr">
                    <a:solidFill>
                      <a:srgbClr val="FFFF00"/>
                    </a:solidFill>
                  </a:tcPr>
                </a:tc>
                <a:tc rowSpan="2">
                  <a:txBody>
                    <a:bodyPr/>
                    <a:lstStyle/>
                    <a:p>
                      <a:pPr algn="ctr"/>
                      <a:r>
                        <a:rPr lang="zh-CN" altLang="en-US" sz="1200" dirty="0">
                          <a:latin typeface="微软雅黑" panose="020B0503020204020204" pitchFamily="34" charset="-122"/>
                          <a:ea typeface="微软雅黑" panose="020B0503020204020204" pitchFamily="34" charset="-122"/>
                        </a:rPr>
                        <a:t>低</a:t>
                      </a:r>
                    </a:p>
                  </a:txBody>
                  <a:tcPr anchor="ctr">
                    <a:solidFill>
                      <a:srgbClr val="FFFF00"/>
                    </a:solidFill>
                  </a:tcPr>
                </a:tc>
                <a:tc>
                  <a:txBody>
                    <a:bodyPr/>
                    <a:lstStyle/>
                    <a:p>
                      <a:r>
                        <a:rPr lang="zh-CN" altLang="en-US" sz="1200" dirty="0">
                          <a:latin typeface="微软雅黑" panose="020B0503020204020204" pitchFamily="34" charset="-122"/>
                          <a:ea typeface="微软雅黑" panose="020B0503020204020204" pitchFamily="34" charset="-122"/>
                        </a:rPr>
                        <a:t>新测试方法，尚未经过验证。</a:t>
                      </a:r>
                    </a:p>
                  </a:txBody>
                  <a:tcPr anchor="ctr">
                    <a:lnR w="12700" cap="flat" cmpd="sng" algn="ctr">
                      <a:solidFill>
                        <a:schemeClr val="bg1"/>
                      </a:solidFill>
                      <a:prstDash val="solid"/>
                      <a:round/>
                      <a:headEnd type="none" w="med" len="med"/>
                      <a:tailEnd type="none" w="med" len="med"/>
                    </a:ln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effectLst/>
                          <a:latin typeface="微软雅黑" panose="020B0503020204020204" pitchFamily="34" charset="-122"/>
                          <a:ea typeface="微软雅黑" panose="020B0503020204020204" pitchFamily="34" charset="-122"/>
                        </a:rPr>
                        <a:t>通过</a:t>
                      </a:r>
                      <a:r>
                        <a:rPr lang="en-US" altLang="zh-CN" sz="1200" dirty="0">
                          <a:effectLst/>
                          <a:latin typeface="微软雅黑" panose="020B0503020204020204" pitchFamily="34" charset="-122"/>
                          <a:ea typeface="微软雅黑" panose="020B0503020204020204" pitchFamily="34" charset="-122"/>
                        </a:rPr>
                        <a:t>/</a:t>
                      </a:r>
                      <a:r>
                        <a:rPr lang="zh-CN" altLang="en-US" sz="1200" dirty="0">
                          <a:effectLst/>
                          <a:latin typeface="微软雅黑" panose="020B0503020204020204" pitchFamily="34" charset="-122"/>
                          <a:ea typeface="微软雅黑" panose="020B0503020204020204" pitchFamily="34" charset="-122"/>
                        </a:rPr>
                        <a:t>不通过测试、失效测试、老化测试</a:t>
                      </a:r>
                    </a:p>
                  </a:txBody>
                  <a:tcPr anchor="ctr">
                    <a:lnL w="12700" cap="flat" cmpd="sng" algn="ctr">
                      <a:solidFill>
                        <a:schemeClr val="bg1"/>
                      </a:solidFill>
                      <a:prstDash val="solid"/>
                      <a:round/>
                      <a:headEnd type="none" w="med" len="med"/>
                      <a:tailEnd type="none" w="med" len="med"/>
                    </a:lnL>
                    <a:noFill/>
                  </a:tcPr>
                </a:tc>
                <a:tc>
                  <a:txBody>
                    <a:bodyPr/>
                    <a:lstStyle/>
                    <a:p>
                      <a:endParaRPr lang="zh-CN" altLang="en-US" sz="1200" dirty="0">
                        <a:latin typeface="微软雅黑" panose="020B0503020204020204" pitchFamily="34" charset="-122"/>
                        <a:ea typeface="微软雅黑" panose="020B0503020204020204" pitchFamily="34" charset="-122"/>
                      </a:endParaRPr>
                    </a:p>
                  </a:txBody>
                  <a:tcPr anchor="ctr">
                    <a:noFill/>
                  </a:tcPr>
                </a:tc>
                <a:extLst>
                  <a:ext uri="{0D108BD9-81ED-4DB2-BD59-A6C34878D82A}">
                    <a16:rowId xmlns:a16="http://schemas.microsoft.com/office/drawing/2014/main" val="10006"/>
                  </a:ext>
                </a:extLst>
              </a:tr>
              <a:tr h="261694">
                <a:tc>
                  <a:txBody>
                    <a:bodyPr/>
                    <a:lstStyle/>
                    <a:p>
                      <a:pPr algn="ctr"/>
                      <a:r>
                        <a:rPr lang="en-US" altLang="zh-CN" sz="1200" dirty="0">
                          <a:latin typeface="微软雅黑" panose="020B0503020204020204" pitchFamily="34" charset="-122"/>
                          <a:ea typeface="微软雅黑" panose="020B0503020204020204" pitchFamily="34" charset="-122"/>
                        </a:rPr>
                        <a:t>7</a:t>
                      </a:r>
                      <a:endParaRPr lang="zh-CN" altLang="en-US" sz="1200" dirty="0">
                        <a:latin typeface="微软雅黑" panose="020B0503020204020204" pitchFamily="34" charset="-122"/>
                        <a:ea typeface="微软雅黑" panose="020B0503020204020204" pitchFamily="34" charset="-122"/>
                      </a:endParaRPr>
                    </a:p>
                  </a:txBody>
                  <a:tcPr anchor="ctr">
                    <a:solidFill>
                      <a:srgbClr val="FFFF00"/>
                    </a:solidFill>
                  </a:tcPr>
                </a:tc>
                <a:tc vMerge="1">
                  <a:txBody>
                    <a:bodyPr/>
                    <a:lstStyle/>
                    <a:p>
                      <a:endParaRPr lang="zh-CN"/>
                    </a:p>
                  </a:txBody>
                  <a:tcPr/>
                </a:tc>
                <a:tc rowSpan="3">
                  <a:txBody>
                    <a:bodyPr/>
                    <a:lstStyle/>
                    <a:p>
                      <a:r>
                        <a:rPr lang="zh-CN" altLang="en-US" sz="1200" dirty="0">
                          <a:latin typeface="微软雅黑" panose="020B0503020204020204" pitchFamily="34" charset="-122"/>
                          <a:ea typeface="微软雅黑" panose="020B0503020204020204" pitchFamily="34" charset="-122"/>
                        </a:rPr>
                        <a:t>已经验证的测试方法，该方法用于功能性能验证或性能、质量、可靠性、以及耐久性确认；测试计划时间在产品开发周期内较迟，</a:t>
                      </a:r>
                      <a:r>
                        <a:rPr lang="zh-CN" altLang="en-US" sz="1200" b="1" dirty="0">
                          <a:solidFill>
                            <a:srgbClr val="FF0000"/>
                          </a:solidFill>
                          <a:latin typeface="微软雅黑" panose="020B0503020204020204" pitchFamily="34" charset="-122"/>
                          <a:ea typeface="微软雅黑" panose="020B0503020204020204" pitchFamily="34" charset="-122"/>
                        </a:rPr>
                        <a:t>如果测试失败将导致重新设计而导致进度延迟。</a:t>
                      </a: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effectLst/>
                          <a:latin typeface="微软雅黑" panose="020B0503020204020204" pitchFamily="34" charset="-122"/>
                          <a:ea typeface="微软雅黑" panose="020B0503020204020204" pitchFamily="34" charset="-122"/>
                        </a:rPr>
                        <a:t>通过</a:t>
                      </a:r>
                      <a:r>
                        <a:rPr lang="en-US" altLang="zh-CN" sz="1200" dirty="0">
                          <a:effectLst/>
                          <a:latin typeface="微软雅黑" panose="020B0503020204020204" pitchFamily="34" charset="-122"/>
                          <a:ea typeface="微软雅黑" panose="020B0503020204020204" pitchFamily="34" charset="-122"/>
                        </a:rPr>
                        <a:t>/</a:t>
                      </a:r>
                      <a:r>
                        <a:rPr lang="zh-CN" altLang="en-US" sz="1200" dirty="0">
                          <a:effectLst/>
                          <a:latin typeface="微软雅黑" panose="020B0503020204020204" pitchFamily="34" charset="-122"/>
                          <a:ea typeface="微软雅黑" panose="020B0503020204020204" pitchFamily="34" charset="-122"/>
                        </a:rPr>
                        <a:t>不通过测试</a:t>
                      </a:r>
                    </a:p>
                  </a:txBody>
                  <a:tcPr anchor="ctr">
                    <a:lnL w="12700" cap="flat" cmpd="sng" algn="ctr">
                      <a:solidFill>
                        <a:schemeClr val="bg1"/>
                      </a:solidFill>
                      <a:prstDash val="solid"/>
                      <a:round/>
                      <a:headEnd type="none" w="med" len="med"/>
                      <a:tailEnd type="none" w="med" len="med"/>
                    </a:lnL>
                    <a:noFill/>
                  </a:tcPr>
                </a:tc>
                <a:tc>
                  <a:txBody>
                    <a:bodyPr/>
                    <a:lstStyle/>
                    <a:p>
                      <a:endParaRPr lang="zh-CN" altLang="en-US" sz="1200" dirty="0">
                        <a:latin typeface="微软雅黑" panose="020B0503020204020204" pitchFamily="34" charset="-122"/>
                        <a:ea typeface="微软雅黑" panose="020B0503020204020204" pitchFamily="34" charset="-122"/>
                      </a:endParaRPr>
                    </a:p>
                  </a:txBody>
                  <a:tcPr anchor="ctr">
                    <a:noFill/>
                  </a:tcPr>
                </a:tc>
                <a:extLst>
                  <a:ext uri="{0D108BD9-81ED-4DB2-BD59-A6C34878D82A}">
                    <a16:rowId xmlns:a16="http://schemas.microsoft.com/office/drawing/2014/main" val="10007"/>
                  </a:ext>
                </a:extLst>
              </a:tr>
              <a:tr h="332829">
                <a:tc>
                  <a:txBody>
                    <a:bodyPr/>
                    <a:lstStyle/>
                    <a:p>
                      <a:pPr algn="ctr"/>
                      <a:r>
                        <a:rPr lang="en-US" altLang="zh-CN" sz="1200">
                          <a:latin typeface="微软雅黑" panose="020B0503020204020204" pitchFamily="34" charset="-122"/>
                          <a:ea typeface="微软雅黑" panose="020B0503020204020204" pitchFamily="34" charset="-122"/>
                        </a:rPr>
                        <a:t>6</a:t>
                      </a:r>
                      <a:endParaRPr lang="zh-CN" altLang="en-US" sz="1200" dirty="0">
                        <a:latin typeface="微软雅黑" panose="020B0503020204020204" pitchFamily="34" charset="-122"/>
                        <a:ea typeface="微软雅黑" panose="020B0503020204020204" pitchFamily="34" charset="-122"/>
                      </a:endParaRPr>
                    </a:p>
                  </a:txBody>
                  <a:tcPr anchor="ctr">
                    <a:solidFill>
                      <a:srgbClr val="6CC5FC"/>
                    </a:solidFill>
                  </a:tcPr>
                </a:tc>
                <a:tc rowSpan="2">
                  <a:txBody>
                    <a:bodyPr/>
                    <a:lstStyle/>
                    <a:p>
                      <a:pPr algn="ctr"/>
                      <a:r>
                        <a:rPr lang="zh-CN" altLang="en-US" sz="1200" dirty="0">
                          <a:latin typeface="微软雅黑" panose="020B0503020204020204" pitchFamily="34" charset="-122"/>
                          <a:ea typeface="微软雅黑" panose="020B0503020204020204" pitchFamily="34" charset="-122"/>
                        </a:rPr>
                        <a:t>中</a:t>
                      </a:r>
                    </a:p>
                  </a:txBody>
                  <a:tcPr anchor="ctr">
                    <a:lnB w="12700" cap="flat" cmpd="sng" algn="ctr">
                      <a:solidFill>
                        <a:schemeClr val="bg1"/>
                      </a:solidFill>
                      <a:prstDash val="solid"/>
                      <a:round/>
                      <a:headEnd type="none" w="med" len="med"/>
                      <a:tailEnd type="none" w="med" len="med"/>
                    </a:lnB>
                    <a:solidFill>
                      <a:srgbClr val="6CC5FC"/>
                    </a:solidFill>
                  </a:tcPr>
                </a:tc>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effectLst/>
                          <a:latin typeface="微软雅黑" panose="020B0503020204020204" pitchFamily="34" charset="-122"/>
                          <a:ea typeface="微软雅黑" panose="020B0503020204020204" pitchFamily="34" charset="-122"/>
                        </a:rPr>
                        <a:t>失效测试</a:t>
                      </a:r>
                    </a:p>
                  </a:txBody>
                  <a:tcPr anchor="ctr">
                    <a:lnL w="12700" cap="flat" cmpd="sng" algn="ctr">
                      <a:solidFill>
                        <a:schemeClr val="bg1"/>
                      </a:solidFill>
                      <a:prstDash val="solid"/>
                      <a:round/>
                      <a:headEnd type="none" w="med" len="med"/>
                      <a:tailEnd type="none" w="med" len="med"/>
                    </a:lnL>
                    <a:noFill/>
                  </a:tcPr>
                </a:tc>
                <a:tc>
                  <a:txBody>
                    <a:bodyPr/>
                    <a:lstStyle/>
                    <a:p>
                      <a:endParaRPr lang="zh-CN" altLang="en-US" sz="1200" dirty="0">
                        <a:latin typeface="微软雅黑" panose="020B0503020204020204" pitchFamily="34" charset="-122"/>
                        <a:ea typeface="微软雅黑" panose="020B0503020204020204" pitchFamily="34" charset="-122"/>
                      </a:endParaRPr>
                    </a:p>
                  </a:txBody>
                  <a:tcPr anchor="ctr">
                    <a:noFill/>
                  </a:tcPr>
                </a:tc>
                <a:extLst>
                  <a:ext uri="{0D108BD9-81ED-4DB2-BD59-A6C34878D82A}">
                    <a16:rowId xmlns:a16="http://schemas.microsoft.com/office/drawing/2014/main" val="10008"/>
                  </a:ext>
                </a:extLst>
              </a:tr>
              <a:tr h="261694">
                <a:tc>
                  <a:txBody>
                    <a:bodyPr/>
                    <a:lstStyle/>
                    <a:p>
                      <a:pPr algn="ctr"/>
                      <a:r>
                        <a:rPr lang="en-US" altLang="zh-CN" sz="1200" dirty="0">
                          <a:latin typeface="微软雅黑" panose="020B0503020204020204" pitchFamily="34" charset="-122"/>
                          <a:ea typeface="微软雅黑" panose="020B0503020204020204" pitchFamily="34" charset="-122"/>
                        </a:rPr>
                        <a:t>5</a:t>
                      </a:r>
                      <a:endParaRPr lang="zh-CN" altLang="en-US" sz="1200" dirty="0">
                        <a:latin typeface="微软雅黑" panose="020B0503020204020204" pitchFamily="34" charset="-122"/>
                        <a:ea typeface="微软雅黑" panose="020B0503020204020204" pitchFamily="34" charset="-122"/>
                      </a:endParaRPr>
                    </a:p>
                  </a:txBody>
                  <a:tcPr anchor="ctr">
                    <a:lnB w="12700" cap="flat" cmpd="sng" algn="ctr">
                      <a:solidFill>
                        <a:schemeClr val="bg1"/>
                      </a:solidFill>
                      <a:prstDash val="solid"/>
                      <a:round/>
                      <a:headEnd type="none" w="med" len="med"/>
                      <a:tailEnd type="none" w="med" len="med"/>
                    </a:lnB>
                    <a:solidFill>
                      <a:srgbClr val="6CC5FC"/>
                    </a:solidFill>
                  </a:tcPr>
                </a:tc>
                <a:tc vMerge="1">
                  <a:txBody>
                    <a:bodyPr/>
                    <a:lstStyle/>
                    <a:p>
                      <a:endParaRPr lang="zh-CN"/>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endParaRPr lang="zh-CN"/>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00B0F0"/>
                    </a:solidFill>
                  </a:tcPr>
                </a:tc>
                <a:tc>
                  <a:txBody>
                    <a:bodyPr/>
                    <a:lstStyle/>
                    <a:p>
                      <a:r>
                        <a:rPr lang="zh-CN" altLang="en-US" sz="1200" dirty="0">
                          <a:effectLst/>
                          <a:latin typeface="微软雅黑" panose="020B0503020204020204" pitchFamily="34" charset="-122"/>
                          <a:ea typeface="微软雅黑" panose="020B0503020204020204" pitchFamily="34" charset="-122"/>
                        </a:rPr>
                        <a:t>老化测试</a:t>
                      </a:r>
                      <a:endParaRPr lang="zh-CN" altLang="en-US" sz="1200" dirty="0">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noFill/>
                  </a:tcPr>
                </a:tc>
                <a:tc>
                  <a:txBody>
                    <a:bodyPr/>
                    <a:lstStyle/>
                    <a:p>
                      <a:endParaRPr lang="zh-CN" altLang="en-US" sz="1200" dirty="0">
                        <a:latin typeface="微软雅黑" panose="020B0503020204020204" pitchFamily="34" charset="-122"/>
                        <a:ea typeface="微软雅黑" panose="020B0503020204020204" pitchFamily="34" charset="-122"/>
                      </a:endParaRPr>
                    </a:p>
                  </a:txBody>
                  <a:tcPr anchor="ctr">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9"/>
                  </a:ext>
                </a:extLst>
              </a:tr>
              <a:tr h="261694">
                <a:tc>
                  <a:txBody>
                    <a:bodyPr/>
                    <a:lstStyle/>
                    <a:p>
                      <a:pPr algn="ctr"/>
                      <a:r>
                        <a:rPr lang="en-US" altLang="zh-CN" sz="1200" dirty="0">
                          <a:latin typeface="微软雅黑" panose="020B0503020204020204" pitchFamily="34" charset="-122"/>
                          <a:ea typeface="微软雅黑" panose="020B0503020204020204" pitchFamily="34" charset="-122"/>
                        </a:rPr>
                        <a:t>4</a:t>
                      </a:r>
                      <a:endParaRPr lang="zh-CN" altLang="en-US" sz="1200" dirty="0">
                        <a:latin typeface="微软雅黑" panose="020B0503020204020204" pitchFamily="34" charset="-122"/>
                        <a:ea typeface="微软雅黑" panose="020B0503020204020204" pitchFamily="34" charset="-122"/>
                      </a:endParaRPr>
                    </a:p>
                  </a:txBody>
                  <a:tcPr anchor="ctr">
                    <a:lnT w="12700" cap="flat" cmpd="sng" algn="ctr">
                      <a:solidFill>
                        <a:schemeClr val="bg1"/>
                      </a:solidFill>
                      <a:prstDash val="solid"/>
                      <a:round/>
                      <a:headEnd type="none" w="med" len="med"/>
                      <a:tailEnd type="none" w="med" len="med"/>
                    </a:lnT>
                    <a:solidFill>
                      <a:srgbClr val="92D050"/>
                    </a:solidFill>
                  </a:tcPr>
                </a:tc>
                <a:tc rowSpan="3">
                  <a:txBody>
                    <a:bodyPr/>
                    <a:lstStyle/>
                    <a:p>
                      <a:pPr algn="ctr"/>
                      <a:r>
                        <a:rPr lang="zh-CN" altLang="en-US" sz="1200" dirty="0">
                          <a:latin typeface="微软雅黑" panose="020B0503020204020204" pitchFamily="34" charset="-122"/>
                          <a:ea typeface="微软雅黑" panose="020B0503020204020204" pitchFamily="34" charset="-122"/>
                        </a:rPr>
                        <a:t>高</a:t>
                      </a:r>
                    </a:p>
                  </a:txBody>
                  <a:tcPr anchor="ctr">
                    <a:lnT w="12700" cap="flat" cmpd="sng" algn="ctr">
                      <a:solidFill>
                        <a:schemeClr val="bg1"/>
                      </a:solidFill>
                      <a:prstDash val="solid"/>
                      <a:round/>
                      <a:headEnd type="none" w="med" len="med"/>
                      <a:tailEnd type="none" w="med" len="med"/>
                    </a:lnT>
                    <a:solidFill>
                      <a:srgbClr val="92D050"/>
                    </a:solid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已经验证的测试方法，该方法用于功能性能验证或性能、质量、可靠性、以及耐久性确认；测试计划时间充分，</a:t>
                      </a:r>
                      <a:r>
                        <a:rPr lang="zh-CN" altLang="en-US" sz="1200" b="1" dirty="0">
                          <a:solidFill>
                            <a:srgbClr val="FF0000"/>
                          </a:solidFill>
                          <a:latin typeface="微软雅黑" panose="020B0503020204020204" pitchFamily="34" charset="-122"/>
                          <a:ea typeface="微软雅黑" panose="020B0503020204020204" pitchFamily="34" charset="-122"/>
                        </a:rPr>
                        <a:t>可以在开始生产之前修改生产工装</a:t>
                      </a:r>
                      <a:r>
                        <a:rPr lang="zh-CN" altLang="en-US" sz="1200" dirty="0">
                          <a:latin typeface="微软雅黑" panose="020B0503020204020204" pitchFamily="34" charset="-122"/>
                          <a:ea typeface="微软雅黑" panose="020B0503020204020204" pitchFamily="34" charset="-122"/>
                        </a:rPr>
                        <a:t>。</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effectLst/>
                          <a:latin typeface="微软雅黑" panose="020B0503020204020204" pitchFamily="34" charset="-122"/>
                          <a:ea typeface="微软雅黑" panose="020B0503020204020204" pitchFamily="34" charset="-122"/>
                        </a:rPr>
                        <a:t>通过</a:t>
                      </a:r>
                      <a:r>
                        <a:rPr lang="en-US" altLang="zh-CN" sz="1200" dirty="0">
                          <a:effectLst/>
                          <a:latin typeface="微软雅黑" panose="020B0503020204020204" pitchFamily="34" charset="-122"/>
                          <a:ea typeface="微软雅黑" panose="020B0503020204020204" pitchFamily="34" charset="-122"/>
                        </a:rPr>
                        <a:t>/</a:t>
                      </a:r>
                      <a:r>
                        <a:rPr lang="zh-CN" altLang="en-US" sz="1200" dirty="0">
                          <a:effectLst/>
                          <a:latin typeface="微软雅黑" panose="020B0503020204020204" pitchFamily="34" charset="-122"/>
                          <a:ea typeface="微软雅黑" panose="020B0503020204020204" pitchFamily="34" charset="-122"/>
                        </a:rPr>
                        <a:t>不通过测试</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noFill/>
                  </a:tcPr>
                </a:tc>
                <a:tc>
                  <a:txBody>
                    <a:bodyPr/>
                    <a:lstStyle/>
                    <a:p>
                      <a:endParaRPr lang="zh-CN" altLang="en-US" sz="1200" dirty="0">
                        <a:latin typeface="微软雅黑" panose="020B0503020204020204" pitchFamily="34" charset="-122"/>
                        <a:ea typeface="微软雅黑" panose="020B0503020204020204" pitchFamily="34" charset="-122"/>
                      </a:endParaRPr>
                    </a:p>
                  </a:txBody>
                  <a:tcPr anchor="ctr">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0010"/>
                  </a:ext>
                </a:extLst>
              </a:tr>
              <a:tr h="261694">
                <a:tc>
                  <a:txBody>
                    <a:bodyPr/>
                    <a:lstStyle/>
                    <a:p>
                      <a:pPr algn="ctr"/>
                      <a:r>
                        <a:rPr lang="en-US" altLang="zh-CN" sz="1200" dirty="0">
                          <a:latin typeface="微软雅黑" panose="020B0503020204020204" pitchFamily="34" charset="-122"/>
                          <a:ea typeface="微软雅黑" panose="020B0503020204020204" pitchFamily="34" charset="-122"/>
                        </a:rPr>
                        <a:t>3</a:t>
                      </a:r>
                      <a:endParaRPr lang="zh-CN" altLang="en-US" sz="1200" dirty="0">
                        <a:latin typeface="微软雅黑" panose="020B0503020204020204" pitchFamily="34" charset="-122"/>
                        <a:ea typeface="微软雅黑" panose="020B0503020204020204" pitchFamily="34" charset="-122"/>
                      </a:endParaRPr>
                    </a:p>
                  </a:txBody>
                  <a:tcPr anchor="ctr">
                    <a:solidFill>
                      <a:srgbClr val="92D050"/>
                    </a:solidFill>
                  </a:tcPr>
                </a:tc>
                <a:tc vMerge="1">
                  <a:txBody>
                    <a:bodyPr/>
                    <a:lstStyle/>
                    <a:p>
                      <a:endParaRPr lang="zh-CN"/>
                    </a:p>
                  </a:txBody>
                  <a:tcPr/>
                </a:tc>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effectLst/>
                          <a:latin typeface="微软雅黑" panose="020B0503020204020204" pitchFamily="34" charset="-122"/>
                          <a:ea typeface="微软雅黑" panose="020B0503020204020204" pitchFamily="34" charset="-122"/>
                        </a:rPr>
                        <a:t>失效测试</a:t>
                      </a:r>
                    </a:p>
                  </a:txBody>
                  <a:tcPr anchor="ctr">
                    <a:lnL w="12700" cap="flat" cmpd="sng" algn="ctr">
                      <a:solidFill>
                        <a:schemeClr val="bg1"/>
                      </a:solidFill>
                      <a:prstDash val="solid"/>
                      <a:round/>
                      <a:headEnd type="none" w="med" len="med"/>
                      <a:tailEnd type="none" w="med" len="med"/>
                    </a:lnL>
                    <a:noFill/>
                  </a:tcPr>
                </a:tc>
                <a:tc>
                  <a:txBody>
                    <a:bodyPr/>
                    <a:lstStyle/>
                    <a:p>
                      <a:endParaRPr lang="zh-CN" altLang="en-US" sz="1200" dirty="0">
                        <a:latin typeface="微软雅黑" panose="020B0503020204020204" pitchFamily="34" charset="-122"/>
                        <a:ea typeface="微软雅黑" panose="020B0503020204020204" pitchFamily="34" charset="-122"/>
                      </a:endParaRPr>
                    </a:p>
                  </a:txBody>
                  <a:tcPr anchor="ctr">
                    <a:noFill/>
                  </a:tcPr>
                </a:tc>
                <a:extLst>
                  <a:ext uri="{0D108BD9-81ED-4DB2-BD59-A6C34878D82A}">
                    <a16:rowId xmlns:a16="http://schemas.microsoft.com/office/drawing/2014/main" val="10011"/>
                  </a:ext>
                </a:extLst>
              </a:tr>
              <a:tr h="266263">
                <a:tc>
                  <a:txBody>
                    <a:bodyPr/>
                    <a:lstStyle/>
                    <a:p>
                      <a:pPr algn="ctr"/>
                      <a:r>
                        <a:rPr lang="en-US" altLang="zh-CN" sz="1200" dirty="0">
                          <a:latin typeface="微软雅黑" panose="020B0503020204020204" pitchFamily="34" charset="-122"/>
                          <a:ea typeface="微软雅黑" panose="020B0503020204020204" pitchFamily="34" charset="-122"/>
                        </a:rPr>
                        <a:t>2</a:t>
                      </a:r>
                      <a:endParaRPr lang="zh-CN" altLang="en-US" sz="1200" dirty="0">
                        <a:latin typeface="微软雅黑" panose="020B0503020204020204" pitchFamily="34" charset="-122"/>
                        <a:ea typeface="微软雅黑" panose="020B0503020204020204" pitchFamily="34" charset="-122"/>
                      </a:endParaRPr>
                    </a:p>
                  </a:txBody>
                  <a:tcPr anchor="ctr">
                    <a:solidFill>
                      <a:srgbClr val="92D050"/>
                    </a:solidFill>
                  </a:tcPr>
                </a:tc>
                <a:tc vMerge="1">
                  <a:txBody>
                    <a:bodyPr/>
                    <a:lstStyle/>
                    <a:p>
                      <a:endParaRPr lang="zh-CN"/>
                    </a:p>
                  </a:txBody>
                  <a:tcPr/>
                </a:tc>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effectLst/>
                          <a:latin typeface="微软雅黑" panose="020B0503020204020204" pitchFamily="34" charset="-122"/>
                          <a:ea typeface="微软雅黑" panose="020B0503020204020204" pitchFamily="34" charset="-122"/>
                        </a:rPr>
                        <a:t>老化测试</a:t>
                      </a:r>
                    </a:p>
                  </a:txBody>
                  <a:tcPr anchor="ctr">
                    <a:noFill/>
                  </a:tcPr>
                </a:tc>
                <a:tc>
                  <a:txBody>
                    <a:bodyPr/>
                    <a:lstStyle/>
                    <a:p>
                      <a:endParaRPr lang="zh-CN" altLang="en-US" sz="1200" dirty="0">
                        <a:latin typeface="微软雅黑" panose="020B0503020204020204" pitchFamily="34" charset="-122"/>
                        <a:ea typeface="微软雅黑" panose="020B0503020204020204" pitchFamily="34" charset="-122"/>
                      </a:endParaRPr>
                    </a:p>
                  </a:txBody>
                  <a:tcPr anchor="ctr">
                    <a:noFill/>
                  </a:tcPr>
                </a:tc>
                <a:extLst>
                  <a:ext uri="{0D108BD9-81ED-4DB2-BD59-A6C34878D82A}">
                    <a16:rowId xmlns:a16="http://schemas.microsoft.com/office/drawing/2014/main" val="10012"/>
                  </a:ext>
                </a:extLst>
              </a:tr>
              <a:tr h="364889">
                <a:tc>
                  <a:txBody>
                    <a:bodyPr/>
                    <a:lstStyle/>
                    <a:p>
                      <a:pPr algn="ctr"/>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a:txBody>
                  <a:tcPr anchor="ctr">
                    <a:solidFill>
                      <a:srgbClr val="00B050"/>
                    </a:solidFill>
                  </a:tcPr>
                </a:tc>
                <a:tc>
                  <a:txBody>
                    <a:bodyPr/>
                    <a:lstStyle/>
                    <a:p>
                      <a:pPr algn="ctr"/>
                      <a:r>
                        <a:rPr lang="zh-CN" altLang="en-US" sz="1200" dirty="0">
                          <a:latin typeface="微软雅黑" panose="020B0503020204020204" pitchFamily="34" charset="-122"/>
                          <a:ea typeface="微软雅黑" panose="020B0503020204020204" pitchFamily="34" charset="-122"/>
                        </a:rPr>
                        <a:t>非常高</a:t>
                      </a:r>
                    </a:p>
                  </a:txBody>
                  <a:tcPr anchor="ctr">
                    <a:solidFill>
                      <a:srgbClr val="00B050"/>
                    </a:solidFill>
                  </a:tcPr>
                </a:tc>
                <a:tc gridSpan="2">
                  <a:txBody>
                    <a:bodyPr/>
                    <a:lstStyle/>
                    <a:p>
                      <a:r>
                        <a:rPr lang="zh-CN" altLang="en-US" sz="1200" b="0" i="0" dirty="0">
                          <a:solidFill>
                            <a:srgbClr val="353535"/>
                          </a:solidFill>
                          <a:effectLst/>
                          <a:latin typeface="微软雅黑" panose="020B0503020204020204" pitchFamily="34" charset="-122"/>
                          <a:ea typeface="微软雅黑" panose="020B0503020204020204" pitchFamily="34" charset="-122"/>
                        </a:rPr>
                        <a:t>之前测试证明不会出现失效模式或失效起因，或者探测方法经过实践验证</a:t>
                      </a:r>
                      <a:r>
                        <a:rPr lang="zh-CN" altLang="en-US" sz="1200" b="0" i="0" dirty="0">
                          <a:solidFill>
                            <a:srgbClr val="1A1A1A"/>
                          </a:solidFill>
                          <a:effectLst/>
                          <a:latin typeface="微软雅黑" panose="020B0503020204020204" pitchFamily="34" charset="-122"/>
                          <a:ea typeface="微软雅黑" panose="020B0503020204020204" pitchFamily="34" charset="-122"/>
                        </a:rPr>
                        <a:t>总是</a:t>
                      </a:r>
                      <a:r>
                        <a:rPr lang="zh-CN" altLang="en-US" sz="1200" b="0" i="0" dirty="0">
                          <a:solidFill>
                            <a:srgbClr val="353535"/>
                          </a:solidFill>
                          <a:effectLst/>
                          <a:latin typeface="微软雅黑" panose="020B0503020204020204" pitchFamily="34" charset="-122"/>
                          <a:ea typeface="微软雅黑" panose="020B0503020204020204" pitchFamily="34" charset="-122"/>
                        </a:rPr>
                        <a:t>能够探测到失效模式或失效起因 </a:t>
                      </a:r>
                      <a:r>
                        <a:rPr lang="zh-CN" altLang="en-US" sz="1200" b="0" i="0" dirty="0">
                          <a:solidFill>
                            <a:srgbClr val="585858"/>
                          </a:solidFill>
                          <a:effectLst/>
                          <a:latin typeface="微软雅黑" panose="020B0503020204020204" pitchFamily="34" charset="-122"/>
                          <a:ea typeface="微软雅黑" panose="020B0503020204020204" pitchFamily="34" charset="-122"/>
                        </a:rPr>
                        <a:t>。</a:t>
                      </a:r>
                      <a:endParaRPr lang="zh-CN" altLang="en-US" sz="1200" dirty="0">
                        <a:effectLst/>
                        <a:latin typeface="微软雅黑" panose="020B0503020204020204" pitchFamily="34" charset="-122"/>
                        <a:ea typeface="微软雅黑" panose="020B0503020204020204" pitchFamily="34" charset="-122"/>
                      </a:endParaRPr>
                    </a:p>
                  </a:txBody>
                  <a:tcPr anchor="ctr">
                    <a:noFill/>
                  </a:tcPr>
                </a:tc>
                <a:tc hMerge="1">
                  <a:txBody>
                    <a:bodyPr/>
                    <a:lstStyle/>
                    <a:p>
                      <a:endParaRPr lang="zh-CN"/>
                    </a:p>
                  </a:txBody>
                  <a:tcPr anchor="ctr">
                    <a:lnL w="12700" cap="flat" cmpd="sng" algn="ctr">
                      <a:solidFill>
                        <a:schemeClr val="bg1"/>
                      </a:solidFill>
                      <a:prstDash val="solid"/>
                      <a:round/>
                      <a:headEnd type="none" w="med" len="med"/>
                      <a:tailEnd type="none" w="med" len="med"/>
                    </a:lnL>
                    <a:noFill/>
                  </a:tcPr>
                </a:tc>
                <a:tc>
                  <a:txBody>
                    <a:bodyPr/>
                    <a:lstStyle/>
                    <a:p>
                      <a:endParaRPr lang="zh-CN" altLang="en-US" sz="1200" dirty="0">
                        <a:latin typeface="微软雅黑" panose="020B0503020204020204" pitchFamily="34" charset="-122"/>
                        <a:ea typeface="微软雅黑" panose="020B0503020204020204" pitchFamily="34" charset="-122"/>
                      </a:endParaRPr>
                    </a:p>
                  </a:txBody>
                  <a:tcPr anchor="ctr">
                    <a:noFill/>
                  </a:tcPr>
                </a:tc>
                <a:extLst>
                  <a:ext uri="{0D108BD9-81ED-4DB2-BD59-A6C34878D82A}">
                    <a16:rowId xmlns:a16="http://schemas.microsoft.com/office/drawing/2014/main" val="10013"/>
                  </a:ext>
                </a:extLst>
              </a:tr>
            </a:tbl>
          </a:graphicData>
        </a:graphic>
      </p:graphicFrame>
      <p:cxnSp>
        <p:nvCxnSpPr>
          <p:cNvPr id="35" name="连接符: 肘形 34">
            <a:extLst>
              <a:ext uri="{FF2B5EF4-FFF2-40B4-BE49-F238E27FC236}">
                <a16:creationId xmlns:a16="http://schemas.microsoft.com/office/drawing/2014/main" id="{A82E4149-0580-46D7-95FD-8FAE4CFBC882}"/>
              </a:ext>
            </a:extLst>
          </p:cNvPr>
          <p:cNvCxnSpPr>
            <a:cxnSpLocks/>
          </p:cNvCxnSpPr>
          <p:nvPr/>
        </p:nvCxnSpPr>
        <p:spPr>
          <a:xfrm rot="10800000" flipV="1">
            <a:off x="8345413" y="3156747"/>
            <a:ext cx="1736648" cy="94875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E33DB151-9257-4D5F-8068-5AC403921C91}"/>
              </a:ext>
            </a:extLst>
          </p:cNvPr>
          <p:cNvSpPr/>
          <p:nvPr/>
        </p:nvSpPr>
        <p:spPr>
          <a:xfrm>
            <a:off x="4751549" y="3713656"/>
            <a:ext cx="3593864" cy="7836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a:extLst>
              <a:ext uri="{FF2B5EF4-FFF2-40B4-BE49-F238E27FC236}">
                <a16:creationId xmlns:a16="http://schemas.microsoft.com/office/drawing/2014/main" id="{6F32F634-CF95-4816-8E05-C76891BAE9F7}"/>
              </a:ext>
            </a:extLst>
          </p:cNvPr>
          <p:cNvSpPr/>
          <p:nvPr/>
        </p:nvSpPr>
        <p:spPr>
          <a:xfrm>
            <a:off x="10061435" y="2872436"/>
            <a:ext cx="1143000" cy="500742"/>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设计冻结后</a:t>
            </a:r>
          </a:p>
        </p:txBody>
      </p:sp>
      <p:sp>
        <p:nvSpPr>
          <p:cNvPr id="41" name="矩形 40">
            <a:extLst>
              <a:ext uri="{FF2B5EF4-FFF2-40B4-BE49-F238E27FC236}">
                <a16:creationId xmlns:a16="http://schemas.microsoft.com/office/drawing/2014/main" id="{3F606C9A-9677-40FA-B002-3D11D5283F39}"/>
              </a:ext>
            </a:extLst>
          </p:cNvPr>
          <p:cNvSpPr/>
          <p:nvPr/>
        </p:nvSpPr>
        <p:spPr>
          <a:xfrm>
            <a:off x="4745199" y="2481981"/>
            <a:ext cx="3671943" cy="72393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935B8889-FB78-4C79-A18A-807914B90FBD}"/>
              </a:ext>
            </a:extLst>
          </p:cNvPr>
          <p:cNvSpPr/>
          <p:nvPr/>
        </p:nvSpPr>
        <p:spPr>
          <a:xfrm>
            <a:off x="7101631" y="1607131"/>
            <a:ext cx="1143000" cy="500742"/>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测试方法</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a:r>
              <a:rPr lang="zh-CN" altLang="en-US" sz="1400" dirty="0">
                <a:solidFill>
                  <a:schemeClr val="tx1"/>
                </a:solidFill>
                <a:latin typeface="微软雅黑" panose="020B0503020204020204" pitchFamily="34" charset="-122"/>
                <a:ea typeface="微软雅黑" panose="020B0503020204020204" pitchFamily="34" charset="-122"/>
              </a:rPr>
              <a:t>是否验证</a:t>
            </a:r>
          </a:p>
        </p:txBody>
      </p:sp>
      <p:cxnSp>
        <p:nvCxnSpPr>
          <p:cNvPr id="43" name="连接符: 肘形 42">
            <a:extLst>
              <a:ext uri="{FF2B5EF4-FFF2-40B4-BE49-F238E27FC236}">
                <a16:creationId xmlns:a16="http://schemas.microsoft.com/office/drawing/2014/main" id="{52BCC3FF-D119-4F5E-9088-85641858A6A8}"/>
              </a:ext>
            </a:extLst>
          </p:cNvPr>
          <p:cNvCxnSpPr>
            <a:cxnSpLocks/>
          </p:cNvCxnSpPr>
          <p:nvPr/>
        </p:nvCxnSpPr>
        <p:spPr>
          <a:xfrm rot="10800000" flipV="1">
            <a:off x="6319821" y="1854001"/>
            <a:ext cx="781810" cy="627979"/>
          </a:xfrm>
          <a:prstGeom prst="bentConnector3">
            <a:avLst>
              <a:gd name="adj1" fmla="val 9995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CB1C328D-11CF-4FC0-9A60-5F9CF119A6E5}"/>
              </a:ext>
            </a:extLst>
          </p:cNvPr>
          <p:cNvSpPr/>
          <p:nvPr/>
        </p:nvSpPr>
        <p:spPr>
          <a:xfrm>
            <a:off x="8460088" y="4555829"/>
            <a:ext cx="1212437" cy="76074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连接符: 肘形 44">
            <a:extLst>
              <a:ext uri="{FF2B5EF4-FFF2-40B4-BE49-F238E27FC236}">
                <a16:creationId xmlns:a16="http://schemas.microsoft.com/office/drawing/2014/main" id="{7A60944C-4D69-4E06-BA3F-E59FC46C9FDC}"/>
              </a:ext>
            </a:extLst>
          </p:cNvPr>
          <p:cNvCxnSpPr>
            <a:cxnSpLocks/>
          </p:cNvCxnSpPr>
          <p:nvPr/>
        </p:nvCxnSpPr>
        <p:spPr>
          <a:xfrm rot="10800000">
            <a:off x="9664557" y="4931675"/>
            <a:ext cx="619552" cy="3"/>
          </a:xfrm>
          <a:prstGeom prst="bentConnector3">
            <a:avLst>
              <a:gd name="adj1" fmla="val 5000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圆角 45">
            <a:extLst>
              <a:ext uri="{FF2B5EF4-FFF2-40B4-BE49-F238E27FC236}">
                <a16:creationId xmlns:a16="http://schemas.microsoft.com/office/drawing/2014/main" id="{EFEAA2A7-82CA-453D-8BBF-32F1657DDFDF}"/>
              </a:ext>
            </a:extLst>
          </p:cNvPr>
          <p:cNvSpPr/>
          <p:nvPr/>
        </p:nvSpPr>
        <p:spPr>
          <a:xfrm>
            <a:off x="10061435" y="4670402"/>
            <a:ext cx="1143000" cy="500742"/>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探测方式</a:t>
            </a:r>
          </a:p>
        </p:txBody>
      </p:sp>
      <p:sp>
        <p:nvSpPr>
          <p:cNvPr id="47" name="矩形 46">
            <a:extLst>
              <a:ext uri="{FF2B5EF4-FFF2-40B4-BE49-F238E27FC236}">
                <a16:creationId xmlns:a16="http://schemas.microsoft.com/office/drawing/2014/main" id="{95748C93-AA84-49B9-84CB-E66AF7737BBC}"/>
              </a:ext>
            </a:extLst>
          </p:cNvPr>
          <p:cNvSpPr/>
          <p:nvPr/>
        </p:nvSpPr>
        <p:spPr>
          <a:xfrm>
            <a:off x="4756312" y="4599027"/>
            <a:ext cx="3589101" cy="7175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连接符: 肘形 47">
            <a:extLst>
              <a:ext uri="{FF2B5EF4-FFF2-40B4-BE49-F238E27FC236}">
                <a16:creationId xmlns:a16="http://schemas.microsoft.com/office/drawing/2014/main" id="{97FBE818-83D3-4F06-A256-20E602D95774}"/>
              </a:ext>
            </a:extLst>
          </p:cNvPr>
          <p:cNvCxnSpPr>
            <a:cxnSpLocks/>
          </p:cNvCxnSpPr>
          <p:nvPr/>
        </p:nvCxnSpPr>
        <p:spPr>
          <a:xfrm rot="10800000">
            <a:off x="6399825" y="5296886"/>
            <a:ext cx="3891175" cy="700429"/>
          </a:xfrm>
          <a:prstGeom prst="bentConnector3">
            <a:avLst>
              <a:gd name="adj1" fmla="val 9993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圆角 48">
            <a:extLst>
              <a:ext uri="{FF2B5EF4-FFF2-40B4-BE49-F238E27FC236}">
                <a16:creationId xmlns:a16="http://schemas.microsoft.com/office/drawing/2014/main" id="{C3FC1B75-D204-4A3A-B315-61B4E6F8A9EF}"/>
              </a:ext>
            </a:extLst>
          </p:cNvPr>
          <p:cNvSpPr/>
          <p:nvPr/>
        </p:nvSpPr>
        <p:spPr>
          <a:xfrm>
            <a:off x="10034299" y="5629538"/>
            <a:ext cx="1143000" cy="500742"/>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设计冻结前</a:t>
            </a:r>
          </a:p>
        </p:txBody>
      </p:sp>
    </p:spTree>
    <p:extLst>
      <p:ext uri="{BB962C8B-B14F-4D97-AF65-F5344CB8AC3E}">
        <p14:creationId xmlns:p14="http://schemas.microsoft.com/office/powerpoint/2010/main" val="198094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right)">
                                      <p:cBhvr>
                                        <p:cTn id="11" dur="500"/>
                                        <p:tgtEl>
                                          <p:spTgt spid="36"/>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right)">
                                      <p:cBhvr>
                                        <p:cTn id="15" dur="500"/>
                                        <p:tgtEl>
                                          <p:spTgt spid="40"/>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right)">
                                      <p:cBhvr>
                                        <p:cTn id="19" dur="500"/>
                                        <p:tgtEl>
                                          <p:spTgt spid="42"/>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right)">
                                      <p:cBhvr>
                                        <p:cTn id="23" dur="500"/>
                                        <p:tgtEl>
                                          <p:spTgt spid="43"/>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up)">
                                      <p:cBhvr>
                                        <p:cTn id="27" dur="500"/>
                                        <p:tgtEl>
                                          <p:spTgt spid="41"/>
                                        </p:tgtEl>
                                      </p:cBhvr>
                                    </p:animEffect>
                                  </p:childTnLst>
                                </p:cTn>
                              </p:par>
                            </p:childTnLst>
                          </p:cTn>
                        </p:par>
                        <p:par>
                          <p:cTn id="28" fill="hold">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right)">
                                      <p:cBhvr>
                                        <p:cTn id="31" dur="500"/>
                                        <p:tgtEl>
                                          <p:spTgt spid="44"/>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up)">
                                      <p:cBhvr>
                                        <p:cTn id="35" dur="500"/>
                                        <p:tgtEl>
                                          <p:spTgt spid="45"/>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up)">
                                      <p:cBhvr>
                                        <p:cTn id="39" dur="500"/>
                                        <p:tgtEl>
                                          <p:spTgt spid="46"/>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wipe(down)">
                                      <p:cBhvr>
                                        <p:cTn id="43" dur="500"/>
                                        <p:tgtEl>
                                          <p:spTgt spid="47"/>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right)">
                                      <p:cBhvr>
                                        <p:cTn id="47" dur="500"/>
                                        <p:tgtEl>
                                          <p:spTgt spid="48"/>
                                        </p:tgtEl>
                                      </p:cBhvr>
                                    </p:animEffect>
                                  </p:childTnLst>
                                </p:cTn>
                              </p:par>
                            </p:childTnLst>
                          </p:cTn>
                        </p:par>
                        <p:par>
                          <p:cTn id="48" fill="hold">
                            <p:stCondLst>
                              <p:cond delay="5500"/>
                            </p:stCondLst>
                            <p:childTnLst>
                              <p:par>
                                <p:cTn id="49" presetID="22" presetClass="entr" presetSubtype="2"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right)">
                                      <p:cBhvr>
                                        <p:cTn id="5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animBg="1"/>
      <p:bldP spid="41" grpId="0" animBg="1"/>
      <p:bldP spid="42" grpId="0" animBg="1"/>
      <p:bldP spid="44" grpId="0" animBg="1"/>
      <p:bldP spid="46" grpId="0" animBg="1"/>
      <p:bldP spid="47" grpId="0" animBg="1"/>
      <p:bldP spid="4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34" name="矩形 33">
            <a:extLst>
              <a:ext uri="{FF2B5EF4-FFF2-40B4-BE49-F238E27FC236}">
                <a16:creationId xmlns:a16="http://schemas.microsoft.com/office/drawing/2014/main" id="{8C8ADE7D-3D38-432B-8098-B12570B8B0C0}"/>
              </a:ext>
            </a:extLst>
          </p:cNvPr>
          <p:cNvSpPr/>
          <p:nvPr/>
        </p:nvSpPr>
        <p:spPr>
          <a:xfrm>
            <a:off x="423659" y="2429142"/>
            <a:ext cx="509027" cy="259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2800" dirty="0"/>
              <a:t>探测维度</a:t>
            </a:r>
          </a:p>
        </p:txBody>
      </p:sp>
      <p:grpSp>
        <p:nvGrpSpPr>
          <p:cNvPr id="50" name="组合 49">
            <a:extLst>
              <a:ext uri="{FF2B5EF4-FFF2-40B4-BE49-F238E27FC236}">
                <a16:creationId xmlns:a16="http://schemas.microsoft.com/office/drawing/2014/main" id="{71B3A3D3-1EDC-4F88-8BE6-C8D9F599F1B6}"/>
              </a:ext>
            </a:extLst>
          </p:cNvPr>
          <p:cNvGrpSpPr/>
          <p:nvPr/>
        </p:nvGrpSpPr>
        <p:grpSpPr>
          <a:xfrm>
            <a:off x="932686" y="1928034"/>
            <a:ext cx="2766551" cy="3910827"/>
            <a:chOff x="132785" y="1905290"/>
            <a:chExt cx="2766551" cy="3910827"/>
          </a:xfrm>
        </p:grpSpPr>
        <p:sp>
          <p:nvSpPr>
            <p:cNvPr id="51" name="矩形 50">
              <a:extLst>
                <a:ext uri="{FF2B5EF4-FFF2-40B4-BE49-F238E27FC236}">
                  <a16:creationId xmlns:a16="http://schemas.microsoft.com/office/drawing/2014/main" id="{EB01CD71-46A3-4AD4-88A3-5D5628F0C95E}"/>
                </a:ext>
              </a:extLst>
            </p:cNvPr>
            <p:cNvSpPr/>
            <p:nvPr/>
          </p:nvSpPr>
          <p:spPr>
            <a:xfrm>
              <a:off x="1467699" y="1905290"/>
              <a:ext cx="1431637" cy="5011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测量方法</a:t>
              </a:r>
            </a:p>
          </p:txBody>
        </p:sp>
        <p:sp>
          <p:nvSpPr>
            <p:cNvPr id="52" name="矩形 51">
              <a:extLst>
                <a:ext uri="{FF2B5EF4-FFF2-40B4-BE49-F238E27FC236}">
                  <a16:creationId xmlns:a16="http://schemas.microsoft.com/office/drawing/2014/main" id="{B7A584B0-37C0-4E18-A646-42133C3682EF}"/>
                </a:ext>
              </a:extLst>
            </p:cNvPr>
            <p:cNvSpPr/>
            <p:nvPr/>
          </p:nvSpPr>
          <p:spPr>
            <a:xfrm>
              <a:off x="1467699" y="3455174"/>
              <a:ext cx="1431637" cy="5011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探测时机</a:t>
              </a:r>
            </a:p>
          </p:txBody>
        </p:sp>
        <p:sp>
          <p:nvSpPr>
            <p:cNvPr id="53" name="矩形 52">
              <a:extLst>
                <a:ext uri="{FF2B5EF4-FFF2-40B4-BE49-F238E27FC236}">
                  <a16:creationId xmlns:a16="http://schemas.microsoft.com/office/drawing/2014/main" id="{A29BC01C-45B8-4B1C-9F1E-54A3A9F5BD97}"/>
                </a:ext>
              </a:extLst>
            </p:cNvPr>
            <p:cNvSpPr/>
            <p:nvPr/>
          </p:nvSpPr>
          <p:spPr>
            <a:xfrm>
              <a:off x="1467699" y="5315009"/>
              <a:ext cx="1431637" cy="5011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探测方式</a:t>
              </a:r>
            </a:p>
          </p:txBody>
        </p:sp>
        <p:cxnSp>
          <p:nvCxnSpPr>
            <p:cNvPr id="54" name="连接符: 肘形 53">
              <a:extLst>
                <a:ext uri="{FF2B5EF4-FFF2-40B4-BE49-F238E27FC236}">
                  <a16:creationId xmlns:a16="http://schemas.microsoft.com/office/drawing/2014/main" id="{28A2B453-8B06-4489-91A6-17ED558865A4}"/>
                </a:ext>
              </a:extLst>
            </p:cNvPr>
            <p:cNvCxnSpPr>
              <a:stCxn id="34" idx="3"/>
              <a:endCxn id="51" idx="1"/>
            </p:cNvCxnSpPr>
            <p:nvPr/>
          </p:nvCxnSpPr>
          <p:spPr>
            <a:xfrm flipV="1">
              <a:off x="132785" y="2155844"/>
              <a:ext cx="1334914" cy="15469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连接符: 肘形 54">
              <a:extLst>
                <a:ext uri="{FF2B5EF4-FFF2-40B4-BE49-F238E27FC236}">
                  <a16:creationId xmlns:a16="http://schemas.microsoft.com/office/drawing/2014/main" id="{04257F6E-F7E3-485D-BF8D-3508B507EDD4}"/>
                </a:ext>
              </a:extLst>
            </p:cNvPr>
            <p:cNvCxnSpPr>
              <a:stCxn id="34" idx="3"/>
              <a:endCxn id="52" idx="1"/>
            </p:cNvCxnSpPr>
            <p:nvPr/>
          </p:nvCxnSpPr>
          <p:spPr>
            <a:xfrm>
              <a:off x="132785" y="3702744"/>
              <a:ext cx="1334914" cy="298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连接符: 肘形 55">
              <a:extLst>
                <a:ext uri="{FF2B5EF4-FFF2-40B4-BE49-F238E27FC236}">
                  <a16:creationId xmlns:a16="http://schemas.microsoft.com/office/drawing/2014/main" id="{5FA7227D-E38D-4CAC-B7C2-15334F2AF47F}"/>
                </a:ext>
              </a:extLst>
            </p:cNvPr>
            <p:cNvCxnSpPr>
              <a:stCxn id="34" idx="3"/>
              <a:endCxn id="53" idx="1"/>
            </p:cNvCxnSpPr>
            <p:nvPr/>
          </p:nvCxnSpPr>
          <p:spPr>
            <a:xfrm>
              <a:off x="132785" y="3702744"/>
              <a:ext cx="1334914" cy="186281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9E148A0A-3F5D-449A-9E45-1B993F20D781}"/>
              </a:ext>
            </a:extLst>
          </p:cNvPr>
          <p:cNvGrpSpPr/>
          <p:nvPr/>
        </p:nvGrpSpPr>
        <p:grpSpPr>
          <a:xfrm>
            <a:off x="3706212" y="561663"/>
            <a:ext cx="2060117" cy="1935946"/>
            <a:chOff x="3034397" y="819047"/>
            <a:chExt cx="2060117" cy="1935946"/>
          </a:xfrm>
        </p:grpSpPr>
        <p:sp>
          <p:nvSpPr>
            <p:cNvPr id="58" name="矩形 57">
              <a:extLst>
                <a:ext uri="{FF2B5EF4-FFF2-40B4-BE49-F238E27FC236}">
                  <a16:creationId xmlns:a16="http://schemas.microsoft.com/office/drawing/2014/main" id="{1567CC76-2E8E-48F3-837F-9F2344F10CA0}"/>
                </a:ext>
              </a:extLst>
            </p:cNvPr>
            <p:cNvSpPr/>
            <p:nvPr/>
          </p:nvSpPr>
          <p:spPr>
            <a:xfrm>
              <a:off x="3662876" y="819047"/>
              <a:ext cx="1431637" cy="5011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未验证</a:t>
              </a:r>
            </a:p>
          </p:txBody>
        </p:sp>
        <p:sp>
          <p:nvSpPr>
            <p:cNvPr id="59" name="矩形 58">
              <a:extLst>
                <a:ext uri="{FF2B5EF4-FFF2-40B4-BE49-F238E27FC236}">
                  <a16:creationId xmlns:a16="http://schemas.microsoft.com/office/drawing/2014/main" id="{AFA2AA95-5129-4ED7-8D9A-4644BFED67F6}"/>
                </a:ext>
              </a:extLst>
            </p:cNvPr>
            <p:cNvSpPr/>
            <p:nvPr/>
          </p:nvSpPr>
          <p:spPr>
            <a:xfrm>
              <a:off x="3662877" y="2253885"/>
              <a:ext cx="1431637" cy="5011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验证</a:t>
              </a:r>
            </a:p>
          </p:txBody>
        </p:sp>
        <p:cxnSp>
          <p:nvCxnSpPr>
            <p:cNvPr id="60" name="连接符: 肘形 59">
              <a:extLst>
                <a:ext uri="{FF2B5EF4-FFF2-40B4-BE49-F238E27FC236}">
                  <a16:creationId xmlns:a16="http://schemas.microsoft.com/office/drawing/2014/main" id="{C5AFFAD2-F8B3-45DB-9571-B79460E7C4AB}"/>
                </a:ext>
              </a:extLst>
            </p:cNvPr>
            <p:cNvCxnSpPr>
              <a:stCxn id="51" idx="3"/>
              <a:endCxn id="58" idx="1"/>
            </p:cNvCxnSpPr>
            <p:nvPr/>
          </p:nvCxnSpPr>
          <p:spPr>
            <a:xfrm flipV="1">
              <a:off x="3034397" y="1069601"/>
              <a:ext cx="628479" cy="13586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连接符: 肘形 60">
              <a:extLst>
                <a:ext uri="{FF2B5EF4-FFF2-40B4-BE49-F238E27FC236}">
                  <a16:creationId xmlns:a16="http://schemas.microsoft.com/office/drawing/2014/main" id="{281F4253-4BEA-4BA6-81AA-85B317084E55}"/>
                </a:ext>
              </a:extLst>
            </p:cNvPr>
            <p:cNvCxnSpPr>
              <a:stCxn id="51" idx="3"/>
              <a:endCxn id="59" idx="1"/>
            </p:cNvCxnSpPr>
            <p:nvPr/>
          </p:nvCxnSpPr>
          <p:spPr>
            <a:xfrm>
              <a:off x="3034397" y="2428243"/>
              <a:ext cx="628480" cy="761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2" name="组合 61">
            <a:extLst>
              <a:ext uri="{FF2B5EF4-FFF2-40B4-BE49-F238E27FC236}">
                <a16:creationId xmlns:a16="http://schemas.microsoft.com/office/drawing/2014/main" id="{EA16A93B-3841-4533-96B8-A84EECB0C306}"/>
              </a:ext>
            </a:extLst>
          </p:cNvPr>
          <p:cNvGrpSpPr/>
          <p:nvPr/>
        </p:nvGrpSpPr>
        <p:grpSpPr>
          <a:xfrm>
            <a:off x="3700920" y="2821285"/>
            <a:ext cx="2060117" cy="1252770"/>
            <a:chOff x="3034397" y="3060019"/>
            <a:chExt cx="2060117" cy="1252770"/>
          </a:xfrm>
        </p:grpSpPr>
        <p:sp>
          <p:nvSpPr>
            <p:cNvPr id="63" name="矩形 62">
              <a:extLst>
                <a:ext uri="{FF2B5EF4-FFF2-40B4-BE49-F238E27FC236}">
                  <a16:creationId xmlns:a16="http://schemas.microsoft.com/office/drawing/2014/main" id="{F6D65662-D89F-448C-A378-7C6102904D19}"/>
                </a:ext>
              </a:extLst>
            </p:cNvPr>
            <p:cNvSpPr/>
            <p:nvPr/>
          </p:nvSpPr>
          <p:spPr>
            <a:xfrm>
              <a:off x="3662877" y="3060019"/>
              <a:ext cx="1431637" cy="5011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设计冻结后</a:t>
              </a:r>
            </a:p>
          </p:txBody>
        </p:sp>
        <p:sp>
          <p:nvSpPr>
            <p:cNvPr id="64" name="矩形 63">
              <a:extLst>
                <a:ext uri="{FF2B5EF4-FFF2-40B4-BE49-F238E27FC236}">
                  <a16:creationId xmlns:a16="http://schemas.microsoft.com/office/drawing/2014/main" id="{E4285F8F-11D1-4883-BA6F-6F0EB497D2D6}"/>
                </a:ext>
              </a:extLst>
            </p:cNvPr>
            <p:cNvSpPr/>
            <p:nvPr/>
          </p:nvSpPr>
          <p:spPr>
            <a:xfrm>
              <a:off x="3662877" y="3811681"/>
              <a:ext cx="1431637" cy="5011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设计冻结前</a:t>
              </a:r>
            </a:p>
          </p:txBody>
        </p:sp>
        <p:cxnSp>
          <p:nvCxnSpPr>
            <p:cNvPr id="65" name="连接符: 肘形 64">
              <a:extLst>
                <a:ext uri="{FF2B5EF4-FFF2-40B4-BE49-F238E27FC236}">
                  <a16:creationId xmlns:a16="http://schemas.microsoft.com/office/drawing/2014/main" id="{1A688CFF-6700-4D34-B88A-463AE54FCACE}"/>
                </a:ext>
              </a:extLst>
            </p:cNvPr>
            <p:cNvCxnSpPr>
              <a:stCxn id="52" idx="3"/>
              <a:endCxn id="63" idx="1"/>
            </p:cNvCxnSpPr>
            <p:nvPr/>
          </p:nvCxnSpPr>
          <p:spPr>
            <a:xfrm flipV="1">
              <a:off x="3034397" y="3310573"/>
              <a:ext cx="628480" cy="6675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a:extLst>
                <a:ext uri="{FF2B5EF4-FFF2-40B4-BE49-F238E27FC236}">
                  <a16:creationId xmlns:a16="http://schemas.microsoft.com/office/drawing/2014/main" id="{D84AC92A-ABC7-438B-BABC-3CE83C3AB05B}"/>
                </a:ext>
              </a:extLst>
            </p:cNvPr>
            <p:cNvCxnSpPr>
              <a:stCxn id="52" idx="3"/>
              <a:endCxn id="64" idx="1"/>
            </p:cNvCxnSpPr>
            <p:nvPr/>
          </p:nvCxnSpPr>
          <p:spPr>
            <a:xfrm>
              <a:off x="3034397" y="3978127"/>
              <a:ext cx="628480" cy="841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8E38EA59-35F9-406C-9EDA-F88269E8342C}"/>
              </a:ext>
            </a:extLst>
          </p:cNvPr>
          <p:cNvGrpSpPr/>
          <p:nvPr/>
        </p:nvGrpSpPr>
        <p:grpSpPr>
          <a:xfrm>
            <a:off x="3699237" y="4326325"/>
            <a:ext cx="2060117" cy="2004433"/>
            <a:chOff x="3034397" y="4563343"/>
            <a:chExt cx="2060117" cy="2004433"/>
          </a:xfrm>
        </p:grpSpPr>
        <p:sp>
          <p:nvSpPr>
            <p:cNvPr id="68" name="矩形 67">
              <a:extLst>
                <a:ext uri="{FF2B5EF4-FFF2-40B4-BE49-F238E27FC236}">
                  <a16:creationId xmlns:a16="http://schemas.microsoft.com/office/drawing/2014/main" id="{7B1D59D8-DC1B-4954-B6E6-2271A940751E}"/>
                </a:ext>
              </a:extLst>
            </p:cNvPr>
            <p:cNvSpPr/>
            <p:nvPr/>
          </p:nvSpPr>
          <p:spPr>
            <a:xfrm>
              <a:off x="3662877" y="4563343"/>
              <a:ext cx="1431637" cy="5011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通过</a:t>
              </a:r>
              <a:r>
                <a:rPr lang="en-US" altLang="zh-CN" dirty="0"/>
                <a:t>/</a:t>
              </a:r>
              <a:r>
                <a:rPr lang="zh-CN" altLang="en-US" dirty="0"/>
                <a:t>不通过</a:t>
              </a:r>
            </a:p>
          </p:txBody>
        </p:sp>
        <p:sp>
          <p:nvSpPr>
            <p:cNvPr id="69" name="矩形 68">
              <a:extLst>
                <a:ext uri="{FF2B5EF4-FFF2-40B4-BE49-F238E27FC236}">
                  <a16:creationId xmlns:a16="http://schemas.microsoft.com/office/drawing/2014/main" id="{78045B56-54EC-4B2C-AAE2-0787485EF0F1}"/>
                </a:ext>
              </a:extLst>
            </p:cNvPr>
            <p:cNvSpPr/>
            <p:nvPr/>
          </p:nvSpPr>
          <p:spPr>
            <a:xfrm>
              <a:off x="3662877" y="5315005"/>
              <a:ext cx="1431637" cy="5011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失效测试</a:t>
              </a:r>
            </a:p>
          </p:txBody>
        </p:sp>
        <p:sp>
          <p:nvSpPr>
            <p:cNvPr id="70" name="矩形 69">
              <a:extLst>
                <a:ext uri="{FF2B5EF4-FFF2-40B4-BE49-F238E27FC236}">
                  <a16:creationId xmlns:a16="http://schemas.microsoft.com/office/drawing/2014/main" id="{892EB22D-E723-4455-BCA0-EEE7FF08B9F7}"/>
                </a:ext>
              </a:extLst>
            </p:cNvPr>
            <p:cNvSpPr/>
            <p:nvPr/>
          </p:nvSpPr>
          <p:spPr>
            <a:xfrm>
              <a:off x="3662877" y="6066668"/>
              <a:ext cx="1431637" cy="5011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老化测试</a:t>
              </a:r>
            </a:p>
          </p:txBody>
        </p:sp>
        <p:cxnSp>
          <p:nvCxnSpPr>
            <p:cNvPr id="71" name="连接符: 肘形 70">
              <a:extLst>
                <a:ext uri="{FF2B5EF4-FFF2-40B4-BE49-F238E27FC236}">
                  <a16:creationId xmlns:a16="http://schemas.microsoft.com/office/drawing/2014/main" id="{CBE8CE38-669B-45A3-BC7E-E366FD64FDDB}"/>
                </a:ext>
              </a:extLst>
            </p:cNvPr>
            <p:cNvCxnSpPr>
              <a:stCxn id="53" idx="3"/>
              <a:endCxn id="68" idx="1"/>
            </p:cNvCxnSpPr>
            <p:nvPr/>
          </p:nvCxnSpPr>
          <p:spPr>
            <a:xfrm flipV="1">
              <a:off x="3034397" y="4813897"/>
              <a:ext cx="628480" cy="10240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连接符: 肘形 71">
              <a:extLst>
                <a:ext uri="{FF2B5EF4-FFF2-40B4-BE49-F238E27FC236}">
                  <a16:creationId xmlns:a16="http://schemas.microsoft.com/office/drawing/2014/main" id="{AA6D4D68-353D-4B08-BE7D-69D77FAF7220}"/>
                </a:ext>
              </a:extLst>
            </p:cNvPr>
            <p:cNvCxnSpPr>
              <a:stCxn id="53" idx="3"/>
              <a:endCxn id="69" idx="1"/>
            </p:cNvCxnSpPr>
            <p:nvPr/>
          </p:nvCxnSpPr>
          <p:spPr>
            <a:xfrm flipV="1">
              <a:off x="3034397" y="5565559"/>
              <a:ext cx="628480" cy="2724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连接符: 肘形 72">
              <a:extLst>
                <a:ext uri="{FF2B5EF4-FFF2-40B4-BE49-F238E27FC236}">
                  <a16:creationId xmlns:a16="http://schemas.microsoft.com/office/drawing/2014/main" id="{7F9AE42A-1B0C-47B6-8303-23F7FD2D6468}"/>
                </a:ext>
              </a:extLst>
            </p:cNvPr>
            <p:cNvCxnSpPr>
              <a:stCxn id="53" idx="3"/>
              <a:endCxn id="70" idx="1"/>
            </p:cNvCxnSpPr>
            <p:nvPr/>
          </p:nvCxnSpPr>
          <p:spPr>
            <a:xfrm>
              <a:off x="3034397" y="5837962"/>
              <a:ext cx="628480" cy="4792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4CA69BBD-E4AD-47EC-B1F2-045F3997887E}"/>
              </a:ext>
            </a:extLst>
          </p:cNvPr>
          <p:cNvGrpSpPr/>
          <p:nvPr/>
        </p:nvGrpSpPr>
        <p:grpSpPr>
          <a:xfrm>
            <a:off x="5766329" y="1900798"/>
            <a:ext cx="2224563" cy="3189588"/>
            <a:chOff x="4685779" y="1878054"/>
            <a:chExt cx="2224563" cy="3189588"/>
          </a:xfrm>
        </p:grpSpPr>
        <p:sp>
          <p:nvSpPr>
            <p:cNvPr id="75" name="矩形 74">
              <a:extLst>
                <a:ext uri="{FF2B5EF4-FFF2-40B4-BE49-F238E27FC236}">
                  <a16:creationId xmlns:a16="http://schemas.microsoft.com/office/drawing/2014/main" id="{D3174A83-47D6-4A8E-8A77-2220D82AC20D}"/>
                </a:ext>
              </a:extLst>
            </p:cNvPr>
            <p:cNvSpPr/>
            <p:nvPr/>
          </p:nvSpPr>
          <p:spPr>
            <a:xfrm>
              <a:off x="5478705" y="1878054"/>
              <a:ext cx="1431637" cy="5011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设计冻结后</a:t>
              </a:r>
            </a:p>
          </p:txBody>
        </p:sp>
        <p:sp>
          <p:nvSpPr>
            <p:cNvPr id="76" name="矩形 75">
              <a:extLst>
                <a:ext uri="{FF2B5EF4-FFF2-40B4-BE49-F238E27FC236}">
                  <a16:creationId xmlns:a16="http://schemas.microsoft.com/office/drawing/2014/main" id="{B67BB495-CB47-47DF-B316-43AE476020E0}"/>
                </a:ext>
              </a:extLst>
            </p:cNvPr>
            <p:cNvSpPr/>
            <p:nvPr/>
          </p:nvSpPr>
          <p:spPr>
            <a:xfrm>
              <a:off x="5478705" y="4566534"/>
              <a:ext cx="1431637" cy="5011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设计冻结前</a:t>
              </a:r>
            </a:p>
          </p:txBody>
        </p:sp>
        <p:cxnSp>
          <p:nvCxnSpPr>
            <p:cNvPr id="77" name="连接符: 肘形 76">
              <a:extLst>
                <a:ext uri="{FF2B5EF4-FFF2-40B4-BE49-F238E27FC236}">
                  <a16:creationId xmlns:a16="http://schemas.microsoft.com/office/drawing/2014/main" id="{8D4F7DDC-F0D0-4DAC-94CB-5C4B962F4B4C}"/>
                </a:ext>
              </a:extLst>
            </p:cNvPr>
            <p:cNvCxnSpPr>
              <a:stCxn id="59" idx="3"/>
              <a:endCxn id="75" idx="1"/>
            </p:cNvCxnSpPr>
            <p:nvPr/>
          </p:nvCxnSpPr>
          <p:spPr>
            <a:xfrm flipV="1">
              <a:off x="4685779" y="2128608"/>
              <a:ext cx="792926" cy="957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27BABA0B-792E-4D0D-8CBA-AA5B86FB7FA9}"/>
                </a:ext>
              </a:extLst>
            </p:cNvPr>
            <p:cNvCxnSpPr>
              <a:stCxn id="59" idx="3"/>
              <a:endCxn id="76" idx="1"/>
            </p:cNvCxnSpPr>
            <p:nvPr/>
          </p:nvCxnSpPr>
          <p:spPr>
            <a:xfrm>
              <a:off x="4685779" y="2224311"/>
              <a:ext cx="792926" cy="25927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F139AEB0-D925-46B9-BEF2-E7B138037E94}"/>
              </a:ext>
            </a:extLst>
          </p:cNvPr>
          <p:cNvGrpSpPr/>
          <p:nvPr/>
        </p:nvGrpSpPr>
        <p:grpSpPr>
          <a:xfrm>
            <a:off x="7997186" y="1142478"/>
            <a:ext cx="1730498" cy="2004433"/>
            <a:chOff x="6912759" y="1111148"/>
            <a:chExt cx="1730498" cy="2004433"/>
          </a:xfrm>
        </p:grpSpPr>
        <p:sp>
          <p:nvSpPr>
            <p:cNvPr id="80" name="矩形 79">
              <a:extLst>
                <a:ext uri="{FF2B5EF4-FFF2-40B4-BE49-F238E27FC236}">
                  <a16:creationId xmlns:a16="http://schemas.microsoft.com/office/drawing/2014/main" id="{E6B50D46-D889-4A12-9AFC-3FFDB87115D6}"/>
                </a:ext>
              </a:extLst>
            </p:cNvPr>
            <p:cNvSpPr/>
            <p:nvPr/>
          </p:nvSpPr>
          <p:spPr>
            <a:xfrm>
              <a:off x="7676301" y="1111148"/>
              <a:ext cx="966956" cy="5011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通过</a:t>
              </a:r>
              <a:r>
                <a:rPr lang="en-US" altLang="zh-CN" sz="1400" dirty="0"/>
                <a:t>/</a:t>
              </a:r>
              <a:r>
                <a:rPr lang="zh-CN" altLang="en-US" sz="1400" dirty="0"/>
                <a:t>不通过</a:t>
              </a:r>
              <a:r>
                <a:rPr lang="en-US" altLang="zh-CN" sz="1400" dirty="0"/>
                <a:t>7</a:t>
              </a:r>
              <a:r>
                <a:rPr lang="zh-CN" altLang="en-US" sz="1400" dirty="0"/>
                <a:t>分</a:t>
              </a:r>
            </a:p>
          </p:txBody>
        </p:sp>
        <p:sp>
          <p:nvSpPr>
            <p:cNvPr id="81" name="矩形 80">
              <a:extLst>
                <a:ext uri="{FF2B5EF4-FFF2-40B4-BE49-F238E27FC236}">
                  <a16:creationId xmlns:a16="http://schemas.microsoft.com/office/drawing/2014/main" id="{0E8B09A8-0EBB-43D4-B744-F69C8C7FC3FA}"/>
                </a:ext>
              </a:extLst>
            </p:cNvPr>
            <p:cNvSpPr/>
            <p:nvPr/>
          </p:nvSpPr>
          <p:spPr>
            <a:xfrm>
              <a:off x="7676301" y="1862810"/>
              <a:ext cx="966956" cy="5011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失效测试</a:t>
              </a:r>
              <a:r>
                <a:rPr lang="en-US" altLang="zh-CN" sz="1400" dirty="0"/>
                <a:t>6</a:t>
              </a:r>
              <a:r>
                <a:rPr lang="zh-CN" altLang="en-US" sz="1400" dirty="0"/>
                <a:t>分</a:t>
              </a:r>
            </a:p>
          </p:txBody>
        </p:sp>
        <p:sp>
          <p:nvSpPr>
            <p:cNvPr id="82" name="矩形 81">
              <a:extLst>
                <a:ext uri="{FF2B5EF4-FFF2-40B4-BE49-F238E27FC236}">
                  <a16:creationId xmlns:a16="http://schemas.microsoft.com/office/drawing/2014/main" id="{5D6D09FB-6F00-41AF-9767-2C20B49B0EFA}"/>
                </a:ext>
              </a:extLst>
            </p:cNvPr>
            <p:cNvSpPr/>
            <p:nvPr/>
          </p:nvSpPr>
          <p:spPr>
            <a:xfrm>
              <a:off x="7676301" y="2614473"/>
              <a:ext cx="966956" cy="5011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老化测试</a:t>
              </a:r>
              <a:r>
                <a:rPr lang="en-US" altLang="zh-CN" sz="1400" dirty="0"/>
                <a:t>5</a:t>
              </a:r>
              <a:r>
                <a:rPr lang="zh-CN" altLang="en-US" sz="1400" dirty="0"/>
                <a:t>分</a:t>
              </a:r>
            </a:p>
          </p:txBody>
        </p:sp>
        <p:cxnSp>
          <p:nvCxnSpPr>
            <p:cNvPr id="83" name="连接符: 肘形 82">
              <a:extLst>
                <a:ext uri="{FF2B5EF4-FFF2-40B4-BE49-F238E27FC236}">
                  <a16:creationId xmlns:a16="http://schemas.microsoft.com/office/drawing/2014/main" id="{9530D615-E9ED-4EBD-8CC9-D1D7626C9ACF}"/>
                </a:ext>
              </a:extLst>
            </p:cNvPr>
            <p:cNvCxnSpPr>
              <a:endCxn id="80" idx="1"/>
            </p:cNvCxnSpPr>
            <p:nvPr/>
          </p:nvCxnSpPr>
          <p:spPr>
            <a:xfrm flipV="1">
              <a:off x="6912759" y="1361702"/>
              <a:ext cx="763542" cy="751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514542EC-2B5F-4DAE-A718-4B5413955BBD}"/>
                </a:ext>
              </a:extLst>
            </p:cNvPr>
            <p:cNvCxnSpPr>
              <a:endCxn id="81" idx="1"/>
            </p:cNvCxnSpPr>
            <p:nvPr/>
          </p:nvCxnSpPr>
          <p:spPr>
            <a:xfrm flipV="1">
              <a:off x="6912759" y="2113364"/>
              <a:ext cx="763542" cy="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连接符: 肘形 84">
              <a:extLst>
                <a:ext uri="{FF2B5EF4-FFF2-40B4-BE49-F238E27FC236}">
                  <a16:creationId xmlns:a16="http://schemas.microsoft.com/office/drawing/2014/main" id="{B06E0C42-04C6-4543-9A82-CE231AE1902E}"/>
                </a:ext>
              </a:extLst>
            </p:cNvPr>
            <p:cNvCxnSpPr>
              <a:endCxn id="82" idx="1"/>
            </p:cNvCxnSpPr>
            <p:nvPr/>
          </p:nvCxnSpPr>
          <p:spPr>
            <a:xfrm>
              <a:off x="6912759" y="2113369"/>
              <a:ext cx="763542" cy="7516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AB98288B-7EB5-463C-BA98-EED6B93D08FA}"/>
              </a:ext>
            </a:extLst>
          </p:cNvPr>
          <p:cNvGrpSpPr/>
          <p:nvPr/>
        </p:nvGrpSpPr>
        <p:grpSpPr>
          <a:xfrm>
            <a:off x="7997186" y="3823501"/>
            <a:ext cx="1730498" cy="2004433"/>
            <a:chOff x="6912759" y="3769271"/>
            <a:chExt cx="1730498" cy="2004433"/>
          </a:xfrm>
        </p:grpSpPr>
        <p:sp>
          <p:nvSpPr>
            <p:cNvPr id="87" name="矩形 86">
              <a:extLst>
                <a:ext uri="{FF2B5EF4-FFF2-40B4-BE49-F238E27FC236}">
                  <a16:creationId xmlns:a16="http://schemas.microsoft.com/office/drawing/2014/main" id="{5819147F-3791-42D6-988E-D22D84C29BA4}"/>
                </a:ext>
              </a:extLst>
            </p:cNvPr>
            <p:cNvSpPr/>
            <p:nvPr/>
          </p:nvSpPr>
          <p:spPr>
            <a:xfrm>
              <a:off x="7676301" y="3769271"/>
              <a:ext cx="966956" cy="5011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通过</a:t>
              </a:r>
              <a:r>
                <a:rPr lang="en-US" altLang="zh-CN" sz="1400" dirty="0"/>
                <a:t>/</a:t>
              </a:r>
              <a:r>
                <a:rPr lang="zh-CN" altLang="en-US" sz="1400" dirty="0"/>
                <a:t>不通过</a:t>
              </a:r>
              <a:r>
                <a:rPr lang="en-US" altLang="zh-CN" sz="1400" dirty="0"/>
                <a:t>4</a:t>
              </a:r>
              <a:r>
                <a:rPr lang="zh-CN" altLang="en-US" sz="1400" dirty="0"/>
                <a:t>分</a:t>
              </a:r>
            </a:p>
          </p:txBody>
        </p:sp>
        <p:sp>
          <p:nvSpPr>
            <p:cNvPr id="88" name="矩形 87">
              <a:extLst>
                <a:ext uri="{FF2B5EF4-FFF2-40B4-BE49-F238E27FC236}">
                  <a16:creationId xmlns:a16="http://schemas.microsoft.com/office/drawing/2014/main" id="{0E8DFD3E-CF9F-45B7-B95E-BBD72A3D1775}"/>
                </a:ext>
              </a:extLst>
            </p:cNvPr>
            <p:cNvSpPr/>
            <p:nvPr/>
          </p:nvSpPr>
          <p:spPr>
            <a:xfrm>
              <a:off x="7676301" y="4520933"/>
              <a:ext cx="966956" cy="5011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失效测试</a:t>
              </a:r>
              <a:r>
                <a:rPr lang="en-US" altLang="zh-CN" sz="1400" dirty="0"/>
                <a:t>3</a:t>
              </a:r>
              <a:r>
                <a:rPr lang="zh-CN" altLang="en-US" sz="1400" dirty="0"/>
                <a:t>分</a:t>
              </a:r>
            </a:p>
          </p:txBody>
        </p:sp>
        <p:sp>
          <p:nvSpPr>
            <p:cNvPr id="89" name="矩形 88">
              <a:extLst>
                <a:ext uri="{FF2B5EF4-FFF2-40B4-BE49-F238E27FC236}">
                  <a16:creationId xmlns:a16="http://schemas.microsoft.com/office/drawing/2014/main" id="{01F0FFB7-95F6-4FD4-BA0C-516FF43A5F62}"/>
                </a:ext>
              </a:extLst>
            </p:cNvPr>
            <p:cNvSpPr/>
            <p:nvPr/>
          </p:nvSpPr>
          <p:spPr>
            <a:xfrm>
              <a:off x="7676301" y="5272596"/>
              <a:ext cx="966956" cy="5011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老化测试</a:t>
              </a:r>
              <a:r>
                <a:rPr lang="en-US" altLang="zh-CN" sz="1400" dirty="0"/>
                <a:t>2</a:t>
              </a:r>
              <a:r>
                <a:rPr lang="zh-CN" altLang="en-US" sz="1400" dirty="0"/>
                <a:t>分</a:t>
              </a:r>
            </a:p>
          </p:txBody>
        </p:sp>
        <p:cxnSp>
          <p:nvCxnSpPr>
            <p:cNvPr id="90" name="连接符: 肘形 89">
              <a:extLst>
                <a:ext uri="{FF2B5EF4-FFF2-40B4-BE49-F238E27FC236}">
                  <a16:creationId xmlns:a16="http://schemas.microsoft.com/office/drawing/2014/main" id="{F75C5F5F-1729-41B0-8926-5DD8CC97DDEF}"/>
                </a:ext>
              </a:extLst>
            </p:cNvPr>
            <p:cNvCxnSpPr>
              <a:endCxn id="87" idx="1"/>
            </p:cNvCxnSpPr>
            <p:nvPr/>
          </p:nvCxnSpPr>
          <p:spPr>
            <a:xfrm flipV="1">
              <a:off x="6912759" y="4019825"/>
              <a:ext cx="763542" cy="751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连接符: 肘形 90">
              <a:extLst>
                <a:ext uri="{FF2B5EF4-FFF2-40B4-BE49-F238E27FC236}">
                  <a16:creationId xmlns:a16="http://schemas.microsoft.com/office/drawing/2014/main" id="{3FD131C7-CD35-45F4-8DD0-91D51FB0BD67}"/>
                </a:ext>
              </a:extLst>
            </p:cNvPr>
            <p:cNvCxnSpPr>
              <a:endCxn id="88" idx="1"/>
            </p:cNvCxnSpPr>
            <p:nvPr/>
          </p:nvCxnSpPr>
          <p:spPr>
            <a:xfrm flipV="1">
              <a:off x="6912759" y="4771487"/>
              <a:ext cx="763542" cy="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连接符: 肘形 91">
              <a:extLst>
                <a:ext uri="{FF2B5EF4-FFF2-40B4-BE49-F238E27FC236}">
                  <a16:creationId xmlns:a16="http://schemas.microsoft.com/office/drawing/2014/main" id="{C41D1015-EDD9-4923-9EA7-955F06483EC4}"/>
                </a:ext>
              </a:extLst>
            </p:cNvPr>
            <p:cNvCxnSpPr>
              <a:endCxn id="89" idx="1"/>
            </p:cNvCxnSpPr>
            <p:nvPr/>
          </p:nvCxnSpPr>
          <p:spPr>
            <a:xfrm>
              <a:off x="6912759" y="4771492"/>
              <a:ext cx="763542" cy="7516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组合 92">
            <a:extLst>
              <a:ext uri="{FF2B5EF4-FFF2-40B4-BE49-F238E27FC236}">
                <a16:creationId xmlns:a16="http://schemas.microsoft.com/office/drawing/2014/main" id="{B01263EF-A751-4CCE-82C1-75B363402F55}"/>
              </a:ext>
            </a:extLst>
          </p:cNvPr>
          <p:cNvGrpSpPr/>
          <p:nvPr/>
        </p:nvGrpSpPr>
        <p:grpSpPr>
          <a:xfrm>
            <a:off x="5766328" y="360942"/>
            <a:ext cx="2072354" cy="451275"/>
            <a:chOff x="4600588" y="338198"/>
            <a:chExt cx="2072354" cy="451275"/>
          </a:xfrm>
        </p:grpSpPr>
        <p:sp>
          <p:nvSpPr>
            <p:cNvPr id="94" name="矩形 93">
              <a:extLst>
                <a:ext uri="{FF2B5EF4-FFF2-40B4-BE49-F238E27FC236}">
                  <a16:creationId xmlns:a16="http://schemas.microsoft.com/office/drawing/2014/main" id="{6C516056-7D2D-472F-942F-DADF78804623}"/>
                </a:ext>
              </a:extLst>
            </p:cNvPr>
            <p:cNvSpPr/>
            <p:nvPr/>
          </p:nvSpPr>
          <p:spPr>
            <a:xfrm>
              <a:off x="5393514" y="338198"/>
              <a:ext cx="1279428" cy="2987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没有方法</a:t>
              </a:r>
              <a:r>
                <a:rPr lang="en-US" altLang="zh-CN" sz="1400" dirty="0"/>
                <a:t>10</a:t>
              </a:r>
              <a:r>
                <a:rPr lang="zh-CN" altLang="en-US" sz="1400" dirty="0"/>
                <a:t>分</a:t>
              </a:r>
            </a:p>
          </p:txBody>
        </p:sp>
        <p:cxnSp>
          <p:nvCxnSpPr>
            <p:cNvPr id="95" name="直接箭头连接符 94">
              <a:extLst>
                <a:ext uri="{FF2B5EF4-FFF2-40B4-BE49-F238E27FC236}">
                  <a16:creationId xmlns:a16="http://schemas.microsoft.com/office/drawing/2014/main" id="{09E1E86C-847C-43C0-9797-0D741659FCCD}"/>
                </a:ext>
              </a:extLst>
            </p:cNvPr>
            <p:cNvCxnSpPr>
              <a:stCxn id="58" idx="3"/>
              <a:endCxn id="94" idx="1"/>
            </p:cNvCxnSpPr>
            <p:nvPr/>
          </p:nvCxnSpPr>
          <p:spPr>
            <a:xfrm flipV="1">
              <a:off x="4600588" y="487589"/>
              <a:ext cx="792926" cy="301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6" name="组合 95">
            <a:extLst>
              <a:ext uri="{FF2B5EF4-FFF2-40B4-BE49-F238E27FC236}">
                <a16:creationId xmlns:a16="http://schemas.microsoft.com/office/drawing/2014/main" id="{0CAB3B3C-64A5-4914-9CF3-46F1BDF26E3F}"/>
              </a:ext>
            </a:extLst>
          </p:cNvPr>
          <p:cNvGrpSpPr/>
          <p:nvPr/>
        </p:nvGrpSpPr>
        <p:grpSpPr>
          <a:xfrm>
            <a:off x="5766328" y="812217"/>
            <a:ext cx="2061825" cy="465386"/>
            <a:chOff x="4611117" y="789473"/>
            <a:chExt cx="2061825" cy="465386"/>
          </a:xfrm>
        </p:grpSpPr>
        <p:sp>
          <p:nvSpPr>
            <p:cNvPr id="97" name="矩形 96">
              <a:extLst>
                <a:ext uri="{FF2B5EF4-FFF2-40B4-BE49-F238E27FC236}">
                  <a16:creationId xmlns:a16="http://schemas.microsoft.com/office/drawing/2014/main" id="{95F451A1-CFE2-46B6-B711-E51F4A70129A}"/>
                </a:ext>
              </a:extLst>
            </p:cNvPr>
            <p:cNvSpPr/>
            <p:nvPr/>
          </p:nvSpPr>
          <p:spPr>
            <a:xfrm>
              <a:off x="5404043" y="884343"/>
              <a:ext cx="1268899" cy="3705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没有专法</a:t>
              </a:r>
              <a:r>
                <a:rPr lang="en-US" altLang="zh-CN" sz="1400" dirty="0"/>
                <a:t>9</a:t>
              </a:r>
              <a:r>
                <a:rPr lang="zh-CN" altLang="en-US" sz="1400" dirty="0"/>
                <a:t>分</a:t>
              </a:r>
            </a:p>
          </p:txBody>
        </p:sp>
        <p:cxnSp>
          <p:nvCxnSpPr>
            <p:cNvPr id="98" name="直接箭头连接符 97">
              <a:extLst>
                <a:ext uri="{FF2B5EF4-FFF2-40B4-BE49-F238E27FC236}">
                  <a16:creationId xmlns:a16="http://schemas.microsoft.com/office/drawing/2014/main" id="{97C3C997-AE9A-450A-8086-5A82DFAB5F46}"/>
                </a:ext>
              </a:extLst>
            </p:cNvPr>
            <p:cNvCxnSpPr>
              <a:stCxn id="58" idx="3"/>
              <a:endCxn id="97" idx="1"/>
            </p:cNvCxnSpPr>
            <p:nvPr/>
          </p:nvCxnSpPr>
          <p:spPr>
            <a:xfrm>
              <a:off x="4611117" y="789473"/>
              <a:ext cx="792926" cy="280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9" name="组合 98">
            <a:extLst>
              <a:ext uri="{FF2B5EF4-FFF2-40B4-BE49-F238E27FC236}">
                <a16:creationId xmlns:a16="http://schemas.microsoft.com/office/drawing/2014/main" id="{92ABDAD4-5411-4941-9E93-3F0CA54DF254}"/>
              </a:ext>
            </a:extLst>
          </p:cNvPr>
          <p:cNvGrpSpPr/>
          <p:nvPr/>
        </p:nvGrpSpPr>
        <p:grpSpPr>
          <a:xfrm>
            <a:off x="5766328" y="812217"/>
            <a:ext cx="2061825" cy="989351"/>
            <a:chOff x="4611117" y="812217"/>
            <a:chExt cx="2061825" cy="989351"/>
          </a:xfrm>
        </p:grpSpPr>
        <p:sp>
          <p:nvSpPr>
            <p:cNvPr id="100" name="矩形 99">
              <a:extLst>
                <a:ext uri="{FF2B5EF4-FFF2-40B4-BE49-F238E27FC236}">
                  <a16:creationId xmlns:a16="http://schemas.microsoft.com/office/drawing/2014/main" id="{A2E67650-57ED-4DBF-9113-0ACFA648F5BB}"/>
                </a:ext>
              </a:extLst>
            </p:cNvPr>
            <p:cNvSpPr/>
            <p:nvPr/>
          </p:nvSpPr>
          <p:spPr>
            <a:xfrm>
              <a:off x="5404043" y="1431052"/>
              <a:ext cx="1268899" cy="3705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新方法</a:t>
              </a:r>
              <a:r>
                <a:rPr lang="en-US" altLang="zh-CN" sz="1400" dirty="0"/>
                <a:t>8</a:t>
              </a:r>
              <a:r>
                <a:rPr lang="zh-CN" altLang="en-US" sz="1400" dirty="0"/>
                <a:t>分</a:t>
              </a:r>
            </a:p>
          </p:txBody>
        </p:sp>
        <p:cxnSp>
          <p:nvCxnSpPr>
            <p:cNvPr id="101" name="直接箭头连接符 100">
              <a:extLst>
                <a:ext uri="{FF2B5EF4-FFF2-40B4-BE49-F238E27FC236}">
                  <a16:creationId xmlns:a16="http://schemas.microsoft.com/office/drawing/2014/main" id="{DBEDB064-D371-464B-BFA8-1CBF2975972F}"/>
                </a:ext>
              </a:extLst>
            </p:cNvPr>
            <p:cNvCxnSpPr>
              <a:stCxn id="58" idx="3"/>
              <a:endCxn id="100" idx="1"/>
            </p:cNvCxnSpPr>
            <p:nvPr/>
          </p:nvCxnSpPr>
          <p:spPr>
            <a:xfrm>
              <a:off x="4611117" y="812217"/>
              <a:ext cx="792926" cy="804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2" name="矩形 101">
            <a:extLst>
              <a:ext uri="{FF2B5EF4-FFF2-40B4-BE49-F238E27FC236}">
                <a16:creationId xmlns:a16="http://schemas.microsoft.com/office/drawing/2014/main" id="{96C96ACA-D8C3-4F80-AB13-863D3DC35321}"/>
              </a:ext>
            </a:extLst>
          </p:cNvPr>
          <p:cNvSpPr/>
          <p:nvPr/>
        </p:nvSpPr>
        <p:spPr>
          <a:xfrm>
            <a:off x="423659" y="996139"/>
            <a:ext cx="1620957" cy="523220"/>
          </a:xfrm>
          <a:prstGeom prst="rect">
            <a:avLst/>
          </a:prstGeom>
        </p:spPr>
        <p:txBody>
          <a:bodyPr wrap="none">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探测维度</a:t>
            </a:r>
          </a:p>
        </p:txBody>
      </p:sp>
    </p:spTree>
    <p:extLst>
      <p:ext uri="{BB962C8B-B14F-4D97-AF65-F5344CB8AC3E}">
        <p14:creationId xmlns:p14="http://schemas.microsoft.com/office/powerpoint/2010/main" val="376380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left)">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wipe(left)">
                                      <p:cBhvr>
                                        <p:cTn id="18" dur="5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left)">
                                      <p:cBhvr>
                                        <p:cTn id="23" dur="500"/>
                                        <p:tgtEl>
                                          <p:spTgt spid="6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wipe(left)">
                                      <p:cBhvr>
                                        <p:cTn id="28" dur="5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wipe(left)">
                                      <p:cBhvr>
                                        <p:cTn id="33" dur="500"/>
                                        <p:tgtEl>
                                          <p:spTgt spid="9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wipe(left)">
                                      <p:cBhvr>
                                        <p:cTn id="38" dur="500"/>
                                        <p:tgtEl>
                                          <p:spTgt spid="9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99"/>
                                        </p:tgtEl>
                                        <p:attrNameLst>
                                          <p:attrName>style.visibility</p:attrName>
                                        </p:attrNameLst>
                                      </p:cBhvr>
                                      <p:to>
                                        <p:strVal val="visible"/>
                                      </p:to>
                                    </p:set>
                                    <p:animEffect transition="in" filter="wipe(left)">
                                      <p:cBhvr>
                                        <p:cTn id="43" dur="500"/>
                                        <p:tgtEl>
                                          <p:spTgt spid="9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wipe(left)">
                                      <p:cBhvr>
                                        <p:cTn id="48" dur="500"/>
                                        <p:tgtEl>
                                          <p:spTgt spid="7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wipe(left)">
                                      <p:cBhvr>
                                        <p:cTn id="53" dur="500"/>
                                        <p:tgtEl>
                                          <p:spTgt spid="7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wipe(left)">
                                      <p:cBhvr>
                                        <p:cTn id="58"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21" name="矩形 1">
            <a:extLst>
              <a:ext uri="{FF2B5EF4-FFF2-40B4-BE49-F238E27FC236}">
                <a16:creationId xmlns:a16="http://schemas.microsoft.com/office/drawing/2014/main" id="{D820E1EE-41D7-4C7A-A28B-730F5EBE2E1D}"/>
              </a:ext>
            </a:extLst>
          </p:cNvPr>
          <p:cNvSpPr>
            <a:spLocks noChangeArrowheads="1"/>
          </p:cNvSpPr>
          <p:nvPr/>
        </p:nvSpPr>
        <p:spPr bwMode="auto">
          <a:xfrm>
            <a:off x="862124" y="941427"/>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风险分析</a:t>
            </a:r>
            <a:endParaRPr lang="en-US" altLang="zh-CN" sz="2000">
              <a:latin typeface="微软雅黑" panose="020B0503020204020204" pitchFamily="34" charset="-122"/>
              <a:ea typeface="微软雅黑" panose="020B0503020204020204" pitchFamily="34" charset="-122"/>
            </a:endParaRPr>
          </a:p>
        </p:txBody>
      </p:sp>
      <p:sp>
        <p:nvSpPr>
          <p:cNvPr id="22" name="矩形 2">
            <a:extLst>
              <a:ext uri="{FF2B5EF4-FFF2-40B4-BE49-F238E27FC236}">
                <a16:creationId xmlns:a16="http://schemas.microsoft.com/office/drawing/2014/main" id="{967A646E-9FE3-4497-9C9E-2CB61B570C1F}"/>
              </a:ext>
            </a:extLst>
          </p:cNvPr>
          <p:cNvSpPr>
            <a:spLocks noChangeArrowheads="1"/>
          </p:cNvSpPr>
          <p:nvPr/>
        </p:nvSpPr>
        <p:spPr bwMode="auto">
          <a:xfrm>
            <a:off x="1849549" y="1843127"/>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分析目的</a:t>
            </a:r>
          </a:p>
        </p:txBody>
      </p:sp>
      <p:sp>
        <p:nvSpPr>
          <p:cNvPr id="23" name="矩形 3">
            <a:extLst>
              <a:ext uri="{FF2B5EF4-FFF2-40B4-BE49-F238E27FC236}">
                <a16:creationId xmlns:a16="http://schemas.microsoft.com/office/drawing/2014/main" id="{A7BE107C-755E-446B-AE1B-9D7F4B754F2F}"/>
              </a:ext>
            </a:extLst>
          </p:cNvPr>
          <p:cNvSpPr>
            <a:spLocks noChangeArrowheads="1"/>
          </p:cNvSpPr>
          <p:nvPr/>
        </p:nvSpPr>
        <p:spPr bwMode="auto">
          <a:xfrm>
            <a:off x="1849549" y="2513052"/>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设计控制</a:t>
            </a:r>
            <a:endParaRPr lang="en-US" altLang="zh-CN">
              <a:latin typeface="微软雅黑" panose="020B0503020204020204" pitchFamily="34" charset="-122"/>
              <a:ea typeface="微软雅黑" panose="020B0503020204020204" pitchFamily="34" charset="-122"/>
            </a:endParaRPr>
          </a:p>
        </p:txBody>
      </p:sp>
      <p:sp>
        <p:nvSpPr>
          <p:cNvPr id="24" name="矩形 4">
            <a:extLst>
              <a:ext uri="{FF2B5EF4-FFF2-40B4-BE49-F238E27FC236}">
                <a16:creationId xmlns:a16="http://schemas.microsoft.com/office/drawing/2014/main" id="{4E4DA449-F875-431A-967A-8AE3EB2089A8}"/>
              </a:ext>
            </a:extLst>
          </p:cNvPr>
          <p:cNvSpPr>
            <a:spLocks noChangeArrowheads="1"/>
          </p:cNvSpPr>
          <p:nvPr/>
        </p:nvSpPr>
        <p:spPr bwMode="auto">
          <a:xfrm>
            <a:off x="1852724" y="3243302"/>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预防控制</a:t>
            </a:r>
          </a:p>
        </p:txBody>
      </p:sp>
      <p:sp>
        <p:nvSpPr>
          <p:cNvPr id="25" name="矩形 5">
            <a:extLst>
              <a:ext uri="{FF2B5EF4-FFF2-40B4-BE49-F238E27FC236}">
                <a16:creationId xmlns:a16="http://schemas.microsoft.com/office/drawing/2014/main" id="{B15EA309-1692-4996-BC98-9FECB4F55A58}"/>
              </a:ext>
            </a:extLst>
          </p:cNvPr>
          <p:cNvSpPr>
            <a:spLocks noChangeArrowheads="1"/>
          </p:cNvSpPr>
          <p:nvPr/>
        </p:nvSpPr>
        <p:spPr bwMode="auto">
          <a:xfrm>
            <a:off x="1855899" y="3937039"/>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探测控制</a:t>
            </a:r>
          </a:p>
        </p:txBody>
      </p:sp>
      <p:sp>
        <p:nvSpPr>
          <p:cNvPr id="26" name="右箭头 14">
            <a:extLst>
              <a:ext uri="{FF2B5EF4-FFF2-40B4-BE49-F238E27FC236}">
                <a16:creationId xmlns:a16="http://schemas.microsoft.com/office/drawing/2014/main" id="{5566B241-52A5-4439-AA4B-96794C9EC224}"/>
              </a:ext>
            </a:extLst>
          </p:cNvPr>
          <p:cNvSpPr>
            <a:spLocks noChangeArrowheads="1"/>
          </p:cNvSpPr>
          <p:nvPr/>
        </p:nvSpPr>
        <p:spPr bwMode="auto">
          <a:xfrm>
            <a:off x="3311637" y="5364202"/>
            <a:ext cx="317500" cy="177800"/>
          </a:xfrm>
          <a:prstGeom prst="rightArrow">
            <a:avLst>
              <a:gd name="adj1" fmla="val 50000"/>
              <a:gd name="adj2" fmla="val 49562"/>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27" name="矩形 21">
            <a:extLst>
              <a:ext uri="{FF2B5EF4-FFF2-40B4-BE49-F238E27FC236}">
                <a16:creationId xmlns:a16="http://schemas.microsoft.com/office/drawing/2014/main" id="{32663A1E-AED8-4E4D-8B5E-F5BFCBAB10DA}"/>
              </a:ext>
            </a:extLst>
          </p:cNvPr>
          <p:cNvSpPr>
            <a:spLocks noChangeArrowheads="1"/>
          </p:cNvSpPr>
          <p:nvPr/>
        </p:nvSpPr>
        <p:spPr bwMode="auto">
          <a:xfrm>
            <a:off x="1847962" y="4599027"/>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控制的确认</a:t>
            </a:r>
            <a:endParaRPr lang="en-US" altLang="zh-CN">
              <a:latin typeface="微软雅黑" panose="020B0503020204020204" pitchFamily="34" charset="-122"/>
              <a:ea typeface="微软雅黑" panose="020B0503020204020204" pitchFamily="34" charset="-122"/>
            </a:endParaRPr>
          </a:p>
        </p:txBody>
      </p:sp>
      <p:sp>
        <p:nvSpPr>
          <p:cNvPr id="28" name="矩形 18">
            <a:extLst>
              <a:ext uri="{FF2B5EF4-FFF2-40B4-BE49-F238E27FC236}">
                <a16:creationId xmlns:a16="http://schemas.microsoft.com/office/drawing/2014/main" id="{24930F78-6C38-4000-8D74-D3F9EAC076AB}"/>
              </a:ext>
            </a:extLst>
          </p:cNvPr>
          <p:cNvSpPr>
            <a:spLocks noChangeArrowheads="1"/>
          </p:cNvSpPr>
          <p:nvPr/>
        </p:nvSpPr>
        <p:spPr bwMode="auto">
          <a:xfrm>
            <a:off x="1847962" y="5268952"/>
            <a:ext cx="1336675"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风险评估</a:t>
            </a:r>
          </a:p>
        </p:txBody>
      </p:sp>
      <p:cxnSp>
        <p:nvCxnSpPr>
          <p:cNvPr id="29" name="肘形连接符 7">
            <a:extLst>
              <a:ext uri="{FF2B5EF4-FFF2-40B4-BE49-F238E27FC236}">
                <a16:creationId xmlns:a16="http://schemas.microsoft.com/office/drawing/2014/main" id="{69587DAE-CCD3-4392-966D-2815ABB0C709}"/>
              </a:ext>
            </a:extLst>
          </p:cNvPr>
          <p:cNvCxnSpPr>
            <a:cxnSpLocks noChangeShapeType="1"/>
            <a:stCxn id="21" idx="2"/>
            <a:endCxn id="22" idx="1"/>
          </p:cNvCxnSpPr>
          <p:nvPr/>
        </p:nvCxnSpPr>
        <p:spPr bwMode="auto">
          <a:xfrm rot="16200000" flipH="1">
            <a:off x="1318531" y="1496258"/>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肘形连接符 9">
            <a:extLst>
              <a:ext uri="{FF2B5EF4-FFF2-40B4-BE49-F238E27FC236}">
                <a16:creationId xmlns:a16="http://schemas.microsoft.com/office/drawing/2014/main" id="{67D963B9-7722-4E07-9519-96EC279C4CF6}"/>
              </a:ext>
            </a:extLst>
          </p:cNvPr>
          <p:cNvCxnSpPr>
            <a:cxnSpLocks noChangeShapeType="1"/>
            <a:stCxn id="21" idx="2"/>
            <a:endCxn id="23" idx="1"/>
          </p:cNvCxnSpPr>
          <p:nvPr/>
        </p:nvCxnSpPr>
        <p:spPr bwMode="auto">
          <a:xfrm rot="16200000" flipH="1">
            <a:off x="983568" y="1831221"/>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肘形连接符 12">
            <a:extLst>
              <a:ext uri="{FF2B5EF4-FFF2-40B4-BE49-F238E27FC236}">
                <a16:creationId xmlns:a16="http://schemas.microsoft.com/office/drawing/2014/main" id="{ED372173-3814-4BFC-8DE3-F9D36E63303A}"/>
              </a:ext>
            </a:extLst>
          </p:cNvPr>
          <p:cNvCxnSpPr>
            <a:cxnSpLocks noChangeShapeType="1"/>
            <a:stCxn id="21" idx="2"/>
            <a:endCxn id="24" idx="1"/>
          </p:cNvCxnSpPr>
          <p:nvPr/>
        </p:nvCxnSpPr>
        <p:spPr bwMode="auto">
          <a:xfrm rot="16200000" flipH="1">
            <a:off x="620030" y="2194759"/>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肘形连接符 16">
            <a:extLst>
              <a:ext uri="{FF2B5EF4-FFF2-40B4-BE49-F238E27FC236}">
                <a16:creationId xmlns:a16="http://schemas.microsoft.com/office/drawing/2014/main" id="{4B900477-3925-4AA9-B35B-41161EA7598D}"/>
              </a:ext>
            </a:extLst>
          </p:cNvPr>
          <p:cNvCxnSpPr>
            <a:cxnSpLocks noChangeShapeType="1"/>
            <a:stCxn id="21" idx="2"/>
            <a:endCxn id="25" idx="1"/>
          </p:cNvCxnSpPr>
          <p:nvPr/>
        </p:nvCxnSpPr>
        <p:spPr bwMode="auto">
          <a:xfrm rot="16200000" flipH="1">
            <a:off x="274750" y="2540039"/>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肘形连接符 19">
            <a:extLst>
              <a:ext uri="{FF2B5EF4-FFF2-40B4-BE49-F238E27FC236}">
                <a16:creationId xmlns:a16="http://schemas.microsoft.com/office/drawing/2014/main" id="{BC518718-05CA-4232-A3F3-E18E4455858C}"/>
              </a:ext>
            </a:extLst>
          </p:cNvPr>
          <p:cNvCxnSpPr>
            <a:cxnSpLocks noChangeShapeType="1"/>
            <a:stCxn id="21" idx="2"/>
            <a:endCxn id="27" idx="1"/>
          </p:cNvCxnSpPr>
          <p:nvPr/>
        </p:nvCxnSpPr>
        <p:spPr bwMode="auto">
          <a:xfrm rot="16200000" flipH="1">
            <a:off x="-61007" y="2875796"/>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肘形连接符 29">
            <a:extLst>
              <a:ext uri="{FF2B5EF4-FFF2-40B4-BE49-F238E27FC236}">
                <a16:creationId xmlns:a16="http://schemas.microsoft.com/office/drawing/2014/main" id="{FD86FFFA-F33F-4BBA-94F9-B8E6C82AE7DA}"/>
              </a:ext>
            </a:extLst>
          </p:cNvPr>
          <p:cNvCxnSpPr>
            <a:cxnSpLocks noChangeShapeType="1"/>
            <a:stCxn id="21" idx="2"/>
            <a:endCxn id="28" idx="1"/>
          </p:cNvCxnSpPr>
          <p:nvPr/>
        </p:nvCxnSpPr>
        <p:spPr bwMode="auto">
          <a:xfrm rot="16200000" flipH="1">
            <a:off x="-395176" y="3209965"/>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矩形 6">
            <a:extLst>
              <a:ext uri="{FF2B5EF4-FFF2-40B4-BE49-F238E27FC236}">
                <a16:creationId xmlns:a16="http://schemas.microsoft.com/office/drawing/2014/main" id="{1F83730C-A8F7-41E5-A7F3-7C3D6B28F766}"/>
              </a:ext>
            </a:extLst>
          </p:cNvPr>
          <p:cNvSpPr>
            <a:spLocks noChangeArrowheads="1"/>
          </p:cNvSpPr>
          <p:nvPr/>
        </p:nvSpPr>
        <p:spPr bwMode="auto">
          <a:xfrm>
            <a:off x="3470387" y="1233269"/>
            <a:ext cx="24994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b="1" dirty="0">
                <a:solidFill>
                  <a:srgbClr val="FF0000"/>
                </a:solidFill>
                <a:latin typeface="微软雅黑" panose="020B0503020204020204" pitchFamily="34" charset="-122"/>
                <a:ea typeface="微软雅黑" panose="020B0503020204020204" pitchFamily="34" charset="-122"/>
              </a:rPr>
              <a:t>4</a:t>
            </a:r>
            <a:r>
              <a:rPr lang="zh-CN" altLang="en-US" b="1" dirty="0">
                <a:solidFill>
                  <a:srgbClr val="FF0000"/>
                </a:solidFill>
                <a:latin typeface="微软雅黑" panose="020B0503020204020204" pitchFamily="34" charset="-122"/>
                <a:ea typeface="微软雅黑" panose="020B0503020204020204" pitchFamily="34" charset="-122"/>
              </a:rPr>
              <a:t>）行动优先级（</a:t>
            </a:r>
            <a:r>
              <a:rPr lang="en-US" altLang="zh-CN" b="1" dirty="0">
                <a:solidFill>
                  <a:srgbClr val="FF0000"/>
                </a:solidFill>
                <a:latin typeface="微软雅黑" panose="020B0503020204020204" pitchFamily="34" charset="-122"/>
                <a:ea typeface="微软雅黑" panose="020B0503020204020204" pitchFamily="34" charset="-122"/>
              </a:rPr>
              <a:t>AP</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p:txBody>
      </p:sp>
      <p:pic>
        <p:nvPicPr>
          <p:cNvPr id="34" name="图片 33">
            <a:extLst>
              <a:ext uri="{FF2B5EF4-FFF2-40B4-BE49-F238E27FC236}">
                <a16:creationId xmlns:a16="http://schemas.microsoft.com/office/drawing/2014/main" id="{01DD058F-2E6A-4C9B-A256-0DF894D479AE}"/>
              </a:ext>
            </a:extLst>
          </p:cNvPr>
          <p:cNvPicPr>
            <a:picLocks noChangeAspect="1"/>
          </p:cNvPicPr>
          <p:nvPr/>
        </p:nvPicPr>
        <p:blipFill>
          <a:blip r:embed="rId3"/>
          <a:stretch>
            <a:fillRect/>
          </a:stretch>
        </p:blipFill>
        <p:spPr>
          <a:xfrm>
            <a:off x="4532299" y="1866931"/>
            <a:ext cx="5511643" cy="3616985"/>
          </a:xfrm>
          <a:prstGeom prst="rect">
            <a:avLst/>
          </a:prstGeom>
        </p:spPr>
      </p:pic>
    </p:spTree>
    <p:extLst>
      <p:ext uri="{BB962C8B-B14F-4D97-AF65-F5344CB8AC3E}">
        <p14:creationId xmlns:p14="http://schemas.microsoft.com/office/powerpoint/2010/main" val="37255709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21" name="矩形 1">
            <a:extLst>
              <a:ext uri="{FF2B5EF4-FFF2-40B4-BE49-F238E27FC236}">
                <a16:creationId xmlns:a16="http://schemas.microsoft.com/office/drawing/2014/main" id="{D820E1EE-41D7-4C7A-A28B-730F5EBE2E1D}"/>
              </a:ext>
            </a:extLst>
          </p:cNvPr>
          <p:cNvSpPr>
            <a:spLocks noChangeArrowheads="1"/>
          </p:cNvSpPr>
          <p:nvPr/>
        </p:nvSpPr>
        <p:spPr bwMode="auto">
          <a:xfrm>
            <a:off x="862124" y="941427"/>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风险分析</a:t>
            </a:r>
            <a:endParaRPr lang="en-US" altLang="zh-CN" sz="2000">
              <a:latin typeface="微软雅黑" panose="020B0503020204020204" pitchFamily="34" charset="-122"/>
              <a:ea typeface="微软雅黑" panose="020B0503020204020204" pitchFamily="34" charset="-122"/>
            </a:endParaRPr>
          </a:p>
        </p:txBody>
      </p:sp>
      <p:sp>
        <p:nvSpPr>
          <p:cNvPr id="22" name="矩形 2">
            <a:extLst>
              <a:ext uri="{FF2B5EF4-FFF2-40B4-BE49-F238E27FC236}">
                <a16:creationId xmlns:a16="http://schemas.microsoft.com/office/drawing/2014/main" id="{967A646E-9FE3-4497-9C9E-2CB61B570C1F}"/>
              </a:ext>
            </a:extLst>
          </p:cNvPr>
          <p:cNvSpPr>
            <a:spLocks noChangeArrowheads="1"/>
          </p:cNvSpPr>
          <p:nvPr/>
        </p:nvSpPr>
        <p:spPr bwMode="auto">
          <a:xfrm>
            <a:off x="1849549" y="1843127"/>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分析目的</a:t>
            </a:r>
          </a:p>
        </p:txBody>
      </p:sp>
      <p:sp>
        <p:nvSpPr>
          <p:cNvPr id="23" name="矩形 3">
            <a:extLst>
              <a:ext uri="{FF2B5EF4-FFF2-40B4-BE49-F238E27FC236}">
                <a16:creationId xmlns:a16="http://schemas.microsoft.com/office/drawing/2014/main" id="{A7BE107C-755E-446B-AE1B-9D7F4B754F2F}"/>
              </a:ext>
            </a:extLst>
          </p:cNvPr>
          <p:cNvSpPr>
            <a:spLocks noChangeArrowheads="1"/>
          </p:cNvSpPr>
          <p:nvPr/>
        </p:nvSpPr>
        <p:spPr bwMode="auto">
          <a:xfrm>
            <a:off x="1849549" y="2513052"/>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设计控制</a:t>
            </a:r>
            <a:endParaRPr lang="en-US" altLang="zh-CN">
              <a:latin typeface="微软雅黑" panose="020B0503020204020204" pitchFamily="34" charset="-122"/>
              <a:ea typeface="微软雅黑" panose="020B0503020204020204" pitchFamily="34" charset="-122"/>
            </a:endParaRPr>
          </a:p>
        </p:txBody>
      </p:sp>
      <p:sp>
        <p:nvSpPr>
          <p:cNvPr id="24" name="矩形 4">
            <a:extLst>
              <a:ext uri="{FF2B5EF4-FFF2-40B4-BE49-F238E27FC236}">
                <a16:creationId xmlns:a16="http://schemas.microsoft.com/office/drawing/2014/main" id="{4E4DA449-F875-431A-967A-8AE3EB2089A8}"/>
              </a:ext>
            </a:extLst>
          </p:cNvPr>
          <p:cNvSpPr>
            <a:spLocks noChangeArrowheads="1"/>
          </p:cNvSpPr>
          <p:nvPr/>
        </p:nvSpPr>
        <p:spPr bwMode="auto">
          <a:xfrm>
            <a:off x="1852724" y="3243302"/>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预防控制</a:t>
            </a:r>
          </a:p>
        </p:txBody>
      </p:sp>
      <p:sp>
        <p:nvSpPr>
          <p:cNvPr id="25" name="矩形 5">
            <a:extLst>
              <a:ext uri="{FF2B5EF4-FFF2-40B4-BE49-F238E27FC236}">
                <a16:creationId xmlns:a16="http://schemas.microsoft.com/office/drawing/2014/main" id="{B15EA309-1692-4996-BC98-9FECB4F55A58}"/>
              </a:ext>
            </a:extLst>
          </p:cNvPr>
          <p:cNvSpPr>
            <a:spLocks noChangeArrowheads="1"/>
          </p:cNvSpPr>
          <p:nvPr/>
        </p:nvSpPr>
        <p:spPr bwMode="auto">
          <a:xfrm>
            <a:off x="1855899" y="3937039"/>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探测控制</a:t>
            </a:r>
          </a:p>
        </p:txBody>
      </p:sp>
      <p:sp>
        <p:nvSpPr>
          <p:cNvPr id="26" name="右箭头 14">
            <a:extLst>
              <a:ext uri="{FF2B5EF4-FFF2-40B4-BE49-F238E27FC236}">
                <a16:creationId xmlns:a16="http://schemas.microsoft.com/office/drawing/2014/main" id="{5566B241-52A5-4439-AA4B-96794C9EC224}"/>
              </a:ext>
            </a:extLst>
          </p:cNvPr>
          <p:cNvSpPr>
            <a:spLocks noChangeArrowheads="1"/>
          </p:cNvSpPr>
          <p:nvPr/>
        </p:nvSpPr>
        <p:spPr bwMode="auto">
          <a:xfrm>
            <a:off x="3311637" y="5364202"/>
            <a:ext cx="317500" cy="177800"/>
          </a:xfrm>
          <a:prstGeom prst="rightArrow">
            <a:avLst>
              <a:gd name="adj1" fmla="val 50000"/>
              <a:gd name="adj2" fmla="val 49562"/>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27" name="矩形 21">
            <a:extLst>
              <a:ext uri="{FF2B5EF4-FFF2-40B4-BE49-F238E27FC236}">
                <a16:creationId xmlns:a16="http://schemas.microsoft.com/office/drawing/2014/main" id="{32663A1E-AED8-4E4D-8B5E-F5BFCBAB10DA}"/>
              </a:ext>
            </a:extLst>
          </p:cNvPr>
          <p:cNvSpPr>
            <a:spLocks noChangeArrowheads="1"/>
          </p:cNvSpPr>
          <p:nvPr/>
        </p:nvSpPr>
        <p:spPr bwMode="auto">
          <a:xfrm>
            <a:off x="1847962" y="4599027"/>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控制的确认</a:t>
            </a:r>
            <a:endParaRPr lang="en-US" altLang="zh-CN">
              <a:latin typeface="微软雅黑" panose="020B0503020204020204" pitchFamily="34" charset="-122"/>
              <a:ea typeface="微软雅黑" panose="020B0503020204020204" pitchFamily="34" charset="-122"/>
            </a:endParaRPr>
          </a:p>
        </p:txBody>
      </p:sp>
      <p:sp>
        <p:nvSpPr>
          <p:cNvPr id="28" name="矩形 18">
            <a:extLst>
              <a:ext uri="{FF2B5EF4-FFF2-40B4-BE49-F238E27FC236}">
                <a16:creationId xmlns:a16="http://schemas.microsoft.com/office/drawing/2014/main" id="{24930F78-6C38-4000-8D74-D3F9EAC076AB}"/>
              </a:ext>
            </a:extLst>
          </p:cNvPr>
          <p:cNvSpPr>
            <a:spLocks noChangeArrowheads="1"/>
          </p:cNvSpPr>
          <p:nvPr/>
        </p:nvSpPr>
        <p:spPr bwMode="auto">
          <a:xfrm>
            <a:off x="1847962" y="5268952"/>
            <a:ext cx="1336675"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风险评估</a:t>
            </a:r>
          </a:p>
        </p:txBody>
      </p:sp>
      <p:cxnSp>
        <p:nvCxnSpPr>
          <p:cNvPr id="29" name="肘形连接符 7">
            <a:extLst>
              <a:ext uri="{FF2B5EF4-FFF2-40B4-BE49-F238E27FC236}">
                <a16:creationId xmlns:a16="http://schemas.microsoft.com/office/drawing/2014/main" id="{69587DAE-CCD3-4392-966D-2815ABB0C709}"/>
              </a:ext>
            </a:extLst>
          </p:cNvPr>
          <p:cNvCxnSpPr>
            <a:cxnSpLocks noChangeShapeType="1"/>
            <a:stCxn id="21" idx="2"/>
            <a:endCxn id="22" idx="1"/>
          </p:cNvCxnSpPr>
          <p:nvPr/>
        </p:nvCxnSpPr>
        <p:spPr bwMode="auto">
          <a:xfrm rot="16200000" flipH="1">
            <a:off x="1318531" y="1496258"/>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肘形连接符 9">
            <a:extLst>
              <a:ext uri="{FF2B5EF4-FFF2-40B4-BE49-F238E27FC236}">
                <a16:creationId xmlns:a16="http://schemas.microsoft.com/office/drawing/2014/main" id="{67D963B9-7722-4E07-9519-96EC279C4CF6}"/>
              </a:ext>
            </a:extLst>
          </p:cNvPr>
          <p:cNvCxnSpPr>
            <a:cxnSpLocks noChangeShapeType="1"/>
            <a:stCxn id="21" idx="2"/>
            <a:endCxn id="23" idx="1"/>
          </p:cNvCxnSpPr>
          <p:nvPr/>
        </p:nvCxnSpPr>
        <p:spPr bwMode="auto">
          <a:xfrm rot="16200000" flipH="1">
            <a:off x="983568" y="1831221"/>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肘形连接符 12">
            <a:extLst>
              <a:ext uri="{FF2B5EF4-FFF2-40B4-BE49-F238E27FC236}">
                <a16:creationId xmlns:a16="http://schemas.microsoft.com/office/drawing/2014/main" id="{ED372173-3814-4BFC-8DE3-F9D36E63303A}"/>
              </a:ext>
            </a:extLst>
          </p:cNvPr>
          <p:cNvCxnSpPr>
            <a:cxnSpLocks noChangeShapeType="1"/>
            <a:stCxn id="21" idx="2"/>
            <a:endCxn id="24" idx="1"/>
          </p:cNvCxnSpPr>
          <p:nvPr/>
        </p:nvCxnSpPr>
        <p:spPr bwMode="auto">
          <a:xfrm rot="16200000" flipH="1">
            <a:off x="620030" y="2194759"/>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肘形连接符 16">
            <a:extLst>
              <a:ext uri="{FF2B5EF4-FFF2-40B4-BE49-F238E27FC236}">
                <a16:creationId xmlns:a16="http://schemas.microsoft.com/office/drawing/2014/main" id="{4B900477-3925-4AA9-B35B-41161EA7598D}"/>
              </a:ext>
            </a:extLst>
          </p:cNvPr>
          <p:cNvCxnSpPr>
            <a:cxnSpLocks noChangeShapeType="1"/>
            <a:stCxn id="21" idx="2"/>
            <a:endCxn id="25" idx="1"/>
          </p:cNvCxnSpPr>
          <p:nvPr/>
        </p:nvCxnSpPr>
        <p:spPr bwMode="auto">
          <a:xfrm rot="16200000" flipH="1">
            <a:off x="274750" y="2540039"/>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肘形连接符 19">
            <a:extLst>
              <a:ext uri="{FF2B5EF4-FFF2-40B4-BE49-F238E27FC236}">
                <a16:creationId xmlns:a16="http://schemas.microsoft.com/office/drawing/2014/main" id="{BC518718-05CA-4232-A3F3-E18E4455858C}"/>
              </a:ext>
            </a:extLst>
          </p:cNvPr>
          <p:cNvCxnSpPr>
            <a:cxnSpLocks noChangeShapeType="1"/>
            <a:stCxn id="21" idx="2"/>
            <a:endCxn id="27" idx="1"/>
          </p:cNvCxnSpPr>
          <p:nvPr/>
        </p:nvCxnSpPr>
        <p:spPr bwMode="auto">
          <a:xfrm rot="16200000" flipH="1">
            <a:off x="-61007" y="2875796"/>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肘形连接符 29">
            <a:extLst>
              <a:ext uri="{FF2B5EF4-FFF2-40B4-BE49-F238E27FC236}">
                <a16:creationId xmlns:a16="http://schemas.microsoft.com/office/drawing/2014/main" id="{FD86FFFA-F33F-4BBA-94F9-B8E6C82AE7DA}"/>
              </a:ext>
            </a:extLst>
          </p:cNvPr>
          <p:cNvCxnSpPr>
            <a:cxnSpLocks noChangeShapeType="1"/>
            <a:stCxn id="21" idx="2"/>
            <a:endCxn id="28" idx="1"/>
          </p:cNvCxnSpPr>
          <p:nvPr/>
        </p:nvCxnSpPr>
        <p:spPr bwMode="auto">
          <a:xfrm rot="16200000" flipH="1">
            <a:off x="-395176" y="3209965"/>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矩形 6">
            <a:extLst>
              <a:ext uri="{FF2B5EF4-FFF2-40B4-BE49-F238E27FC236}">
                <a16:creationId xmlns:a16="http://schemas.microsoft.com/office/drawing/2014/main" id="{1F83730C-A8F7-41E5-A7F3-7C3D6B28F766}"/>
              </a:ext>
            </a:extLst>
          </p:cNvPr>
          <p:cNvSpPr>
            <a:spLocks noChangeArrowheads="1"/>
          </p:cNvSpPr>
          <p:nvPr/>
        </p:nvSpPr>
        <p:spPr bwMode="auto">
          <a:xfrm>
            <a:off x="3463670" y="1051399"/>
            <a:ext cx="24994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b="1" dirty="0">
                <a:solidFill>
                  <a:srgbClr val="FF0000"/>
                </a:solidFill>
                <a:latin typeface="微软雅黑" panose="020B0503020204020204" pitchFamily="34" charset="-122"/>
                <a:ea typeface="微软雅黑" panose="020B0503020204020204" pitchFamily="34" charset="-122"/>
              </a:rPr>
              <a:t>4</a:t>
            </a:r>
            <a:r>
              <a:rPr lang="zh-CN" altLang="en-US" b="1" dirty="0">
                <a:solidFill>
                  <a:srgbClr val="FF0000"/>
                </a:solidFill>
                <a:latin typeface="微软雅黑" panose="020B0503020204020204" pitchFamily="34" charset="-122"/>
                <a:ea typeface="微软雅黑" panose="020B0503020204020204" pitchFamily="34" charset="-122"/>
              </a:rPr>
              <a:t>）行动优先级（</a:t>
            </a:r>
            <a:r>
              <a:rPr lang="en-US" altLang="zh-CN" b="1" dirty="0">
                <a:solidFill>
                  <a:srgbClr val="FF0000"/>
                </a:solidFill>
                <a:latin typeface="微软雅黑" panose="020B0503020204020204" pitchFamily="34" charset="-122"/>
                <a:ea typeface="微软雅黑" panose="020B0503020204020204" pitchFamily="34" charset="-122"/>
              </a:rPr>
              <a:t>AP</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33" name="矩形 1">
            <a:extLst>
              <a:ext uri="{FF2B5EF4-FFF2-40B4-BE49-F238E27FC236}">
                <a16:creationId xmlns:a16="http://schemas.microsoft.com/office/drawing/2014/main" id="{D8AD997B-AD0D-4E6E-9275-9686598C17BE}"/>
              </a:ext>
            </a:extLst>
          </p:cNvPr>
          <p:cNvSpPr>
            <a:spLocks noChangeArrowheads="1"/>
          </p:cNvSpPr>
          <p:nvPr/>
        </p:nvSpPr>
        <p:spPr bwMode="auto">
          <a:xfrm>
            <a:off x="3559288" y="1494309"/>
            <a:ext cx="7789589" cy="2316403"/>
          </a:xfrm>
          <a:prstGeom prst="rect">
            <a:avLst/>
          </a:prstGeom>
          <a:solidFill>
            <a:schemeClr val="accent6">
              <a:lumMod val="20000"/>
              <a:lumOff val="80000"/>
            </a:schemeClr>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团队完成失效模式、失效影响、失效起因和控制的初始确认（包括严重度、频度和探测度的评级）后，他们必须决定是否需要</a:t>
            </a:r>
            <a:r>
              <a:rPr lang="zh-CN" altLang="en-US" sz="1400" b="1" dirty="0">
                <a:solidFill>
                  <a:srgbClr val="FF0000"/>
                </a:solidFill>
                <a:latin typeface="微软雅黑" panose="020B0503020204020204" pitchFamily="34" charset="-122"/>
                <a:ea typeface="微软雅黑" panose="020B0503020204020204" pitchFamily="34" charset="-122"/>
              </a:rPr>
              <a:t>进一步努力</a:t>
            </a:r>
            <a:r>
              <a:rPr lang="zh-CN" altLang="en-US" sz="1400" dirty="0">
                <a:latin typeface="微软雅黑" panose="020B0503020204020204" pitchFamily="34" charset="-122"/>
                <a:ea typeface="微软雅黑" panose="020B0503020204020204" pitchFamily="34" charset="-122"/>
              </a:rPr>
              <a:t>来降低风险。由于资源、时间、技术和其它因素的固有限制，他们必须选择如何最好地将这些工作进行</a:t>
            </a:r>
            <a:r>
              <a:rPr lang="zh-CN" altLang="en-US" sz="1400" b="1" dirty="0">
                <a:solidFill>
                  <a:srgbClr val="FF0000"/>
                </a:solidFill>
                <a:latin typeface="微软雅黑" panose="020B0503020204020204" pitchFamily="34" charset="-122"/>
                <a:ea typeface="微软雅黑" panose="020B0503020204020204" pitchFamily="34" charset="-122"/>
              </a:rPr>
              <a:t>优先排序</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措施</a:t>
            </a:r>
            <a:r>
              <a:rPr lang="zh-CN" altLang="en-US" sz="1400" b="1" dirty="0">
                <a:solidFill>
                  <a:srgbClr val="FF0000"/>
                </a:solidFill>
                <a:latin typeface="微软雅黑" panose="020B0503020204020204" pitchFamily="34" charset="-122"/>
                <a:ea typeface="微软雅黑" panose="020B0503020204020204" pitchFamily="34" charset="-122"/>
              </a:rPr>
              <a:t>优先级（</a:t>
            </a:r>
            <a:r>
              <a:rPr lang="en-US" altLang="zh-CN" sz="1400" b="1" dirty="0">
                <a:solidFill>
                  <a:srgbClr val="FF0000"/>
                </a:solidFill>
                <a:latin typeface="微软雅黑" panose="020B0503020204020204" pitchFamily="34" charset="-122"/>
                <a:ea typeface="微软雅黑" panose="020B0503020204020204" pitchFamily="34" charset="-122"/>
              </a:rPr>
              <a:t>AP</a:t>
            </a:r>
            <a:r>
              <a:rPr lang="zh-CN" altLang="en-US" sz="1400" b="1" dirty="0">
                <a:solidFill>
                  <a:srgbClr val="FF0000"/>
                </a:solidFill>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方法，提供了所有</a:t>
            </a:r>
            <a:r>
              <a:rPr lang="en-US" altLang="zh-CN" sz="1400" dirty="0">
                <a:latin typeface="微软雅黑" panose="020B0503020204020204" pitchFamily="34" charset="-122"/>
                <a:ea typeface="微软雅黑" panose="020B0503020204020204" pitchFamily="34" charset="-122"/>
              </a:rPr>
              <a:t>1000</a:t>
            </a:r>
            <a:r>
              <a:rPr lang="zh-CN" altLang="en-US" sz="1400" dirty="0">
                <a:latin typeface="微软雅黑" panose="020B0503020204020204" pitchFamily="34" charset="-122"/>
                <a:ea typeface="微软雅黑" panose="020B0503020204020204" pitchFamily="34" charset="-122"/>
              </a:rPr>
              <a:t>种</a:t>
            </a:r>
            <a:r>
              <a:rPr lang="en-US" altLang="zh-CN" sz="1400" dirty="0">
                <a:latin typeface="微软雅黑" panose="020B0503020204020204" pitchFamily="34" charset="-122"/>
                <a:ea typeface="微软雅黑" panose="020B0503020204020204" pitchFamily="34" charset="-122"/>
              </a:rPr>
              <a:t>S</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O</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D</a:t>
            </a:r>
            <a:r>
              <a:rPr lang="zh-CN" altLang="en-US" sz="1400" dirty="0">
                <a:latin typeface="微软雅黑" panose="020B0503020204020204" pitchFamily="34" charset="-122"/>
                <a:ea typeface="微软雅黑" panose="020B0503020204020204" pitchFamily="34" charset="-122"/>
              </a:rPr>
              <a:t>的可能组合。该方法首先着重于严重度，其次为频度，然后为探测度。其逻辑遵循了</a:t>
            </a:r>
            <a:r>
              <a:rPr lang="en-US" altLang="zh-CN" sz="1400" dirty="0">
                <a:latin typeface="微软雅黑" panose="020B0503020204020204" pitchFamily="34" charset="-122"/>
                <a:ea typeface="微软雅黑" panose="020B0503020204020204" pitchFamily="34" charset="-122"/>
              </a:rPr>
              <a:t>FMEA</a:t>
            </a:r>
            <a:r>
              <a:rPr lang="zh-CN" altLang="en-US" sz="1400" dirty="0">
                <a:latin typeface="微软雅黑" panose="020B0503020204020204" pitchFamily="34" charset="-122"/>
                <a:ea typeface="微软雅黑" panose="020B0503020204020204" pitchFamily="34" charset="-122"/>
              </a:rPr>
              <a:t>的失效预防的目的。</a:t>
            </a:r>
            <a:r>
              <a:rPr lang="en-US" altLang="zh-CN" sz="1400" dirty="0">
                <a:latin typeface="微软雅黑" panose="020B0503020204020204" pitchFamily="34" charset="-122"/>
                <a:ea typeface="微软雅黑" panose="020B0503020204020204" pitchFamily="34" charset="-122"/>
              </a:rPr>
              <a:t>AP</a:t>
            </a:r>
            <a:r>
              <a:rPr lang="zh-CN" altLang="en-US" sz="1400" dirty="0">
                <a:latin typeface="微软雅黑" panose="020B0503020204020204" pitchFamily="34" charset="-122"/>
                <a:ea typeface="微软雅黑" panose="020B0503020204020204" pitchFamily="34" charset="-122"/>
              </a:rPr>
              <a:t>表建议将措施分为高中</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低优先级别。公司可使用一个体系来评估措施优先级，而不是使用多个客户要求的多个体系。</a:t>
            </a:r>
          </a:p>
        </p:txBody>
      </p:sp>
      <p:sp>
        <p:nvSpPr>
          <p:cNvPr id="35" name="矩形 2">
            <a:extLst>
              <a:ext uri="{FF2B5EF4-FFF2-40B4-BE49-F238E27FC236}">
                <a16:creationId xmlns:a16="http://schemas.microsoft.com/office/drawing/2014/main" id="{9FCE0A04-6255-46A5-81F8-94A86F02E212}"/>
              </a:ext>
            </a:extLst>
          </p:cNvPr>
          <p:cNvSpPr>
            <a:spLocks noChangeArrowheads="1"/>
          </p:cNvSpPr>
          <p:nvPr/>
        </p:nvSpPr>
        <p:spPr bwMode="auto">
          <a:xfrm>
            <a:off x="3559287" y="3810712"/>
            <a:ext cx="7789589" cy="2639569"/>
          </a:xfrm>
          <a:prstGeom prst="rect">
            <a:avLst/>
          </a:prstGeom>
          <a:solidFill>
            <a:schemeClr val="accent1">
              <a:lumMod val="20000"/>
              <a:lumOff val="80000"/>
            </a:schemeClr>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b="1" dirty="0">
                <a:solidFill>
                  <a:srgbClr val="FF0000"/>
                </a:solidFill>
                <a:latin typeface="微软雅黑" panose="020B0503020204020204" pitchFamily="34" charset="-122"/>
                <a:ea typeface="微软雅黑" panose="020B0503020204020204" pitchFamily="34" charset="-122"/>
              </a:rPr>
              <a:t>优先级高（</a:t>
            </a:r>
            <a:r>
              <a:rPr lang="en-US" altLang="zh-CN" sz="1400" b="1" dirty="0">
                <a:solidFill>
                  <a:srgbClr val="FF0000"/>
                </a:solidFill>
                <a:latin typeface="微软雅黑" panose="020B0503020204020204" pitchFamily="34" charset="-122"/>
                <a:ea typeface="微软雅黑" panose="020B0503020204020204" pitchFamily="34" charset="-122"/>
              </a:rPr>
              <a:t>H</a:t>
            </a:r>
            <a:r>
              <a:rPr lang="zh-CN" altLang="en-US" sz="1400" b="1" dirty="0">
                <a:solidFill>
                  <a:srgbClr val="FF0000"/>
                </a:solidFill>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需要</a:t>
            </a:r>
            <a:r>
              <a:rPr lang="zh-CN" altLang="en-US" sz="1400" b="1" dirty="0">
                <a:solidFill>
                  <a:srgbClr val="FF0000"/>
                </a:solidFill>
                <a:latin typeface="微软雅黑" panose="020B0503020204020204" pitchFamily="34" charset="-122"/>
                <a:ea typeface="微软雅黑" panose="020B0503020204020204" pitchFamily="34" charset="-122"/>
              </a:rPr>
              <a:t>（</a:t>
            </a:r>
            <a:r>
              <a:rPr lang="en-US" altLang="zh-CN" sz="1400" b="1" dirty="0">
                <a:solidFill>
                  <a:srgbClr val="FF0000"/>
                </a:solidFill>
                <a:latin typeface="微软雅黑" panose="020B0503020204020204" pitchFamily="34" charset="-122"/>
                <a:ea typeface="微软雅黑" panose="020B0503020204020204" pitchFamily="34" charset="-122"/>
              </a:rPr>
              <a:t>Shall</a:t>
            </a:r>
            <a:r>
              <a:rPr lang="zh-CN" altLang="en-US" sz="1400" b="1" dirty="0">
                <a:solidFill>
                  <a:srgbClr val="FF0000"/>
                </a:solidFill>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确定适当的措施来改进失效原因（故障模式）检测机制，并提供相应的故障隔离、恢复等容错措施来避免造成失效结果</a:t>
            </a:r>
            <a:endParaRPr lang="en-US" altLang="zh-CN" sz="1400" dirty="0">
              <a:latin typeface="微软雅黑" panose="020B0503020204020204" pitchFamily="34" charset="-122"/>
              <a:ea typeface="微软雅黑" panose="020B0503020204020204" pitchFamily="34" charset="-122"/>
            </a:endParaRPr>
          </a:p>
          <a:p>
            <a:pPr algn="just">
              <a:lnSpc>
                <a:spcPct val="150000"/>
              </a:lnSpc>
            </a:pPr>
            <a:r>
              <a:rPr lang="zh-CN" altLang="en-US" sz="1400" b="1" dirty="0">
                <a:solidFill>
                  <a:srgbClr val="FF0000"/>
                </a:solidFill>
                <a:latin typeface="微软雅黑" panose="020B0503020204020204" pitchFamily="34" charset="-122"/>
                <a:ea typeface="微软雅黑" panose="020B0503020204020204" pitchFamily="34" charset="-122"/>
              </a:rPr>
              <a:t>优先级中（</a:t>
            </a:r>
            <a:r>
              <a:rPr lang="en-US" altLang="zh-CN" sz="1400" b="1" dirty="0">
                <a:solidFill>
                  <a:srgbClr val="FF0000"/>
                </a:solidFill>
                <a:latin typeface="微软雅黑" panose="020B0503020204020204" pitchFamily="34" charset="-122"/>
                <a:ea typeface="微软雅黑" panose="020B0503020204020204" pitchFamily="34" charset="-122"/>
              </a:rPr>
              <a:t>M</a:t>
            </a:r>
            <a:r>
              <a:rPr lang="zh-CN" altLang="en-US" sz="1400" b="1" dirty="0">
                <a:solidFill>
                  <a:srgbClr val="FF0000"/>
                </a:solidFill>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应当</a:t>
            </a:r>
            <a:r>
              <a:rPr lang="zh-CN" altLang="en-US" sz="1400" b="1" dirty="0">
                <a:solidFill>
                  <a:srgbClr val="FF0000"/>
                </a:solidFill>
                <a:latin typeface="微软雅黑" panose="020B0503020204020204" pitchFamily="34" charset="-122"/>
                <a:ea typeface="微软雅黑" panose="020B0503020204020204" pitchFamily="34" charset="-122"/>
              </a:rPr>
              <a:t>（</a:t>
            </a:r>
            <a:r>
              <a:rPr lang="en-US" altLang="zh-CN" sz="1400" b="1" dirty="0">
                <a:solidFill>
                  <a:srgbClr val="FF0000"/>
                </a:solidFill>
                <a:latin typeface="微软雅黑" panose="020B0503020204020204" pitchFamily="34" charset="-122"/>
                <a:ea typeface="微软雅黑" panose="020B0503020204020204" pitchFamily="34" charset="-122"/>
              </a:rPr>
              <a:t>Should</a:t>
            </a:r>
            <a:r>
              <a:rPr lang="zh-CN" altLang="en-US" sz="1400" b="1" dirty="0">
                <a:solidFill>
                  <a:srgbClr val="FF0000"/>
                </a:solidFill>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确定适当的措施来改进失效原因（故障模式）检测机制，并提供相应的故障隔离、恢复等容错措施来避免造成失效结果</a:t>
            </a:r>
            <a:endParaRPr lang="en-US" altLang="zh-CN" sz="1400" dirty="0">
              <a:latin typeface="微软雅黑" panose="020B0503020204020204" pitchFamily="34" charset="-122"/>
              <a:ea typeface="微软雅黑" panose="020B0503020204020204" pitchFamily="34" charset="-122"/>
            </a:endParaRPr>
          </a:p>
          <a:p>
            <a:pPr algn="just">
              <a:lnSpc>
                <a:spcPct val="150000"/>
              </a:lnSpc>
            </a:pPr>
            <a:r>
              <a:rPr lang="zh-CN" altLang="en-US" sz="1400" b="1" dirty="0">
                <a:solidFill>
                  <a:srgbClr val="FF0000"/>
                </a:solidFill>
                <a:latin typeface="微软雅黑" panose="020B0503020204020204" pitchFamily="34" charset="-122"/>
                <a:ea typeface="微软雅黑" panose="020B0503020204020204" pitchFamily="34" charset="-122"/>
              </a:rPr>
              <a:t>优先级低（</a:t>
            </a:r>
            <a:r>
              <a:rPr lang="en-US" altLang="zh-CN" sz="1400" b="1" dirty="0">
                <a:solidFill>
                  <a:srgbClr val="FF0000"/>
                </a:solidFill>
                <a:latin typeface="微软雅黑" panose="020B0503020204020204" pitchFamily="34" charset="-122"/>
                <a:ea typeface="微软雅黑" panose="020B0503020204020204" pitchFamily="34" charset="-122"/>
              </a:rPr>
              <a:t>L</a:t>
            </a:r>
            <a:r>
              <a:rPr lang="zh-CN" altLang="en-US" sz="1400" b="1" dirty="0">
                <a:solidFill>
                  <a:srgbClr val="FF0000"/>
                </a:solidFill>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可以</a:t>
            </a:r>
            <a:r>
              <a:rPr lang="zh-CN" altLang="en-US" sz="1400" b="1" dirty="0">
                <a:solidFill>
                  <a:srgbClr val="FF0000"/>
                </a:solidFill>
                <a:latin typeface="微软雅黑" panose="020B0503020204020204" pitchFamily="34" charset="-122"/>
                <a:ea typeface="微软雅黑" panose="020B0503020204020204" pitchFamily="34" charset="-122"/>
              </a:rPr>
              <a:t>（</a:t>
            </a:r>
            <a:r>
              <a:rPr lang="en-US" altLang="zh-CN" sz="1400" b="1" dirty="0">
                <a:solidFill>
                  <a:srgbClr val="FF0000"/>
                </a:solidFill>
                <a:latin typeface="微软雅黑" panose="020B0503020204020204" pitchFamily="34" charset="-122"/>
                <a:ea typeface="微软雅黑" panose="020B0503020204020204" pitchFamily="34" charset="-122"/>
              </a:rPr>
              <a:t>Could</a:t>
            </a:r>
            <a:r>
              <a:rPr lang="zh-CN" altLang="en-US" sz="1400" b="1" dirty="0">
                <a:solidFill>
                  <a:srgbClr val="FF0000"/>
                </a:solidFill>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确定适当的措施来改进失效原因（故障模式）检测机制，并提供相应的故障隔离、恢复等容错措施来避免造成失效结果</a:t>
            </a:r>
            <a:endParaRPr lang="en-US" altLang="zh-CN" sz="1400" dirty="0">
              <a:latin typeface="微软雅黑" panose="020B0503020204020204" pitchFamily="34" charset="-122"/>
              <a:ea typeface="微软雅黑" panose="020B0503020204020204" pitchFamily="34" charset="-122"/>
            </a:endParaRPr>
          </a:p>
          <a:p>
            <a:pPr algn="just">
              <a:lnSpc>
                <a:spcPct val="150000"/>
              </a:lnSpc>
            </a:pPr>
            <a:r>
              <a:rPr lang="zh-CN" altLang="en-US" sz="1400" dirty="0">
                <a:latin typeface="微软雅黑" panose="020B0503020204020204" pitchFamily="34" charset="-122"/>
                <a:ea typeface="微软雅黑" panose="020B0503020204020204" pitchFamily="34" charset="-122"/>
              </a:rPr>
              <a:t>对于潜在的</a:t>
            </a:r>
            <a:r>
              <a:rPr lang="zh-CN" altLang="en-US" sz="1400" b="1" dirty="0">
                <a:solidFill>
                  <a:srgbClr val="FF0000"/>
                </a:solidFill>
                <a:latin typeface="微软雅黑" panose="020B0503020204020204" pitchFamily="34" charset="-122"/>
                <a:ea typeface="微软雅黑" panose="020B0503020204020204" pitchFamily="34" charset="-122"/>
              </a:rPr>
              <a:t>严重度为</a:t>
            </a:r>
            <a:r>
              <a:rPr lang="en-US" altLang="zh-CN" sz="1400" b="1" dirty="0">
                <a:solidFill>
                  <a:srgbClr val="FF0000"/>
                </a:solidFill>
                <a:latin typeface="微软雅黑" panose="020B0503020204020204" pitchFamily="34" charset="-122"/>
                <a:ea typeface="微软雅黑" panose="020B0503020204020204" pitchFamily="34" charset="-122"/>
              </a:rPr>
              <a:t>9-10</a:t>
            </a:r>
            <a:r>
              <a:rPr lang="zh-CN" altLang="en-US" sz="1400" dirty="0">
                <a:latin typeface="微软雅黑" panose="020B0503020204020204" pitchFamily="34" charset="-122"/>
                <a:ea typeface="微软雅黑" panose="020B0503020204020204" pitchFamily="34" charset="-122"/>
              </a:rPr>
              <a:t>且</a:t>
            </a:r>
            <a:r>
              <a:rPr lang="en-US" altLang="zh-CN" sz="1400" b="1" dirty="0">
                <a:solidFill>
                  <a:srgbClr val="FF0000"/>
                </a:solidFill>
                <a:latin typeface="微软雅黑" panose="020B0503020204020204" pitchFamily="34" charset="-122"/>
                <a:ea typeface="微软雅黑" panose="020B0503020204020204" pitchFamily="34" charset="-122"/>
              </a:rPr>
              <a:t>AP</a:t>
            </a:r>
            <a:r>
              <a:rPr lang="zh-CN" altLang="en-US" sz="1400" b="1" dirty="0">
                <a:solidFill>
                  <a:srgbClr val="FF0000"/>
                </a:solidFill>
                <a:latin typeface="微软雅黑" panose="020B0503020204020204" pitchFamily="34" charset="-122"/>
                <a:ea typeface="微软雅黑" panose="020B0503020204020204" pitchFamily="34" charset="-122"/>
              </a:rPr>
              <a:t>为</a:t>
            </a:r>
            <a:r>
              <a:rPr lang="en-US" altLang="zh-CN" sz="1400" b="1" dirty="0">
                <a:solidFill>
                  <a:srgbClr val="FF0000"/>
                </a:solidFill>
                <a:latin typeface="微软雅黑" panose="020B0503020204020204" pitchFamily="34" charset="-122"/>
                <a:ea typeface="微软雅黑" panose="020B0503020204020204" pitchFamily="34" charset="-122"/>
              </a:rPr>
              <a:t>H</a:t>
            </a:r>
            <a:r>
              <a:rPr lang="zh-CN" altLang="en-US" sz="1400" b="1" dirty="0">
                <a:solidFill>
                  <a:srgbClr val="FF0000"/>
                </a:solidFill>
                <a:latin typeface="微软雅黑" panose="020B0503020204020204" pitchFamily="34" charset="-122"/>
                <a:ea typeface="微软雅黑" panose="020B0503020204020204" pitchFamily="34" charset="-122"/>
              </a:rPr>
              <a:t>、</a:t>
            </a:r>
            <a:r>
              <a:rPr lang="en-US" altLang="zh-CN" sz="1400" b="1" dirty="0">
                <a:solidFill>
                  <a:srgbClr val="FF0000"/>
                </a:solidFill>
                <a:latin typeface="微软雅黑" panose="020B0503020204020204" pitchFamily="34" charset="-122"/>
                <a:ea typeface="微软雅黑" panose="020B0503020204020204" pitchFamily="34" charset="-122"/>
              </a:rPr>
              <a:t>M</a:t>
            </a:r>
            <a:r>
              <a:rPr lang="zh-CN" altLang="en-US" sz="1400" dirty="0">
                <a:latin typeface="微软雅黑" panose="020B0503020204020204" pitchFamily="34" charset="-122"/>
                <a:ea typeface="微软雅黑" panose="020B0503020204020204" pitchFamily="34" charset="-122"/>
              </a:rPr>
              <a:t>的，建议至少应由管理层评审，包括所采取的任何建议措施。这里不是对高、中、低风险的优先排序，而是对降低风险的措施的优先排序</a:t>
            </a:r>
          </a:p>
        </p:txBody>
      </p:sp>
    </p:spTree>
    <p:extLst>
      <p:ext uri="{BB962C8B-B14F-4D97-AF65-F5344CB8AC3E}">
        <p14:creationId xmlns:p14="http://schemas.microsoft.com/office/powerpoint/2010/main" val="17357023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32" name="矩形 6">
            <a:extLst>
              <a:ext uri="{FF2B5EF4-FFF2-40B4-BE49-F238E27FC236}">
                <a16:creationId xmlns:a16="http://schemas.microsoft.com/office/drawing/2014/main" id="{1F83730C-A8F7-41E5-A7F3-7C3D6B28F766}"/>
              </a:ext>
            </a:extLst>
          </p:cNvPr>
          <p:cNvSpPr>
            <a:spLocks noChangeArrowheads="1"/>
          </p:cNvSpPr>
          <p:nvPr/>
        </p:nvSpPr>
        <p:spPr bwMode="auto">
          <a:xfrm>
            <a:off x="5062557" y="239511"/>
            <a:ext cx="36198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b="1" dirty="0">
                <a:solidFill>
                  <a:srgbClr val="FF0000"/>
                </a:solidFill>
                <a:latin typeface="微软雅黑" panose="020B0503020204020204" pitchFamily="34" charset="-122"/>
                <a:ea typeface="微软雅黑" panose="020B0503020204020204" pitchFamily="34" charset="-122"/>
              </a:rPr>
              <a:t>4</a:t>
            </a:r>
            <a:r>
              <a:rPr lang="zh-CN" altLang="en-US" b="1" dirty="0">
                <a:solidFill>
                  <a:srgbClr val="FF0000"/>
                </a:solidFill>
                <a:latin typeface="微软雅黑" panose="020B0503020204020204" pitchFamily="34" charset="-122"/>
                <a:ea typeface="微软雅黑" panose="020B0503020204020204" pitchFamily="34" charset="-122"/>
              </a:rPr>
              <a:t>）行动优先级（</a:t>
            </a:r>
            <a:r>
              <a:rPr lang="en-US" altLang="zh-CN" b="1" dirty="0">
                <a:solidFill>
                  <a:srgbClr val="FF0000"/>
                </a:solidFill>
                <a:latin typeface="微软雅黑" panose="020B0503020204020204" pitchFamily="34" charset="-122"/>
                <a:ea typeface="微软雅黑" panose="020B0503020204020204" pitchFamily="34" charset="-122"/>
              </a:rPr>
              <a:t>AP</a:t>
            </a:r>
            <a:r>
              <a:rPr lang="zh-CN" altLang="en-US" b="1" dirty="0">
                <a:solidFill>
                  <a:srgbClr val="FF0000"/>
                </a:solidFill>
                <a:latin typeface="微软雅黑" panose="020B0503020204020204" pitchFamily="34" charset="-122"/>
                <a:ea typeface="微软雅黑" panose="020B0503020204020204" pitchFamily="34" charset="-122"/>
              </a:rPr>
              <a:t>）评估表</a:t>
            </a:r>
            <a:endParaRPr lang="en-US" altLang="zh-CN" b="1" dirty="0">
              <a:solidFill>
                <a:srgbClr val="FF0000"/>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7E940103-7060-420C-B23E-9F7673D40A09}"/>
              </a:ext>
            </a:extLst>
          </p:cNvPr>
          <p:cNvGraphicFramePr>
            <a:graphicFrameLocks noGrp="1"/>
          </p:cNvGraphicFramePr>
          <p:nvPr>
            <p:extLst>
              <p:ext uri="{D42A27DB-BD31-4B8C-83A1-F6EECF244321}">
                <p14:modId xmlns:p14="http://schemas.microsoft.com/office/powerpoint/2010/main" val="70204543"/>
              </p:ext>
            </p:extLst>
          </p:nvPr>
        </p:nvGraphicFramePr>
        <p:xfrm>
          <a:off x="382741" y="676074"/>
          <a:ext cx="5587840" cy="5498067"/>
        </p:xfrm>
        <a:graphic>
          <a:graphicData uri="http://schemas.openxmlformats.org/drawingml/2006/table">
            <a:tbl>
              <a:tblPr>
                <a:tableStyleId>{5C22544A-7EE6-4342-B048-85BDC9FD1C3A}</a:tableStyleId>
              </a:tblPr>
              <a:tblGrid>
                <a:gridCol w="829535">
                  <a:extLst>
                    <a:ext uri="{9D8B030D-6E8A-4147-A177-3AD203B41FA5}">
                      <a16:colId xmlns:a16="http://schemas.microsoft.com/office/drawing/2014/main" val="375632338"/>
                    </a:ext>
                  </a:extLst>
                </a:gridCol>
                <a:gridCol w="334119">
                  <a:extLst>
                    <a:ext uri="{9D8B030D-6E8A-4147-A177-3AD203B41FA5}">
                      <a16:colId xmlns:a16="http://schemas.microsoft.com/office/drawing/2014/main" val="1139585057"/>
                    </a:ext>
                  </a:extLst>
                </a:gridCol>
                <a:gridCol w="691279">
                  <a:extLst>
                    <a:ext uri="{9D8B030D-6E8A-4147-A177-3AD203B41FA5}">
                      <a16:colId xmlns:a16="http://schemas.microsoft.com/office/drawing/2014/main" val="1823415654"/>
                    </a:ext>
                  </a:extLst>
                </a:gridCol>
                <a:gridCol w="643056">
                  <a:extLst>
                    <a:ext uri="{9D8B030D-6E8A-4147-A177-3AD203B41FA5}">
                      <a16:colId xmlns:a16="http://schemas.microsoft.com/office/drawing/2014/main" val="3437458322"/>
                    </a:ext>
                  </a:extLst>
                </a:gridCol>
                <a:gridCol w="1016014">
                  <a:extLst>
                    <a:ext uri="{9D8B030D-6E8A-4147-A177-3AD203B41FA5}">
                      <a16:colId xmlns:a16="http://schemas.microsoft.com/office/drawing/2014/main" val="2109951156"/>
                    </a:ext>
                  </a:extLst>
                </a:gridCol>
                <a:gridCol w="691279">
                  <a:extLst>
                    <a:ext uri="{9D8B030D-6E8A-4147-A177-3AD203B41FA5}">
                      <a16:colId xmlns:a16="http://schemas.microsoft.com/office/drawing/2014/main" val="456909254"/>
                    </a:ext>
                  </a:extLst>
                </a:gridCol>
                <a:gridCol w="691279">
                  <a:extLst>
                    <a:ext uri="{9D8B030D-6E8A-4147-A177-3AD203B41FA5}">
                      <a16:colId xmlns:a16="http://schemas.microsoft.com/office/drawing/2014/main" val="1905739360"/>
                    </a:ext>
                  </a:extLst>
                </a:gridCol>
                <a:gridCol w="691279">
                  <a:extLst>
                    <a:ext uri="{9D8B030D-6E8A-4147-A177-3AD203B41FA5}">
                      <a16:colId xmlns:a16="http://schemas.microsoft.com/office/drawing/2014/main" val="1659436748"/>
                    </a:ext>
                  </a:extLst>
                </a:gridCol>
              </a:tblGrid>
              <a:tr h="228401">
                <a:tc gridSpan="7">
                  <a:txBody>
                    <a:bodyPr/>
                    <a:lstStyle/>
                    <a:p>
                      <a:pPr algn="l" fontAlgn="ctr"/>
                      <a:r>
                        <a:rPr lang="zh-CN" altLang="en-US" sz="900" u="none" strike="noStrike" dirty="0">
                          <a:effectLst/>
                          <a:latin typeface="微软雅黑" panose="020B0503020204020204" pitchFamily="34" charset="-122"/>
                          <a:ea typeface="微软雅黑" panose="020B0503020204020204" pitchFamily="34" charset="-122"/>
                        </a:rPr>
                        <a:t>以严重度、频度以及探测度评级的综合为基础，为降低风险而对各项措施进行优先排序。</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900" u="none" strike="noStrike" dirty="0">
                          <a:effectLst/>
                          <a:latin typeface="微软雅黑" panose="020B0503020204020204" pitchFamily="34" charset="-122"/>
                          <a:ea typeface="微软雅黑" panose="020B0503020204020204" pitchFamily="34" charset="-122"/>
                        </a:rPr>
                        <a:t>空白</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2893541318"/>
                  </a:ext>
                </a:extLst>
              </a:tr>
              <a:tr h="228401">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影响</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S</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对失效起因发生的预测</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O </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探测能力</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D</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措施优先级</a:t>
                      </a:r>
                      <a:br>
                        <a:rPr lang="zh-CN" altLang="en-US" sz="900" u="none" strike="noStrike">
                          <a:effectLst/>
                          <a:latin typeface="微软雅黑" panose="020B0503020204020204" pitchFamily="34" charset="-122"/>
                          <a:ea typeface="微软雅黑" panose="020B0503020204020204" pitchFamily="34" charset="-122"/>
                        </a:rPr>
                      </a:br>
                      <a:r>
                        <a:rPr lang="en-US" altLang="zh-CN" sz="900" u="none" strike="noStrike">
                          <a:effectLst/>
                          <a:latin typeface="微软雅黑" panose="020B0503020204020204" pitchFamily="34" charset="-122"/>
                          <a:ea typeface="微软雅黑" panose="020B0503020204020204" pitchFamily="34" charset="-122"/>
                        </a:rPr>
                        <a:t>【</a:t>
                      </a:r>
                      <a:r>
                        <a:rPr lang="en-US" sz="900" u="none" strike="noStrike">
                          <a:effectLst/>
                          <a:latin typeface="微软雅黑" panose="020B0503020204020204" pitchFamily="34" charset="-122"/>
                          <a:ea typeface="微软雅黑" panose="020B0503020204020204" pitchFamily="34" charset="-122"/>
                        </a:rPr>
                        <a:t>AP】</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备注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110250301"/>
                  </a:ext>
                </a:extLst>
              </a:tr>
              <a:tr h="115872">
                <a:tc rowSpan="17">
                  <a:txBody>
                    <a:bodyPr/>
                    <a:lstStyle/>
                    <a:p>
                      <a:pPr algn="l" fontAlgn="ctr"/>
                      <a:r>
                        <a:rPr lang="zh-CN" altLang="en-US" sz="900" u="none" strike="noStrike" dirty="0">
                          <a:effectLst/>
                          <a:latin typeface="微软雅黑" panose="020B0503020204020204" pitchFamily="34" charset="-122"/>
                          <a:ea typeface="微软雅黑" panose="020B0503020204020204" pitchFamily="34" charset="-122"/>
                        </a:rPr>
                        <a:t>对产品或工厂的影响度非常高</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rowSpan="17">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9-10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rowSpan="4">
                  <a:txBody>
                    <a:bodyPr/>
                    <a:lstStyle/>
                    <a:p>
                      <a:pPr algn="ctr" fontAlgn="ctr"/>
                      <a:r>
                        <a:rPr lang="zh-CN" altLang="en-US" sz="900" u="none" strike="noStrike" dirty="0">
                          <a:effectLst/>
                          <a:latin typeface="微软雅黑" panose="020B0503020204020204" pitchFamily="34" charset="-122"/>
                          <a:ea typeface="微软雅黑" panose="020B0503020204020204" pitchFamily="34" charset="-122"/>
                        </a:rPr>
                        <a:t>非常高</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rowSpan="4">
                  <a:txBody>
                    <a:bodyPr/>
                    <a:lstStyle/>
                    <a:p>
                      <a:pPr algn="ctr" fontAlgn="ctr"/>
                      <a:r>
                        <a:rPr lang="en-US" altLang="zh-CN" sz="900" u="none" strike="noStrike" dirty="0">
                          <a:effectLst/>
                          <a:latin typeface="微软雅黑" panose="020B0503020204020204" pitchFamily="34" charset="-122"/>
                          <a:ea typeface="微软雅黑" panose="020B0503020204020204" pitchFamily="34" charset="-122"/>
                        </a:rPr>
                        <a:t>8-10</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dirty="0">
                          <a:effectLst/>
                          <a:latin typeface="微软雅黑" panose="020B0503020204020204" pitchFamily="34" charset="-122"/>
                          <a:ea typeface="微软雅黑" panose="020B0503020204020204" pitchFamily="34" charset="-122"/>
                        </a:rPr>
                        <a:t>低</a:t>
                      </a:r>
                      <a:r>
                        <a:rPr lang="en-US" altLang="zh-CN" sz="900" u="none" strike="noStrike" dirty="0">
                          <a:effectLst/>
                          <a:latin typeface="微软雅黑" panose="020B0503020204020204" pitchFamily="34" charset="-122"/>
                          <a:ea typeface="微软雅黑" panose="020B0503020204020204" pitchFamily="34" charset="-122"/>
                        </a:rPr>
                        <a:t>-</a:t>
                      </a:r>
                      <a:r>
                        <a:rPr lang="zh-CN" altLang="en-US" sz="900" u="none" strike="noStrike" dirty="0">
                          <a:effectLst/>
                          <a:latin typeface="微软雅黑" panose="020B0503020204020204" pitchFamily="34" charset="-122"/>
                          <a:ea typeface="微软雅黑" panose="020B0503020204020204" pitchFamily="34" charset="-122"/>
                        </a:rPr>
                        <a:t>非常低</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7-10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dirty="0">
                          <a:effectLst/>
                          <a:latin typeface="微软雅黑" panose="020B0503020204020204" pitchFamily="34" charset="-122"/>
                          <a:ea typeface="微软雅黑" panose="020B0503020204020204" pitchFamily="34" charset="-122"/>
                        </a:rPr>
                        <a:t>H</a:t>
                      </a:r>
                      <a:endParaRPr lang="en-US"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solidFill>
                      <a:srgbClr val="FF0000"/>
                    </a:solid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3201141043"/>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中</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5-6</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H</a:t>
                      </a:r>
                      <a:endParaRPr lang="en-US" sz="900" b="1"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solidFill>
                      <a:srgbClr val="FF0000"/>
                    </a:solid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609069547"/>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高</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dirty="0">
                          <a:effectLst/>
                          <a:latin typeface="微软雅黑" panose="020B0503020204020204" pitchFamily="34" charset="-122"/>
                          <a:ea typeface="微软雅黑" panose="020B0503020204020204" pitchFamily="34" charset="-122"/>
                        </a:rPr>
                        <a:t>H</a:t>
                      </a:r>
                      <a:endParaRPr lang="en-US"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solidFill>
                      <a:srgbClr val="FF0000"/>
                    </a:solid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701041725"/>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dirty="0">
                          <a:effectLst/>
                          <a:latin typeface="微软雅黑" panose="020B0503020204020204" pitchFamily="34" charset="-122"/>
                          <a:ea typeface="微软雅黑" panose="020B0503020204020204" pitchFamily="34" charset="-122"/>
                        </a:rPr>
                        <a:t>非常高</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dirty="0">
                          <a:effectLst/>
                          <a:latin typeface="微软雅黑" panose="020B0503020204020204" pitchFamily="34" charset="-122"/>
                          <a:ea typeface="微软雅黑" panose="020B0503020204020204" pitchFamily="34" charset="-122"/>
                        </a:rPr>
                        <a:t>H</a:t>
                      </a:r>
                      <a:endParaRPr lang="en-US"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solidFill>
                      <a:srgbClr val="FF0000"/>
                    </a:solid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956134558"/>
                  </a:ext>
                </a:extLst>
              </a:tr>
              <a:tr h="115872">
                <a:tc vMerge="1">
                  <a:txBody>
                    <a:bodyPr/>
                    <a:lstStyle/>
                    <a:p>
                      <a:endParaRPr lang="zh-CN" altLang="en-US"/>
                    </a:p>
                  </a:txBody>
                  <a:tcPr/>
                </a:tc>
                <a:tc vMerge="1">
                  <a:txBody>
                    <a:bodyPr/>
                    <a:lstStyle/>
                    <a:p>
                      <a:endParaRPr lang="zh-CN" altLang="en-US"/>
                    </a:p>
                  </a:txBody>
                  <a:tcPr/>
                </a:tc>
                <a:tc rowSpan="4">
                  <a:txBody>
                    <a:bodyPr/>
                    <a:lstStyle/>
                    <a:p>
                      <a:pPr algn="ctr" fontAlgn="ctr"/>
                      <a:r>
                        <a:rPr lang="zh-CN" altLang="en-US" sz="900" u="none" strike="noStrike" dirty="0">
                          <a:effectLst/>
                          <a:latin typeface="微软雅黑" panose="020B0503020204020204" pitchFamily="34" charset="-122"/>
                          <a:ea typeface="微软雅黑" panose="020B0503020204020204" pitchFamily="34" charset="-122"/>
                        </a:rPr>
                        <a:t>高</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rowSpan="4">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6-7</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dirty="0">
                          <a:effectLst/>
                          <a:latin typeface="微软雅黑" panose="020B0503020204020204" pitchFamily="34" charset="-122"/>
                          <a:ea typeface="微软雅黑" panose="020B0503020204020204" pitchFamily="34" charset="-122"/>
                        </a:rPr>
                        <a:t>低</a:t>
                      </a:r>
                      <a:r>
                        <a:rPr lang="en-US" altLang="zh-CN" sz="900" u="none" strike="noStrike" dirty="0">
                          <a:effectLst/>
                          <a:latin typeface="微软雅黑" panose="020B0503020204020204" pitchFamily="34" charset="-122"/>
                          <a:ea typeface="微软雅黑" panose="020B0503020204020204" pitchFamily="34" charset="-122"/>
                        </a:rPr>
                        <a:t>-</a:t>
                      </a:r>
                      <a:r>
                        <a:rPr lang="zh-CN" altLang="en-US" sz="900" u="none" strike="noStrike" dirty="0">
                          <a:effectLst/>
                          <a:latin typeface="微软雅黑" panose="020B0503020204020204" pitchFamily="34" charset="-122"/>
                          <a:ea typeface="微软雅黑" panose="020B0503020204020204" pitchFamily="34" charset="-122"/>
                        </a:rPr>
                        <a:t>非常低</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dirty="0">
                          <a:effectLst/>
                          <a:latin typeface="微软雅黑" panose="020B0503020204020204" pitchFamily="34" charset="-122"/>
                          <a:ea typeface="微软雅黑" panose="020B0503020204020204" pitchFamily="34" charset="-122"/>
                        </a:rPr>
                        <a:t>7-10</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dirty="0">
                          <a:effectLst/>
                          <a:latin typeface="微软雅黑" panose="020B0503020204020204" pitchFamily="34" charset="-122"/>
                          <a:ea typeface="微软雅黑" panose="020B0503020204020204" pitchFamily="34" charset="-122"/>
                        </a:rPr>
                        <a:t>H</a:t>
                      </a:r>
                      <a:endParaRPr lang="en-US"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solidFill>
                      <a:srgbClr val="FF0000"/>
                    </a:solid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69436167"/>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中</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dirty="0">
                          <a:effectLst/>
                          <a:latin typeface="微软雅黑" panose="020B0503020204020204" pitchFamily="34" charset="-122"/>
                          <a:ea typeface="微软雅黑" panose="020B0503020204020204" pitchFamily="34" charset="-122"/>
                        </a:rPr>
                        <a:t>5-6</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dirty="0">
                          <a:effectLst/>
                          <a:latin typeface="微软雅黑" panose="020B0503020204020204" pitchFamily="34" charset="-122"/>
                          <a:ea typeface="微软雅黑" panose="020B0503020204020204" pitchFamily="34" charset="-122"/>
                        </a:rPr>
                        <a:t>H</a:t>
                      </a:r>
                      <a:endParaRPr lang="en-US"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solidFill>
                      <a:srgbClr val="FF0000"/>
                    </a:solid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4060470344"/>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高</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dirty="0">
                          <a:effectLst/>
                          <a:latin typeface="微软雅黑" panose="020B0503020204020204" pitchFamily="34" charset="-122"/>
                          <a:ea typeface="微软雅黑" panose="020B0503020204020204" pitchFamily="34" charset="-122"/>
                        </a:rPr>
                        <a:t>2-4</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dirty="0">
                          <a:effectLst/>
                          <a:latin typeface="微软雅黑" panose="020B0503020204020204" pitchFamily="34" charset="-122"/>
                          <a:ea typeface="微软雅黑" panose="020B0503020204020204" pitchFamily="34" charset="-122"/>
                        </a:rPr>
                        <a:t>H</a:t>
                      </a:r>
                      <a:endParaRPr lang="en-US"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solidFill>
                      <a:srgbClr val="FF0000"/>
                    </a:solid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2900857517"/>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非常高</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dirty="0">
                          <a:effectLst/>
                          <a:latin typeface="微软雅黑" panose="020B0503020204020204" pitchFamily="34" charset="-122"/>
                          <a:ea typeface="微软雅黑" panose="020B0503020204020204" pitchFamily="34" charset="-122"/>
                        </a:rPr>
                        <a:t>H</a:t>
                      </a:r>
                      <a:endParaRPr lang="en-US"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solidFill>
                      <a:srgbClr val="FF0000"/>
                    </a:solid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3944249187"/>
                  </a:ext>
                </a:extLst>
              </a:tr>
              <a:tr h="115872">
                <a:tc vMerge="1">
                  <a:txBody>
                    <a:bodyPr/>
                    <a:lstStyle/>
                    <a:p>
                      <a:endParaRPr lang="zh-CN" altLang="en-US"/>
                    </a:p>
                  </a:txBody>
                  <a:tcPr/>
                </a:tc>
                <a:tc vMerge="1">
                  <a:txBody>
                    <a:bodyPr/>
                    <a:lstStyle/>
                    <a:p>
                      <a:endParaRPr lang="zh-CN" altLang="en-US"/>
                    </a:p>
                  </a:txBody>
                  <a:tcPr/>
                </a:tc>
                <a:tc rowSpan="4">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中</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rowSpan="4">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4-5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低</a:t>
                      </a:r>
                      <a:r>
                        <a:rPr lang="en-US" altLang="zh-CN" sz="900" u="none" strike="noStrike">
                          <a:effectLst/>
                          <a:latin typeface="微软雅黑" panose="020B0503020204020204" pitchFamily="34" charset="-122"/>
                          <a:ea typeface="微软雅黑" panose="020B0503020204020204" pitchFamily="34" charset="-122"/>
                        </a:rPr>
                        <a:t>-</a:t>
                      </a:r>
                      <a:r>
                        <a:rPr lang="zh-CN" altLang="en-US" sz="900" u="none" strike="noStrike">
                          <a:effectLst/>
                          <a:latin typeface="微软雅黑" panose="020B0503020204020204" pitchFamily="34" charset="-122"/>
                          <a:ea typeface="微软雅黑" panose="020B0503020204020204" pitchFamily="34" charset="-122"/>
                        </a:rPr>
                        <a:t>非常低</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7-10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dirty="0">
                          <a:effectLst/>
                          <a:latin typeface="微软雅黑" panose="020B0503020204020204" pitchFamily="34" charset="-122"/>
                          <a:ea typeface="微软雅黑" panose="020B0503020204020204" pitchFamily="34" charset="-122"/>
                        </a:rPr>
                        <a:t>H</a:t>
                      </a:r>
                      <a:endParaRPr lang="en-US"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solidFill>
                      <a:srgbClr val="FF0000"/>
                    </a:solid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3189755175"/>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中</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5-6</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dirty="0">
                          <a:effectLst/>
                          <a:latin typeface="微软雅黑" panose="020B0503020204020204" pitchFamily="34" charset="-122"/>
                          <a:ea typeface="微软雅黑" panose="020B0503020204020204" pitchFamily="34" charset="-122"/>
                        </a:rPr>
                        <a:t>H</a:t>
                      </a:r>
                      <a:endParaRPr lang="en-US"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solidFill>
                      <a:srgbClr val="FF0000"/>
                    </a:solidFill>
                  </a:tcPr>
                </a:tc>
                <a:tc>
                  <a:txBody>
                    <a:bodyPr/>
                    <a:lstStyle/>
                    <a:p>
                      <a:pPr algn="ctr" fontAlgn="ctr"/>
                      <a:r>
                        <a:rPr lang="zh-CN" altLang="en-US" sz="900" u="none" strike="noStrike" dirty="0">
                          <a:effectLst/>
                          <a:latin typeface="微软雅黑" panose="020B0503020204020204" pitchFamily="34" charset="-122"/>
                          <a:ea typeface="微软雅黑" panose="020B0503020204020204" pitchFamily="34" charset="-122"/>
                        </a:rPr>
                        <a:t>　</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1658634000"/>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高</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dirty="0">
                          <a:effectLst/>
                          <a:latin typeface="微软雅黑" panose="020B0503020204020204" pitchFamily="34" charset="-122"/>
                          <a:ea typeface="微软雅黑" panose="020B0503020204020204" pitchFamily="34" charset="-122"/>
                        </a:rPr>
                        <a:t>H</a:t>
                      </a:r>
                      <a:endParaRPr lang="en-US"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solidFill>
                      <a:srgbClr val="FF0000"/>
                    </a:solidFill>
                  </a:tcPr>
                </a:tc>
                <a:tc>
                  <a:txBody>
                    <a:bodyPr/>
                    <a:lstStyle/>
                    <a:p>
                      <a:pPr algn="ctr" fontAlgn="ctr"/>
                      <a:r>
                        <a:rPr lang="zh-CN" altLang="en-US" sz="900" u="none" strike="noStrike" dirty="0">
                          <a:effectLst/>
                          <a:latin typeface="微软雅黑" panose="020B0503020204020204" pitchFamily="34" charset="-122"/>
                          <a:ea typeface="微软雅黑" panose="020B0503020204020204" pitchFamily="34" charset="-122"/>
                        </a:rPr>
                        <a:t>　</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561843517"/>
                  </a:ext>
                </a:extLst>
              </a:tr>
              <a:tr h="5329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非常高</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dirty="0">
                          <a:effectLst/>
                          <a:latin typeface="微软雅黑" panose="020B0503020204020204" pitchFamily="34" charset="-122"/>
                          <a:ea typeface="微软雅黑" panose="020B0503020204020204" pitchFamily="34" charset="-122"/>
                        </a:rPr>
                        <a:t>M</a:t>
                      </a:r>
                      <a:endParaRPr lang="en-US"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solidFill>
                      <a:srgbClr val="FFFF00"/>
                    </a:solid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2561185144"/>
                  </a:ext>
                </a:extLst>
              </a:tr>
              <a:tr h="115872">
                <a:tc vMerge="1">
                  <a:txBody>
                    <a:bodyPr/>
                    <a:lstStyle/>
                    <a:p>
                      <a:endParaRPr lang="zh-CN" altLang="en-US"/>
                    </a:p>
                  </a:txBody>
                  <a:tcPr/>
                </a:tc>
                <a:tc vMerge="1">
                  <a:txBody>
                    <a:bodyPr/>
                    <a:lstStyle/>
                    <a:p>
                      <a:endParaRPr lang="zh-CN" altLang="en-US"/>
                    </a:p>
                  </a:txBody>
                  <a:tcPr/>
                </a:tc>
                <a:tc rowSpan="4">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低</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rowSpan="4">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低</a:t>
                      </a:r>
                      <a:r>
                        <a:rPr lang="en-US" altLang="zh-CN" sz="900" u="none" strike="noStrike">
                          <a:effectLst/>
                          <a:latin typeface="微软雅黑" panose="020B0503020204020204" pitchFamily="34" charset="-122"/>
                          <a:ea typeface="微软雅黑" panose="020B0503020204020204" pitchFamily="34" charset="-122"/>
                        </a:rPr>
                        <a:t>-</a:t>
                      </a:r>
                      <a:r>
                        <a:rPr lang="zh-CN" altLang="en-US" sz="900" u="none" strike="noStrike">
                          <a:effectLst/>
                          <a:latin typeface="微软雅黑" panose="020B0503020204020204" pitchFamily="34" charset="-122"/>
                          <a:ea typeface="微软雅黑" panose="020B0503020204020204" pitchFamily="34" charset="-122"/>
                        </a:rPr>
                        <a:t>非常低</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7-10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dirty="0">
                          <a:effectLst/>
                          <a:latin typeface="微软雅黑" panose="020B0503020204020204" pitchFamily="34" charset="-122"/>
                          <a:ea typeface="微软雅黑" panose="020B0503020204020204" pitchFamily="34" charset="-122"/>
                        </a:rPr>
                        <a:t>H</a:t>
                      </a:r>
                      <a:endParaRPr lang="en-US"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1022184059"/>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中</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5-6</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dirty="0">
                          <a:effectLst/>
                          <a:latin typeface="微软雅黑" panose="020B0503020204020204" pitchFamily="34" charset="-122"/>
                          <a:ea typeface="微软雅黑" panose="020B0503020204020204" pitchFamily="34" charset="-122"/>
                        </a:rPr>
                        <a:t>M</a:t>
                      </a:r>
                      <a:endParaRPr lang="en-US"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1113618863"/>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高</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dirty="0">
                          <a:effectLst/>
                          <a:latin typeface="微软雅黑" panose="020B0503020204020204" pitchFamily="34" charset="-122"/>
                          <a:ea typeface="微软雅黑" panose="020B0503020204020204" pitchFamily="34" charset="-122"/>
                        </a:rPr>
                        <a:t>L</a:t>
                      </a:r>
                      <a:endParaRPr lang="en-US"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solidFill>
                      <a:srgbClr val="00B050"/>
                    </a:solid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2684237602"/>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非常高</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dirty="0">
                          <a:effectLst/>
                          <a:latin typeface="微软雅黑" panose="020B0503020204020204" pitchFamily="34" charset="-122"/>
                          <a:ea typeface="微软雅黑" panose="020B0503020204020204" pitchFamily="34" charset="-122"/>
                        </a:rPr>
                        <a:t>L</a:t>
                      </a:r>
                      <a:endParaRPr lang="en-US"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solidFill>
                      <a:srgbClr val="00B050"/>
                    </a:solid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1345415214"/>
                  </a:ext>
                </a:extLst>
              </a:tr>
              <a:tr h="22840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非常低</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非常高</a:t>
                      </a:r>
                      <a:r>
                        <a:rPr lang="en-US" altLang="zh-CN" sz="900" u="none" strike="noStrike">
                          <a:effectLst/>
                          <a:latin typeface="微软雅黑" panose="020B0503020204020204" pitchFamily="34" charset="-122"/>
                          <a:ea typeface="微软雅黑" panose="020B0503020204020204" pitchFamily="34" charset="-122"/>
                        </a:rPr>
                        <a:t>-</a:t>
                      </a:r>
                      <a:r>
                        <a:rPr lang="zh-CN" altLang="en-US" sz="900" u="none" strike="noStrike">
                          <a:effectLst/>
                          <a:latin typeface="微软雅黑" panose="020B0503020204020204" pitchFamily="34" charset="-122"/>
                          <a:ea typeface="微软雅黑" panose="020B0503020204020204" pitchFamily="34" charset="-122"/>
                        </a:rPr>
                        <a:t>非常低</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1-10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dirty="0">
                          <a:effectLst/>
                          <a:latin typeface="微软雅黑" panose="020B0503020204020204" pitchFamily="34" charset="-122"/>
                          <a:ea typeface="微软雅黑" panose="020B0503020204020204" pitchFamily="34" charset="-122"/>
                        </a:rPr>
                        <a:t>L</a:t>
                      </a:r>
                      <a:endParaRPr lang="en-US"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solidFill>
                      <a:srgbClr val="00B050"/>
                    </a:solid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3079782354"/>
                  </a:ext>
                </a:extLst>
              </a:tr>
              <a:tr h="115872">
                <a:tc rowSpan="17">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对产品或工厂的影响度高</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rowSpan="17">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7-8</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rowSpan="4">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非常高</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rowSpan="4">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8-10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低</a:t>
                      </a:r>
                      <a:r>
                        <a:rPr lang="en-US" altLang="zh-CN" sz="900" u="none" strike="noStrike">
                          <a:effectLst/>
                          <a:latin typeface="微软雅黑" panose="020B0503020204020204" pitchFamily="34" charset="-122"/>
                          <a:ea typeface="微软雅黑" panose="020B0503020204020204" pitchFamily="34" charset="-122"/>
                        </a:rPr>
                        <a:t>-</a:t>
                      </a:r>
                      <a:r>
                        <a:rPr lang="zh-CN" altLang="en-US" sz="900" u="none" strike="noStrike">
                          <a:effectLst/>
                          <a:latin typeface="微软雅黑" panose="020B0503020204020204" pitchFamily="34" charset="-122"/>
                          <a:ea typeface="微软雅黑" panose="020B0503020204020204" pitchFamily="34" charset="-122"/>
                        </a:rPr>
                        <a:t>非常低</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7-10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H</a:t>
                      </a:r>
                      <a:endParaRPr lang="en-US" sz="900" b="1"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371971563"/>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中</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5-6</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H</a:t>
                      </a:r>
                      <a:endParaRPr lang="en-US" sz="900" b="1"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1170500965"/>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高</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H</a:t>
                      </a:r>
                      <a:endParaRPr lang="en-US" sz="900" b="1"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4038654058"/>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非常高</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H</a:t>
                      </a:r>
                      <a:endParaRPr lang="en-US" sz="900" b="1"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579894714"/>
                  </a:ext>
                </a:extLst>
              </a:tr>
              <a:tr h="115872">
                <a:tc vMerge="1">
                  <a:txBody>
                    <a:bodyPr/>
                    <a:lstStyle/>
                    <a:p>
                      <a:endParaRPr lang="zh-CN" altLang="en-US"/>
                    </a:p>
                  </a:txBody>
                  <a:tcPr/>
                </a:tc>
                <a:tc vMerge="1">
                  <a:txBody>
                    <a:bodyPr/>
                    <a:lstStyle/>
                    <a:p>
                      <a:endParaRPr lang="zh-CN" altLang="en-US"/>
                    </a:p>
                  </a:txBody>
                  <a:tcPr/>
                </a:tc>
                <a:tc rowSpan="4">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高</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rowSpan="4">
                  <a:txBody>
                    <a:bodyPr/>
                    <a:lstStyle/>
                    <a:p>
                      <a:pPr algn="ctr" fontAlgn="ctr"/>
                      <a:r>
                        <a:rPr lang="en-US" altLang="zh-CN" sz="900" u="none" strike="noStrike" dirty="0">
                          <a:effectLst/>
                          <a:latin typeface="微软雅黑" panose="020B0503020204020204" pitchFamily="34" charset="-122"/>
                          <a:ea typeface="微软雅黑" panose="020B0503020204020204" pitchFamily="34" charset="-122"/>
                        </a:rPr>
                        <a:t>6-7</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低</a:t>
                      </a:r>
                      <a:r>
                        <a:rPr lang="en-US" altLang="zh-CN" sz="900" u="none" strike="noStrike">
                          <a:effectLst/>
                          <a:latin typeface="微软雅黑" panose="020B0503020204020204" pitchFamily="34" charset="-122"/>
                          <a:ea typeface="微软雅黑" panose="020B0503020204020204" pitchFamily="34" charset="-122"/>
                        </a:rPr>
                        <a:t>-</a:t>
                      </a:r>
                      <a:r>
                        <a:rPr lang="zh-CN" altLang="en-US" sz="900" u="none" strike="noStrike">
                          <a:effectLst/>
                          <a:latin typeface="微软雅黑" panose="020B0503020204020204" pitchFamily="34" charset="-122"/>
                          <a:ea typeface="微软雅黑" panose="020B0503020204020204" pitchFamily="34" charset="-122"/>
                        </a:rPr>
                        <a:t>非常低</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7-10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H</a:t>
                      </a:r>
                      <a:endParaRPr lang="en-US" sz="900" b="1"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4286712814"/>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中</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5-6</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H</a:t>
                      </a:r>
                      <a:endParaRPr lang="en-US" sz="900" b="1"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4018671623"/>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dirty="0">
                          <a:effectLst/>
                          <a:latin typeface="微软雅黑" panose="020B0503020204020204" pitchFamily="34" charset="-122"/>
                          <a:ea typeface="微软雅黑" panose="020B0503020204020204" pitchFamily="34" charset="-122"/>
                        </a:rPr>
                        <a:t>高</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H</a:t>
                      </a:r>
                      <a:endParaRPr lang="en-US" sz="900" b="1"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3108101559"/>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dirty="0">
                          <a:effectLst/>
                          <a:latin typeface="微软雅黑" panose="020B0503020204020204" pitchFamily="34" charset="-122"/>
                          <a:ea typeface="微软雅黑" panose="020B0503020204020204" pitchFamily="34" charset="-122"/>
                        </a:rPr>
                        <a:t>非常高</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M</a:t>
                      </a:r>
                      <a:endParaRPr lang="en-US" sz="900" b="1"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3316579309"/>
                  </a:ext>
                </a:extLst>
              </a:tr>
              <a:tr h="115872">
                <a:tc vMerge="1">
                  <a:txBody>
                    <a:bodyPr/>
                    <a:lstStyle/>
                    <a:p>
                      <a:endParaRPr lang="zh-CN" altLang="en-US"/>
                    </a:p>
                  </a:txBody>
                  <a:tcPr/>
                </a:tc>
                <a:tc vMerge="1">
                  <a:txBody>
                    <a:bodyPr/>
                    <a:lstStyle/>
                    <a:p>
                      <a:endParaRPr lang="zh-CN" altLang="en-US"/>
                    </a:p>
                  </a:txBody>
                  <a:tcPr/>
                </a:tc>
                <a:tc rowSpan="4">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中</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rowSpan="4">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4-5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低</a:t>
                      </a:r>
                      <a:r>
                        <a:rPr lang="en-US" altLang="zh-CN" sz="900" u="none" strike="noStrike">
                          <a:effectLst/>
                          <a:latin typeface="微软雅黑" panose="020B0503020204020204" pitchFamily="34" charset="-122"/>
                          <a:ea typeface="微软雅黑" panose="020B0503020204020204" pitchFamily="34" charset="-122"/>
                        </a:rPr>
                        <a:t>-</a:t>
                      </a:r>
                      <a:r>
                        <a:rPr lang="zh-CN" altLang="en-US" sz="900" u="none" strike="noStrike">
                          <a:effectLst/>
                          <a:latin typeface="微软雅黑" panose="020B0503020204020204" pitchFamily="34" charset="-122"/>
                          <a:ea typeface="微软雅黑" panose="020B0503020204020204" pitchFamily="34" charset="-122"/>
                        </a:rPr>
                        <a:t>非常低</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7-10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H</a:t>
                      </a:r>
                      <a:endParaRPr lang="en-US" sz="900" b="1"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1712351703"/>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中</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5-6</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M</a:t>
                      </a:r>
                      <a:endParaRPr lang="en-US" sz="900" b="1"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3062331855"/>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高</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M</a:t>
                      </a:r>
                      <a:endParaRPr lang="en-US" sz="900" b="1"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1277501069"/>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非常高</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M</a:t>
                      </a:r>
                      <a:endParaRPr lang="en-US" sz="900" b="1"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3811276056"/>
                  </a:ext>
                </a:extLst>
              </a:tr>
              <a:tr h="115872">
                <a:tc vMerge="1">
                  <a:txBody>
                    <a:bodyPr/>
                    <a:lstStyle/>
                    <a:p>
                      <a:endParaRPr lang="zh-CN" altLang="en-US"/>
                    </a:p>
                  </a:txBody>
                  <a:tcPr/>
                </a:tc>
                <a:tc vMerge="1">
                  <a:txBody>
                    <a:bodyPr/>
                    <a:lstStyle/>
                    <a:p>
                      <a:endParaRPr lang="zh-CN" altLang="en-US"/>
                    </a:p>
                  </a:txBody>
                  <a:tcPr/>
                </a:tc>
                <a:tc rowSpan="4">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低</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rowSpan="4">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低</a:t>
                      </a:r>
                      <a:r>
                        <a:rPr lang="en-US" altLang="zh-CN" sz="900" u="none" strike="noStrike">
                          <a:effectLst/>
                          <a:latin typeface="微软雅黑" panose="020B0503020204020204" pitchFamily="34" charset="-122"/>
                          <a:ea typeface="微软雅黑" panose="020B0503020204020204" pitchFamily="34" charset="-122"/>
                        </a:rPr>
                        <a:t>-</a:t>
                      </a:r>
                      <a:r>
                        <a:rPr lang="zh-CN" altLang="en-US" sz="900" u="none" strike="noStrike">
                          <a:effectLst/>
                          <a:latin typeface="微软雅黑" panose="020B0503020204020204" pitchFamily="34" charset="-122"/>
                          <a:ea typeface="微软雅黑" panose="020B0503020204020204" pitchFamily="34" charset="-122"/>
                        </a:rPr>
                        <a:t>非常低</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7-10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M</a:t>
                      </a:r>
                      <a:endParaRPr lang="en-US" sz="900" b="1"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1534791153"/>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中</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5-6</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M</a:t>
                      </a:r>
                      <a:endParaRPr lang="en-US" sz="900" b="1"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2802726265"/>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高</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L</a:t>
                      </a:r>
                      <a:endParaRPr lang="en-US" sz="900" b="1"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2260528261"/>
                  </a:ext>
                </a:extLst>
              </a:tr>
              <a:tr h="1158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非常高</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L</a:t>
                      </a:r>
                      <a:endParaRPr lang="en-US" sz="900" b="1"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1585410752"/>
                  </a:ext>
                </a:extLst>
              </a:tr>
              <a:tr h="22840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非常低</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非常高</a:t>
                      </a:r>
                      <a:r>
                        <a:rPr lang="en-US" altLang="zh-CN" sz="900" u="none" strike="noStrike">
                          <a:effectLst/>
                          <a:latin typeface="微软雅黑" panose="020B0503020204020204" pitchFamily="34" charset="-122"/>
                          <a:ea typeface="微软雅黑" panose="020B0503020204020204" pitchFamily="34" charset="-122"/>
                        </a:rPr>
                        <a:t>-</a:t>
                      </a:r>
                      <a:r>
                        <a:rPr lang="zh-CN" altLang="en-US" sz="900" u="none" strike="noStrike">
                          <a:effectLst/>
                          <a:latin typeface="微软雅黑" panose="020B0503020204020204" pitchFamily="34" charset="-122"/>
                          <a:ea typeface="微软雅黑" panose="020B0503020204020204" pitchFamily="34" charset="-122"/>
                        </a:rPr>
                        <a:t>非常低</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1-10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en-US" sz="900" u="none" strike="noStrike" dirty="0">
                          <a:effectLst/>
                          <a:latin typeface="微软雅黑" panose="020B0503020204020204" pitchFamily="34" charset="-122"/>
                          <a:ea typeface="微软雅黑" panose="020B0503020204020204" pitchFamily="34" charset="-122"/>
                        </a:rPr>
                        <a:t>L</a:t>
                      </a:r>
                      <a:endParaRPr lang="en-US"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tc>
                  <a:txBody>
                    <a:bodyPr/>
                    <a:lstStyle/>
                    <a:p>
                      <a:pPr algn="ctr" fontAlgn="ctr"/>
                      <a:r>
                        <a:rPr lang="zh-CN" altLang="en-US" sz="900" u="none" strike="noStrike" dirty="0">
                          <a:effectLst/>
                          <a:latin typeface="微软雅黑" panose="020B0503020204020204" pitchFamily="34" charset="-122"/>
                          <a:ea typeface="微软雅黑" panose="020B0503020204020204" pitchFamily="34" charset="-122"/>
                        </a:rPr>
                        <a:t>　</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528" marR="4528" marT="4528" marB="0" anchor="ctr"/>
                </a:tc>
                <a:extLst>
                  <a:ext uri="{0D108BD9-81ED-4DB2-BD59-A6C34878D82A}">
                    <a16:rowId xmlns:a16="http://schemas.microsoft.com/office/drawing/2014/main" val="322196494"/>
                  </a:ext>
                </a:extLst>
              </a:tr>
            </a:tbl>
          </a:graphicData>
        </a:graphic>
      </p:graphicFrame>
      <p:graphicFrame>
        <p:nvGraphicFramePr>
          <p:cNvPr id="3" name="表格 2">
            <a:extLst>
              <a:ext uri="{FF2B5EF4-FFF2-40B4-BE49-F238E27FC236}">
                <a16:creationId xmlns:a16="http://schemas.microsoft.com/office/drawing/2014/main" id="{9B66C620-720C-4080-B908-417517D86147}"/>
              </a:ext>
            </a:extLst>
          </p:cNvPr>
          <p:cNvGraphicFramePr>
            <a:graphicFrameLocks noGrp="1"/>
          </p:cNvGraphicFramePr>
          <p:nvPr>
            <p:extLst>
              <p:ext uri="{D42A27DB-BD31-4B8C-83A1-F6EECF244321}">
                <p14:modId xmlns:p14="http://schemas.microsoft.com/office/powerpoint/2010/main" val="4037759028"/>
              </p:ext>
            </p:extLst>
          </p:nvPr>
        </p:nvGraphicFramePr>
        <p:xfrm>
          <a:off x="6083221" y="903663"/>
          <a:ext cx="5198376" cy="5257778"/>
        </p:xfrm>
        <a:graphic>
          <a:graphicData uri="http://schemas.openxmlformats.org/drawingml/2006/table">
            <a:tbl>
              <a:tblPr>
                <a:tableStyleId>{5C22544A-7EE6-4342-B048-85BDC9FD1C3A}</a:tableStyleId>
              </a:tblPr>
              <a:tblGrid>
                <a:gridCol w="771719">
                  <a:extLst>
                    <a:ext uri="{9D8B030D-6E8A-4147-A177-3AD203B41FA5}">
                      <a16:colId xmlns:a16="http://schemas.microsoft.com/office/drawing/2014/main" val="3154000844"/>
                    </a:ext>
                  </a:extLst>
                </a:gridCol>
                <a:gridCol w="310831">
                  <a:extLst>
                    <a:ext uri="{9D8B030D-6E8A-4147-A177-3AD203B41FA5}">
                      <a16:colId xmlns:a16="http://schemas.microsoft.com/office/drawing/2014/main" val="3081078951"/>
                    </a:ext>
                  </a:extLst>
                </a:gridCol>
                <a:gridCol w="643097">
                  <a:extLst>
                    <a:ext uri="{9D8B030D-6E8A-4147-A177-3AD203B41FA5}">
                      <a16:colId xmlns:a16="http://schemas.microsoft.com/office/drawing/2014/main" val="760017864"/>
                    </a:ext>
                  </a:extLst>
                </a:gridCol>
                <a:gridCol w="771719">
                  <a:extLst>
                    <a:ext uri="{9D8B030D-6E8A-4147-A177-3AD203B41FA5}">
                      <a16:colId xmlns:a16="http://schemas.microsoft.com/office/drawing/2014/main" val="783581895"/>
                    </a:ext>
                  </a:extLst>
                </a:gridCol>
                <a:gridCol w="771719">
                  <a:extLst>
                    <a:ext uri="{9D8B030D-6E8A-4147-A177-3AD203B41FA5}">
                      <a16:colId xmlns:a16="http://schemas.microsoft.com/office/drawing/2014/main" val="3476425532"/>
                    </a:ext>
                  </a:extLst>
                </a:gridCol>
                <a:gridCol w="643097">
                  <a:extLst>
                    <a:ext uri="{9D8B030D-6E8A-4147-A177-3AD203B41FA5}">
                      <a16:colId xmlns:a16="http://schemas.microsoft.com/office/drawing/2014/main" val="200580987"/>
                    </a:ext>
                  </a:extLst>
                </a:gridCol>
                <a:gridCol w="643097">
                  <a:extLst>
                    <a:ext uri="{9D8B030D-6E8A-4147-A177-3AD203B41FA5}">
                      <a16:colId xmlns:a16="http://schemas.microsoft.com/office/drawing/2014/main" val="2481124448"/>
                    </a:ext>
                  </a:extLst>
                </a:gridCol>
                <a:gridCol w="643097">
                  <a:extLst>
                    <a:ext uri="{9D8B030D-6E8A-4147-A177-3AD203B41FA5}">
                      <a16:colId xmlns:a16="http://schemas.microsoft.com/office/drawing/2014/main" val="1256732207"/>
                    </a:ext>
                  </a:extLst>
                </a:gridCol>
              </a:tblGrid>
              <a:tr h="106169">
                <a:tc rowSpan="17">
                  <a:txBody>
                    <a:bodyPr/>
                    <a:lstStyle/>
                    <a:p>
                      <a:pPr algn="l" fontAlgn="ctr"/>
                      <a:r>
                        <a:rPr lang="zh-CN" altLang="en-US" sz="900" u="none" strike="noStrike" dirty="0">
                          <a:effectLst/>
                        </a:rPr>
                        <a:t>对产品或工厂的影响度中等</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4826" marR="4826" marT="4826" marB="0" anchor="ctr"/>
                </a:tc>
                <a:tc rowSpan="17">
                  <a:txBody>
                    <a:bodyPr/>
                    <a:lstStyle/>
                    <a:p>
                      <a:pPr algn="ctr" fontAlgn="ctr"/>
                      <a:r>
                        <a:rPr lang="en-US" altLang="zh-CN" sz="900" u="none" strike="noStrike">
                          <a:effectLst/>
                        </a:rPr>
                        <a:t>4-6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rowSpan="4">
                  <a:txBody>
                    <a:bodyPr/>
                    <a:lstStyle/>
                    <a:p>
                      <a:pPr algn="ctr" fontAlgn="ctr"/>
                      <a:r>
                        <a:rPr lang="zh-CN" altLang="en-US" sz="900" u="none" strike="noStrike">
                          <a:effectLst/>
                        </a:rPr>
                        <a:t>非常高</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rowSpan="4">
                  <a:txBody>
                    <a:bodyPr/>
                    <a:lstStyle/>
                    <a:p>
                      <a:pPr algn="ctr" fontAlgn="ctr"/>
                      <a:r>
                        <a:rPr lang="en-US" altLang="zh-CN" sz="900" u="none" strike="noStrike">
                          <a:effectLst/>
                        </a:rPr>
                        <a:t>8-10</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低</a:t>
                      </a:r>
                      <a:r>
                        <a:rPr lang="en-US" altLang="zh-CN" sz="900" u="none" strike="noStrike">
                          <a:effectLst/>
                        </a:rPr>
                        <a:t>-</a:t>
                      </a:r>
                      <a:r>
                        <a:rPr lang="zh-CN" altLang="en-US" sz="900" u="none" strike="noStrike">
                          <a:effectLst/>
                        </a:rPr>
                        <a:t>非常低</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7-10</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H</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1998099912"/>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中</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5-6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H</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825119130"/>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高</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2-4</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M</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1213044494"/>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非常高</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M</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370085155"/>
                  </a:ext>
                </a:extLst>
              </a:tr>
              <a:tr h="106169">
                <a:tc vMerge="1">
                  <a:txBody>
                    <a:bodyPr/>
                    <a:lstStyle/>
                    <a:p>
                      <a:endParaRPr lang="zh-CN" altLang="en-US"/>
                    </a:p>
                  </a:txBody>
                  <a:tcPr/>
                </a:tc>
                <a:tc vMerge="1">
                  <a:txBody>
                    <a:bodyPr/>
                    <a:lstStyle/>
                    <a:p>
                      <a:endParaRPr lang="zh-CN" altLang="en-US"/>
                    </a:p>
                  </a:txBody>
                  <a:tcPr/>
                </a:tc>
                <a:tc rowSpan="4">
                  <a:txBody>
                    <a:bodyPr/>
                    <a:lstStyle/>
                    <a:p>
                      <a:pPr algn="ctr" fontAlgn="ctr"/>
                      <a:r>
                        <a:rPr lang="zh-CN" altLang="en-US" sz="900" u="none" strike="noStrike">
                          <a:effectLst/>
                        </a:rPr>
                        <a:t>高</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rowSpan="4">
                  <a:txBody>
                    <a:bodyPr/>
                    <a:lstStyle/>
                    <a:p>
                      <a:pPr algn="ctr" fontAlgn="ctr"/>
                      <a:r>
                        <a:rPr lang="en-US" altLang="zh-CN" sz="900" u="none" strike="noStrike">
                          <a:effectLst/>
                        </a:rPr>
                        <a:t>6-7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低</a:t>
                      </a:r>
                      <a:r>
                        <a:rPr lang="en-US" altLang="zh-CN" sz="900" u="none" strike="noStrike">
                          <a:effectLst/>
                        </a:rPr>
                        <a:t>-</a:t>
                      </a:r>
                      <a:r>
                        <a:rPr lang="zh-CN" altLang="en-US" sz="900" u="none" strike="noStrike">
                          <a:effectLst/>
                        </a:rPr>
                        <a:t>非常低</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7-10</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M</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3075446001"/>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中</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5-6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M</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106053001"/>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高</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2-4</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M</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1836633425"/>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非常高</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469604105"/>
                  </a:ext>
                </a:extLst>
              </a:tr>
              <a:tr h="106169">
                <a:tc vMerge="1">
                  <a:txBody>
                    <a:bodyPr/>
                    <a:lstStyle/>
                    <a:p>
                      <a:endParaRPr lang="zh-CN" altLang="en-US"/>
                    </a:p>
                  </a:txBody>
                  <a:tcPr/>
                </a:tc>
                <a:tc vMerge="1">
                  <a:txBody>
                    <a:bodyPr/>
                    <a:lstStyle/>
                    <a:p>
                      <a:endParaRPr lang="zh-CN" altLang="en-US"/>
                    </a:p>
                  </a:txBody>
                  <a:tcPr/>
                </a:tc>
                <a:tc rowSpan="4">
                  <a:txBody>
                    <a:bodyPr/>
                    <a:lstStyle/>
                    <a:p>
                      <a:pPr algn="ctr" fontAlgn="ctr"/>
                      <a:r>
                        <a:rPr lang="zh-CN" altLang="en-US" sz="900" u="none" strike="noStrike">
                          <a:effectLst/>
                        </a:rPr>
                        <a:t>中</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rowSpan="4">
                  <a:txBody>
                    <a:bodyPr/>
                    <a:lstStyle/>
                    <a:p>
                      <a:pPr algn="ctr" fontAlgn="ctr"/>
                      <a:r>
                        <a:rPr lang="en-US" altLang="zh-CN" sz="900" u="none" strike="noStrike">
                          <a:effectLst/>
                        </a:rPr>
                        <a:t>4-5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低</a:t>
                      </a:r>
                      <a:r>
                        <a:rPr lang="en-US" altLang="zh-CN" sz="900" u="none" strike="noStrike">
                          <a:effectLst/>
                        </a:rPr>
                        <a:t>-</a:t>
                      </a:r>
                      <a:r>
                        <a:rPr lang="zh-CN" altLang="en-US" sz="900" u="none" strike="noStrike">
                          <a:effectLst/>
                        </a:rPr>
                        <a:t>非常低</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7-10</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M</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2142138939"/>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中</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5-6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2634355112"/>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高</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2-4</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493150112"/>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非常高</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4253351764"/>
                  </a:ext>
                </a:extLst>
              </a:tr>
              <a:tr h="106169">
                <a:tc vMerge="1">
                  <a:txBody>
                    <a:bodyPr/>
                    <a:lstStyle/>
                    <a:p>
                      <a:endParaRPr lang="zh-CN" altLang="en-US"/>
                    </a:p>
                  </a:txBody>
                  <a:tcPr/>
                </a:tc>
                <a:tc vMerge="1">
                  <a:txBody>
                    <a:bodyPr/>
                    <a:lstStyle/>
                    <a:p>
                      <a:endParaRPr lang="zh-CN" altLang="en-US"/>
                    </a:p>
                  </a:txBody>
                  <a:tcPr/>
                </a:tc>
                <a:tc rowSpan="4">
                  <a:txBody>
                    <a:bodyPr/>
                    <a:lstStyle/>
                    <a:p>
                      <a:pPr algn="ctr" fontAlgn="ctr"/>
                      <a:r>
                        <a:rPr lang="zh-CN" altLang="en-US" sz="900" u="none" strike="noStrike">
                          <a:effectLst/>
                        </a:rPr>
                        <a:t>低</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rowSpan="4">
                  <a:txBody>
                    <a:bodyPr/>
                    <a:lstStyle/>
                    <a:p>
                      <a:pPr algn="ctr" fontAlgn="ctr"/>
                      <a:r>
                        <a:rPr lang="en-US" altLang="zh-CN" sz="900" u="none" strike="noStrike">
                          <a:effectLst/>
                        </a:rPr>
                        <a:t>2-3</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低</a:t>
                      </a:r>
                      <a:r>
                        <a:rPr lang="en-US" altLang="zh-CN" sz="900" u="none" strike="noStrike">
                          <a:effectLst/>
                        </a:rPr>
                        <a:t>-</a:t>
                      </a:r>
                      <a:r>
                        <a:rPr lang="zh-CN" altLang="en-US" sz="900" u="none" strike="noStrike">
                          <a:effectLst/>
                        </a:rPr>
                        <a:t>非常低</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7-10</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818780849"/>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中</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5-6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2626619162"/>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高</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2-4</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2438474007"/>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非常高</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dirty="0">
                          <a:effectLst/>
                        </a:rPr>
                        <a:t>　</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1435441055"/>
                  </a:ext>
                </a:extLst>
              </a:tr>
              <a:tr h="197860">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非常低</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非常高</a:t>
                      </a:r>
                      <a:r>
                        <a:rPr lang="en-US" altLang="zh-CN" sz="900" u="none" strike="noStrike">
                          <a:effectLst/>
                        </a:rPr>
                        <a:t>-</a:t>
                      </a:r>
                      <a:r>
                        <a:rPr lang="zh-CN" altLang="en-US" sz="900" u="none" strike="noStrike">
                          <a:effectLst/>
                        </a:rPr>
                        <a:t>非常低</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1-10</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620108852"/>
                  </a:ext>
                </a:extLst>
              </a:tr>
              <a:tr h="106169">
                <a:tc rowSpan="17">
                  <a:txBody>
                    <a:bodyPr/>
                    <a:lstStyle/>
                    <a:p>
                      <a:pPr algn="l" fontAlgn="ctr"/>
                      <a:r>
                        <a:rPr lang="zh-CN" altLang="en-US" sz="900" u="none" strike="noStrike">
                          <a:effectLst/>
                        </a:rPr>
                        <a:t>对产品或工厂的影响度中等</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rowSpan="17">
                  <a:txBody>
                    <a:bodyPr/>
                    <a:lstStyle/>
                    <a:p>
                      <a:pPr algn="ctr" fontAlgn="ctr"/>
                      <a:r>
                        <a:rPr lang="en-US" altLang="zh-CN" sz="900" u="none" strike="noStrike">
                          <a:effectLst/>
                        </a:rPr>
                        <a:t>2-3</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rowSpan="4">
                  <a:txBody>
                    <a:bodyPr/>
                    <a:lstStyle/>
                    <a:p>
                      <a:pPr algn="ctr" fontAlgn="ctr"/>
                      <a:r>
                        <a:rPr lang="zh-CN" altLang="en-US" sz="900" u="none" strike="noStrike">
                          <a:effectLst/>
                        </a:rPr>
                        <a:t>非常高</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rowSpan="4">
                  <a:txBody>
                    <a:bodyPr/>
                    <a:lstStyle/>
                    <a:p>
                      <a:pPr algn="ctr" fontAlgn="ctr"/>
                      <a:r>
                        <a:rPr lang="en-US" altLang="zh-CN" sz="900" u="none" strike="noStrike">
                          <a:effectLst/>
                        </a:rPr>
                        <a:t>8-10</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低</a:t>
                      </a:r>
                      <a:r>
                        <a:rPr lang="en-US" altLang="zh-CN" sz="900" u="none" strike="noStrike">
                          <a:effectLst/>
                        </a:rPr>
                        <a:t>-</a:t>
                      </a:r>
                      <a:r>
                        <a:rPr lang="zh-CN" altLang="en-US" sz="900" u="none" strike="noStrike">
                          <a:effectLst/>
                        </a:rPr>
                        <a:t>非常低</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7-10</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M</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3391692227"/>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中</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5-6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M</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dirty="0">
                          <a:effectLst/>
                        </a:rPr>
                        <a:t>　</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1966599995"/>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高</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2-4</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1793624447"/>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dirty="0">
                          <a:effectLst/>
                        </a:rPr>
                        <a:t>非常高</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1752336122"/>
                  </a:ext>
                </a:extLst>
              </a:tr>
              <a:tr h="106169">
                <a:tc vMerge="1">
                  <a:txBody>
                    <a:bodyPr/>
                    <a:lstStyle/>
                    <a:p>
                      <a:endParaRPr lang="zh-CN" altLang="en-US"/>
                    </a:p>
                  </a:txBody>
                  <a:tcPr/>
                </a:tc>
                <a:tc vMerge="1">
                  <a:txBody>
                    <a:bodyPr/>
                    <a:lstStyle/>
                    <a:p>
                      <a:endParaRPr lang="zh-CN" altLang="en-US"/>
                    </a:p>
                  </a:txBody>
                  <a:tcPr/>
                </a:tc>
                <a:tc rowSpan="4">
                  <a:txBody>
                    <a:bodyPr/>
                    <a:lstStyle/>
                    <a:p>
                      <a:pPr algn="ctr" fontAlgn="ctr"/>
                      <a:r>
                        <a:rPr lang="zh-CN" altLang="en-US" sz="900" u="none" strike="noStrike">
                          <a:effectLst/>
                        </a:rPr>
                        <a:t>高</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rowSpan="4">
                  <a:txBody>
                    <a:bodyPr/>
                    <a:lstStyle/>
                    <a:p>
                      <a:pPr algn="ctr" fontAlgn="ctr"/>
                      <a:r>
                        <a:rPr lang="en-US" altLang="zh-CN" sz="900" u="none" strike="noStrike">
                          <a:effectLst/>
                        </a:rPr>
                        <a:t>6-7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低</a:t>
                      </a:r>
                      <a:r>
                        <a:rPr lang="en-US" altLang="zh-CN" sz="900" u="none" strike="noStrike">
                          <a:effectLst/>
                        </a:rPr>
                        <a:t>-</a:t>
                      </a:r>
                      <a:r>
                        <a:rPr lang="zh-CN" altLang="en-US" sz="900" u="none" strike="noStrike">
                          <a:effectLst/>
                        </a:rPr>
                        <a:t>非常低</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7-10</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2100343868"/>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中</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5-6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1603688532"/>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高</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2-4</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2492233132"/>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非常高</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975746174"/>
                  </a:ext>
                </a:extLst>
              </a:tr>
              <a:tr h="106169">
                <a:tc vMerge="1">
                  <a:txBody>
                    <a:bodyPr/>
                    <a:lstStyle/>
                    <a:p>
                      <a:endParaRPr lang="zh-CN" altLang="en-US"/>
                    </a:p>
                  </a:txBody>
                  <a:tcPr/>
                </a:tc>
                <a:tc vMerge="1">
                  <a:txBody>
                    <a:bodyPr/>
                    <a:lstStyle/>
                    <a:p>
                      <a:endParaRPr lang="zh-CN" altLang="en-US"/>
                    </a:p>
                  </a:txBody>
                  <a:tcPr/>
                </a:tc>
                <a:tc rowSpan="4">
                  <a:txBody>
                    <a:bodyPr/>
                    <a:lstStyle/>
                    <a:p>
                      <a:pPr algn="ctr" fontAlgn="ctr"/>
                      <a:r>
                        <a:rPr lang="zh-CN" altLang="en-US" sz="900" u="none" strike="noStrike">
                          <a:effectLst/>
                        </a:rPr>
                        <a:t>中</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rowSpan="4">
                  <a:txBody>
                    <a:bodyPr/>
                    <a:lstStyle/>
                    <a:p>
                      <a:pPr algn="ctr" fontAlgn="ctr"/>
                      <a:r>
                        <a:rPr lang="en-US" altLang="zh-CN" sz="900" u="none" strike="noStrike">
                          <a:effectLst/>
                        </a:rPr>
                        <a:t>4-5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低</a:t>
                      </a:r>
                      <a:r>
                        <a:rPr lang="en-US" altLang="zh-CN" sz="900" u="none" strike="noStrike">
                          <a:effectLst/>
                        </a:rPr>
                        <a:t>-</a:t>
                      </a:r>
                      <a:r>
                        <a:rPr lang="zh-CN" altLang="en-US" sz="900" u="none" strike="noStrike">
                          <a:effectLst/>
                        </a:rPr>
                        <a:t>非常低</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7-10</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3243568713"/>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中</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5-6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451644823"/>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高</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2-4</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2214467483"/>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非常高</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3601512943"/>
                  </a:ext>
                </a:extLst>
              </a:tr>
              <a:tr h="106169">
                <a:tc vMerge="1">
                  <a:txBody>
                    <a:bodyPr/>
                    <a:lstStyle/>
                    <a:p>
                      <a:endParaRPr lang="zh-CN" altLang="en-US"/>
                    </a:p>
                  </a:txBody>
                  <a:tcPr/>
                </a:tc>
                <a:tc vMerge="1">
                  <a:txBody>
                    <a:bodyPr/>
                    <a:lstStyle/>
                    <a:p>
                      <a:endParaRPr lang="zh-CN" altLang="en-US"/>
                    </a:p>
                  </a:txBody>
                  <a:tcPr/>
                </a:tc>
                <a:tc rowSpan="4">
                  <a:txBody>
                    <a:bodyPr/>
                    <a:lstStyle/>
                    <a:p>
                      <a:pPr algn="ctr" fontAlgn="ctr"/>
                      <a:r>
                        <a:rPr lang="zh-CN" altLang="en-US" sz="900" u="none" strike="noStrike">
                          <a:effectLst/>
                        </a:rPr>
                        <a:t>低</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rowSpan="4">
                  <a:txBody>
                    <a:bodyPr/>
                    <a:lstStyle/>
                    <a:p>
                      <a:pPr algn="ctr" fontAlgn="ctr"/>
                      <a:r>
                        <a:rPr lang="en-US" altLang="zh-CN" sz="900" u="none" strike="noStrike">
                          <a:effectLst/>
                        </a:rPr>
                        <a:t>2-3</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低</a:t>
                      </a:r>
                      <a:r>
                        <a:rPr lang="en-US" altLang="zh-CN" sz="900" u="none" strike="noStrike">
                          <a:effectLst/>
                        </a:rPr>
                        <a:t>-</a:t>
                      </a:r>
                      <a:r>
                        <a:rPr lang="zh-CN" altLang="en-US" sz="900" u="none" strike="noStrike">
                          <a:effectLst/>
                        </a:rPr>
                        <a:t>非常低</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7-10</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2948047186"/>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中</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5-6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3729000255"/>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高</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2-4</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1773176113"/>
                  </a:ext>
                </a:extLst>
              </a:tr>
              <a:tr h="1061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非常高</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1654897211"/>
                  </a:ext>
                </a:extLst>
              </a:tr>
              <a:tr h="197860">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u="none" strike="noStrike">
                          <a:effectLst/>
                        </a:rPr>
                        <a:t>非常低</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非常高</a:t>
                      </a:r>
                      <a:r>
                        <a:rPr lang="en-US" altLang="zh-CN" sz="900" u="none" strike="noStrike">
                          <a:effectLst/>
                        </a:rPr>
                        <a:t>-</a:t>
                      </a:r>
                      <a:r>
                        <a:rPr lang="zh-CN" altLang="en-US" sz="900" u="none" strike="noStrike">
                          <a:effectLst/>
                        </a:rPr>
                        <a:t>非常低</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1-10</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72328411"/>
                  </a:ext>
                </a:extLst>
              </a:tr>
              <a:tr h="318506">
                <a:tc>
                  <a:txBody>
                    <a:bodyPr/>
                    <a:lstStyle/>
                    <a:p>
                      <a:pPr algn="ctr" fontAlgn="ctr"/>
                      <a:r>
                        <a:rPr lang="zh-CN" altLang="en-US" sz="900" u="none" strike="noStrike">
                          <a:effectLst/>
                        </a:rPr>
                        <a:t>没有可觉察到的影响</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非常低</a:t>
                      </a:r>
                      <a:r>
                        <a:rPr lang="en-US" altLang="zh-CN" sz="900" u="none" strike="noStrike">
                          <a:effectLst/>
                        </a:rPr>
                        <a:t>-</a:t>
                      </a:r>
                      <a:r>
                        <a:rPr lang="zh-CN" altLang="en-US" sz="900" u="none" strike="noStrike">
                          <a:effectLst/>
                        </a:rPr>
                        <a:t>非常商</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1-10</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a:effectLst/>
                        </a:rPr>
                        <a:t>非常高</a:t>
                      </a:r>
                      <a:r>
                        <a:rPr lang="en-US" altLang="zh-CN" sz="900" u="none" strike="noStrike">
                          <a:effectLst/>
                        </a:rPr>
                        <a:t>-</a:t>
                      </a:r>
                      <a:r>
                        <a:rPr lang="zh-CN" altLang="en-US" sz="900" u="none" strike="noStrike">
                          <a:effectLst/>
                        </a:rPr>
                        <a:t>非常低</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altLang="zh-CN" sz="900" u="none" strike="noStrike">
                          <a:effectLst/>
                        </a:rPr>
                        <a:t>1-10</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en-US" sz="900" u="none" strike="noStrike">
                          <a:effectLst/>
                        </a:rPr>
                        <a:t>L</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4826" marR="4826" marT="4826" marB="0" anchor="ctr"/>
                </a:tc>
                <a:tc>
                  <a:txBody>
                    <a:bodyPr/>
                    <a:lstStyle/>
                    <a:p>
                      <a:pPr algn="ctr" fontAlgn="ctr"/>
                      <a:r>
                        <a:rPr lang="zh-CN" altLang="en-US" sz="900" u="none" strike="noStrike" dirty="0">
                          <a:effectLst/>
                        </a:rPr>
                        <a:t>　</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4826" marR="4826" marT="4826" marB="0" anchor="ctr"/>
                </a:tc>
                <a:extLst>
                  <a:ext uri="{0D108BD9-81ED-4DB2-BD59-A6C34878D82A}">
                    <a16:rowId xmlns:a16="http://schemas.microsoft.com/office/drawing/2014/main" val="3357548557"/>
                  </a:ext>
                </a:extLst>
              </a:tr>
            </a:tbl>
          </a:graphicData>
        </a:graphic>
      </p:graphicFrame>
      <p:graphicFrame>
        <p:nvGraphicFramePr>
          <p:cNvPr id="4" name="对象 3">
            <a:extLst>
              <a:ext uri="{FF2B5EF4-FFF2-40B4-BE49-F238E27FC236}">
                <a16:creationId xmlns:a16="http://schemas.microsoft.com/office/drawing/2014/main" id="{71EFEDEE-093E-4399-8DBB-2359BF0C7719}"/>
              </a:ext>
            </a:extLst>
          </p:cNvPr>
          <p:cNvGraphicFramePr>
            <a:graphicFrameLocks noChangeAspect="1"/>
          </p:cNvGraphicFramePr>
          <p:nvPr>
            <p:extLst>
              <p:ext uri="{D42A27DB-BD31-4B8C-83A1-F6EECF244321}">
                <p14:modId xmlns:p14="http://schemas.microsoft.com/office/powerpoint/2010/main" val="855126394"/>
              </p:ext>
            </p:extLst>
          </p:nvPr>
        </p:nvGraphicFramePr>
        <p:xfrm>
          <a:off x="5254149" y="2890847"/>
          <a:ext cx="1658144" cy="1436481"/>
        </p:xfrm>
        <a:graphic>
          <a:graphicData uri="http://schemas.openxmlformats.org/presentationml/2006/ole">
            <mc:AlternateContent xmlns:mc="http://schemas.openxmlformats.org/markup-compatibility/2006">
              <mc:Choice xmlns:v="urn:schemas-microsoft-com:vml" Requires="v">
                <p:oleObj name="Worksheet" showAsIcon="1" r:id="rId3" imgW="914282" imgH="792515" progId="Excel.Sheet.12">
                  <p:embed/>
                </p:oleObj>
              </mc:Choice>
              <mc:Fallback>
                <p:oleObj name="Worksheet" showAsIcon="1" r:id="rId3" imgW="914282" imgH="792515" progId="Excel.Sheet.12">
                  <p:embed/>
                  <p:pic>
                    <p:nvPicPr>
                      <p:cNvPr id="0" name=""/>
                      <p:cNvPicPr/>
                      <p:nvPr/>
                    </p:nvPicPr>
                    <p:blipFill>
                      <a:blip r:embed="rId4"/>
                      <a:stretch>
                        <a:fillRect/>
                      </a:stretch>
                    </p:blipFill>
                    <p:spPr>
                      <a:xfrm>
                        <a:off x="5254149" y="2890847"/>
                        <a:ext cx="1658144" cy="1436481"/>
                      </a:xfrm>
                      <a:prstGeom prst="rect">
                        <a:avLst/>
                      </a:prstGeom>
                    </p:spPr>
                  </p:pic>
                </p:oleObj>
              </mc:Fallback>
            </mc:AlternateContent>
          </a:graphicData>
        </a:graphic>
      </p:graphicFrame>
    </p:spTree>
    <p:extLst>
      <p:ext uri="{BB962C8B-B14F-4D97-AF65-F5344CB8AC3E}">
        <p14:creationId xmlns:p14="http://schemas.microsoft.com/office/powerpoint/2010/main" val="14721378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graphicFrame>
        <p:nvGraphicFramePr>
          <p:cNvPr id="33" name="表格 32">
            <a:extLst>
              <a:ext uri="{FF2B5EF4-FFF2-40B4-BE49-F238E27FC236}">
                <a16:creationId xmlns:a16="http://schemas.microsoft.com/office/drawing/2014/main" id="{8D71FDCA-ABBD-48CE-9803-1AABF69E5B8E}"/>
              </a:ext>
            </a:extLst>
          </p:cNvPr>
          <p:cNvGraphicFramePr>
            <a:graphicFrameLocks noGrp="1"/>
          </p:cNvGraphicFramePr>
          <p:nvPr>
            <p:extLst>
              <p:ext uri="{D42A27DB-BD31-4B8C-83A1-F6EECF244321}">
                <p14:modId xmlns:p14="http://schemas.microsoft.com/office/powerpoint/2010/main" val="742310329"/>
              </p:ext>
            </p:extLst>
          </p:nvPr>
        </p:nvGraphicFramePr>
        <p:xfrm>
          <a:off x="382741" y="798349"/>
          <a:ext cx="10966135" cy="2750895"/>
        </p:xfrm>
        <a:graphic>
          <a:graphicData uri="http://schemas.openxmlformats.org/drawingml/2006/table">
            <a:tbl>
              <a:tblPr firstRow="1" bandRow="1">
                <a:tableStyleId>{5C22544A-7EE6-4342-B048-85BDC9FD1C3A}</a:tableStyleId>
              </a:tblPr>
              <a:tblGrid>
                <a:gridCol w="1386853">
                  <a:extLst>
                    <a:ext uri="{9D8B030D-6E8A-4147-A177-3AD203B41FA5}">
                      <a16:colId xmlns:a16="http://schemas.microsoft.com/office/drawing/2014/main" val="20000"/>
                    </a:ext>
                  </a:extLst>
                </a:gridCol>
                <a:gridCol w="768140">
                  <a:extLst>
                    <a:ext uri="{9D8B030D-6E8A-4147-A177-3AD203B41FA5}">
                      <a16:colId xmlns:a16="http://schemas.microsoft.com/office/drawing/2014/main" val="20001"/>
                    </a:ext>
                  </a:extLst>
                </a:gridCol>
                <a:gridCol w="1507226">
                  <a:extLst>
                    <a:ext uri="{9D8B030D-6E8A-4147-A177-3AD203B41FA5}">
                      <a16:colId xmlns:a16="http://schemas.microsoft.com/office/drawing/2014/main" val="20002"/>
                    </a:ext>
                  </a:extLst>
                </a:gridCol>
                <a:gridCol w="1056420">
                  <a:extLst>
                    <a:ext uri="{9D8B030D-6E8A-4147-A177-3AD203B41FA5}">
                      <a16:colId xmlns:a16="http://schemas.microsoft.com/office/drawing/2014/main" val="20003"/>
                    </a:ext>
                  </a:extLst>
                </a:gridCol>
                <a:gridCol w="1239763">
                  <a:extLst>
                    <a:ext uri="{9D8B030D-6E8A-4147-A177-3AD203B41FA5}">
                      <a16:colId xmlns:a16="http://schemas.microsoft.com/office/drawing/2014/main" val="20004"/>
                    </a:ext>
                  </a:extLst>
                </a:gridCol>
                <a:gridCol w="746953">
                  <a:extLst>
                    <a:ext uri="{9D8B030D-6E8A-4147-A177-3AD203B41FA5}">
                      <a16:colId xmlns:a16="http://schemas.microsoft.com/office/drawing/2014/main" val="20005"/>
                    </a:ext>
                  </a:extLst>
                </a:gridCol>
                <a:gridCol w="1426001">
                  <a:extLst>
                    <a:ext uri="{9D8B030D-6E8A-4147-A177-3AD203B41FA5}">
                      <a16:colId xmlns:a16="http://schemas.microsoft.com/office/drawing/2014/main" val="20006"/>
                    </a:ext>
                  </a:extLst>
                </a:gridCol>
                <a:gridCol w="937088">
                  <a:extLst>
                    <a:ext uri="{9D8B030D-6E8A-4147-A177-3AD203B41FA5}">
                      <a16:colId xmlns:a16="http://schemas.microsoft.com/office/drawing/2014/main" val="20007"/>
                    </a:ext>
                  </a:extLst>
                </a:gridCol>
                <a:gridCol w="1018572">
                  <a:extLst>
                    <a:ext uri="{9D8B030D-6E8A-4147-A177-3AD203B41FA5}">
                      <a16:colId xmlns:a16="http://schemas.microsoft.com/office/drawing/2014/main" val="20008"/>
                    </a:ext>
                  </a:extLst>
                </a:gridCol>
                <a:gridCol w="879119">
                  <a:extLst>
                    <a:ext uri="{9D8B030D-6E8A-4147-A177-3AD203B41FA5}">
                      <a16:colId xmlns:a16="http://schemas.microsoft.com/office/drawing/2014/main" val="20009"/>
                    </a:ext>
                  </a:extLst>
                </a:gridCol>
              </a:tblGrid>
              <a:tr h="349889">
                <a:tc gridSpan="4">
                  <a:txBody>
                    <a:bodyPr/>
                    <a:lstStyle/>
                    <a:p>
                      <a:pPr algn="ctr"/>
                      <a:r>
                        <a:rPr lang="zh-CN" altLang="en-US" dirty="0">
                          <a:solidFill>
                            <a:schemeClr val="tx1"/>
                          </a:solidFill>
                          <a:latin typeface="微软雅黑" panose="020B0503020204020204" pitchFamily="34" charset="-122"/>
                          <a:ea typeface="微软雅黑" panose="020B0503020204020204" pitchFamily="34" charset="-122"/>
                        </a:rPr>
                        <a:t>失效分析</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步骤四</a:t>
                      </a:r>
                      <a:r>
                        <a:rPr lang="en-US" altLang="zh-CN" dirty="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noFill/>
                  </a:tcPr>
                </a:tc>
                <a:tc hMerge="1">
                  <a:txBody>
                    <a:bodyPr/>
                    <a:lstStyle/>
                    <a:p>
                      <a:endParaRPr lang="zh-CN"/>
                    </a:p>
                  </a:txBody>
                  <a:tcPr/>
                </a:tc>
                <a:tc hMerge="1">
                  <a:txBody>
                    <a:bodyPr/>
                    <a:lstStyle/>
                    <a:p>
                      <a:endParaRPr lang="zh-CN"/>
                    </a:p>
                  </a:txBody>
                  <a:tcPr/>
                </a:tc>
                <a:tc hMerge="1">
                  <a:txBody>
                    <a:bodyPr/>
                    <a:lstStyle/>
                    <a:p>
                      <a:endParaRPr lang="zh-CN"/>
                    </a:p>
                  </a:txBody>
                  <a:tcPr/>
                </a:tc>
                <a:tc gridSpan="6">
                  <a:txBody>
                    <a:bodyPr/>
                    <a:lstStyle/>
                    <a:p>
                      <a:pPr algn="ctr"/>
                      <a:r>
                        <a:rPr lang="zh-CN" altLang="en-US" dirty="0">
                          <a:solidFill>
                            <a:schemeClr val="tx1"/>
                          </a:solidFill>
                          <a:latin typeface="微软雅黑" panose="020B0503020204020204" pitchFamily="34" charset="-122"/>
                          <a:ea typeface="微软雅黑" panose="020B0503020204020204" pitchFamily="34" charset="-122"/>
                        </a:rPr>
                        <a:t>设计</a:t>
                      </a:r>
                      <a:r>
                        <a:rPr lang="en-US" altLang="zh-CN" dirty="0">
                          <a:solidFill>
                            <a:schemeClr val="tx1"/>
                          </a:solidFill>
                          <a:latin typeface="微软雅黑" panose="020B0503020204020204" pitchFamily="34" charset="-122"/>
                          <a:ea typeface="微软雅黑" panose="020B0503020204020204" pitchFamily="34" charset="-122"/>
                        </a:rPr>
                        <a:t>FMEA</a:t>
                      </a:r>
                      <a:r>
                        <a:rPr lang="zh-CN" altLang="en-US" dirty="0">
                          <a:solidFill>
                            <a:schemeClr val="tx1"/>
                          </a:solidFill>
                          <a:latin typeface="微软雅黑" panose="020B0503020204020204" pitchFamily="34" charset="-122"/>
                          <a:ea typeface="微软雅黑" panose="020B0503020204020204" pitchFamily="34" charset="-122"/>
                        </a:rPr>
                        <a:t>风险分析</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步骤五</a:t>
                      </a:r>
                      <a:r>
                        <a:rPr lang="en-US" altLang="zh-CN" dirty="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1013535">
                <a:tc>
                  <a:txBody>
                    <a:bodyPr/>
                    <a:lstStyle/>
                    <a:p>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对于上一较高级别要求或最终用户的失效影响</a:t>
                      </a:r>
                      <a:r>
                        <a:rPr lang="en-US" altLang="zh-CN" sz="1400" dirty="0">
                          <a:latin typeface="微软雅黑" panose="020B0503020204020204" pitchFamily="34" charset="-122"/>
                          <a:ea typeface="微软雅黑" panose="020B0503020204020204" pitchFamily="34" charset="-122"/>
                        </a:rPr>
                        <a:t>【FE】</a:t>
                      </a:r>
                      <a:endParaRPr lang="zh-CN" altLang="en-US" sz="1400" dirty="0">
                        <a:latin typeface="微软雅黑" panose="020B0503020204020204" pitchFamily="34" charset="-122"/>
                        <a:ea typeface="微软雅黑" panose="020B0503020204020204" pitchFamily="34" charset="-122"/>
                      </a:endParaRPr>
                    </a:p>
                  </a:txBody>
                  <a:tcPr>
                    <a:solidFill>
                      <a:srgbClr val="00B0F0"/>
                    </a:solidFill>
                  </a:tcPr>
                </a:tc>
                <a:tc>
                  <a:txBody>
                    <a:bodyPr/>
                    <a:lstStyle/>
                    <a:p>
                      <a:r>
                        <a:rPr lang="en-US" altLang="zh-CN" sz="1400" dirty="0">
                          <a:latin typeface="微软雅黑" panose="020B0503020204020204" pitchFamily="34" charset="-122"/>
                          <a:ea typeface="微软雅黑" panose="020B0503020204020204" pitchFamily="34" charset="-122"/>
                        </a:rPr>
                        <a:t>FE</a:t>
                      </a:r>
                      <a:r>
                        <a:rPr lang="zh-CN" altLang="en-US" sz="1400" dirty="0">
                          <a:latin typeface="微软雅黑" panose="020B0503020204020204" pitchFamily="34" charset="-122"/>
                          <a:ea typeface="微软雅黑" panose="020B0503020204020204" pitchFamily="34" charset="-122"/>
                        </a:rPr>
                        <a:t>的严重度</a:t>
                      </a:r>
                      <a:r>
                        <a:rPr lang="en-US" altLang="zh-CN" sz="1400" dirty="0">
                          <a:latin typeface="微软雅黑" panose="020B0503020204020204" pitchFamily="34" charset="-122"/>
                          <a:ea typeface="微软雅黑" panose="020B0503020204020204" pitchFamily="34" charset="-122"/>
                        </a:rPr>
                        <a:t>【S】</a:t>
                      </a:r>
                      <a:endParaRPr lang="zh-CN" altLang="en-US" sz="1400" dirty="0">
                        <a:latin typeface="微软雅黑" panose="020B0503020204020204" pitchFamily="34" charset="-122"/>
                        <a:ea typeface="微软雅黑" panose="020B0503020204020204" pitchFamily="34" charset="-122"/>
                      </a:endParaRPr>
                    </a:p>
                  </a:txBody>
                  <a:tcPr>
                    <a:solidFill>
                      <a:srgbClr val="FF0000"/>
                    </a:solidFill>
                  </a:tcPr>
                </a:tc>
                <a:tc>
                  <a:txBody>
                    <a:bodyPr/>
                    <a:lstStyle/>
                    <a:p>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关注要求的失效模式</a:t>
                      </a:r>
                      <a:r>
                        <a:rPr lang="en-US" altLang="zh-CN" sz="1400" dirty="0">
                          <a:latin typeface="微软雅黑" panose="020B0503020204020204" pitchFamily="34" charset="-122"/>
                          <a:ea typeface="微软雅黑" panose="020B0503020204020204" pitchFamily="34" charset="-122"/>
                        </a:rPr>
                        <a:t>【FM】</a:t>
                      </a:r>
                      <a:endParaRPr lang="zh-CN" altLang="en-US" sz="1400" dirty="0">
                        <a:latin typeface="微软雅黑" panose="020B0503020204020204" pitchFamily="34" charset="-122"/>
                        <a:ea typeface="微软雅黑" panose="020B0503020204020204" pitchFamily="34" charset="-122"/>
                      </a:endParaRPr>
                    </a:p>
                  </a:txBody>
                  <a:tcPr>
                    <a:solidFill>
                      <a:srgbClr val="FF0000"/>
                    </a:solidFill>
                  </a:tcPr>
                </a:tc>
                <a:tc>
                  <a:txBody>
                    <a:bodyPr/>
                    <a:lstStyle/>
                    <a:p>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下一较低要素或特性的失效起因</a:t>
                      </a:r>
                      <a:r>
                        <a:rPr lang="en-US" altLang="zh-CN" sz="1400" dirty="0">
                          <a:latin typeface="微软雅黑" panose="020B0503020204020204" pitchFamily="34" charset="-122"/>
                          <a:ea typeface="微软雅黑" panose="020B0503020204020204" pitchFamily="34" charset="-122"/>
                        </a:rPr>
                        <a:t>【FC】</a:t>
                      </a:r>
                      <a:endParaRPr lang="zh-CN" altLang="en-US" sz="1400" dirty="0">
                        <a:latin typeface="微软雅黑" panose="020B0503020204020204" pitchFamily="34" charset="-122"/>
                        <a:ea typeface="微软雅黑" panose="020B0503020204020204" pitchFamily="34" charset="-122"/>
                      </a:endParaRPr>
                    </a:p>
                  </a:txBody>
                  <a:tcPr>
                    <a:solidFill>
                      <a:schemeClr val="accent1"/>
                    </a:solidFill>
                  </a:tcPr>
                </a:tc>
                <a:tc>
                  <a:txBody>
                    <a:bodyPr/>
                    <a:lstStyle/>
                    <a:p>
                      <a:r>
                        <a:rPr lang="zh-CN" altLang="en-US" sz="1400" dirty="0">
                          <a:latin typeface="微软雅黑" panose="020B0503020204020204" pitchFamily="34" charset="-122"/>
                          <a:ea typeface="微软雅黑" panose="020B0503020204020204" pitchFamily="34" charset="-122"/>
                        </a:rPr>
                        <a:t>对失效起因的当前预防控制</a:t>
                      </a:r>
                      <a:r>
                        <a:rPr lang="en-US" altLang="zh-CN" sz="1400" dirty="0">
                          <a:latin typeface="微软雅黑" panose="020B0503020204020204" pitchFamily="34" charset="-122"/>
                          <a:ea typeface="微软雅黑" panose="020B0503020204020204" pitchFamily="34" charset="-122"/>
                        </a:rPr>
                        <a:t>【PC】</a:t>
                      </a:r>
                      <a:endParaRPr lang="zh-CN" altLang="en-US" sz="1400" dirty="0">
                        <a:latin typeface="微软雅黑" panose="020B0503020204020204" pitchFamily="34" charset="-122"/>
                        <a:ea typeface="微软雅黑" panose="020B0503020204020204" pitchFamily="34" charset="-122"/>
                      </a:endParaRPr>
                    </a:p>
                  </a:txBody>
                  <a:tcPr>
                    <a:solidFill>
                      <a:srgbClr val="92D050"/>
                    </a:solidFill>
                  </a:tcPr>
                </a:tc>
                <a:tc>
                  <a:txBody>
                    <a:bodyPr/>
                    <a:lstStyle/>
                    <a:p>
                      <a:r>
                        <a:rPr lang="zh-CN" altLang="en-US" sz="1400" dirty="0">
                          <a:latin typeface="微软雅黑" panose="020B0503020204020204" pitchFamily="34" charset="-122"/>
                          <a:ea typeface="微软雅黑" panose="020B0503020204020204" pitchFamily="34" charset="-122"/>
                        </a:rPr>
                        <a:t>失效起因的频度</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【O】</a:t>
                      </a:r>
                      <a:endParaRPr lang="zh-CN" altLang="en-US" sz="1400" dirty="0">
                        <a:latin typeface="微软雅黑" panose="020B0503020204020204" pitchFamily="34" charset="-122"/>
                        <a:ea typeface="微软雅黑" panose="020B0503020204020204" pitchFamily="34" charset="-122"/>
                      </a:endParaRPr>
                    </a:p>
                  </a:txBody>
                  <a:tcPr>
                    <a:solidFill>
                      <a:srgbClr val="92D050"/>
                    </a:solidFill>
                  </a:tcPr>
                </a:tc>
                <a:tc>
                  <a:txBody>
                    <a:bodyPr/>
                    <a:lstStyle/>
                    <a:p>
                      <a:r>
                        <a:rPr lang="zh-CN" altLang="en-US" sz="1400" dirty="0">
                          <a:latin typeface="微软雅黑" panose="020B0503020204020204" pitchFamily="34" charset="-122"/>
                          <a:ea typeface="微软雅黑" panose="020B0503020204020204" pitchFamily="34" charset="-122"/>
                        </a:rPr>
                        <a:t>对失效起因或失效模式的当前探测控制</a:t>
                      </a:r>
                      <a:r>
                        <a:rPr lang="en-US" altLang="zh-CN" sz="1400" dirty="0">
                          <a:latin typeface="微软雅黑" panose="020B0503020204020204" pitchFamily="34" charset="-122"/>
                          <a:ea typeface="微软雅黑" panose="020B0503020204020204" pitchFamily="34" charset="-122"/>
                        </a:rPr>
                        <a:t>【DC】</a:t>
                      </a:r>
                      <a:endParaRPr lang="zh-CN" altLang="en-US" sz="1400" dirty="0">
                        <a:latin typeface="微软雅黑" panose="020B0503020204020204" pitchFamily="34" charset="-122"/>
                        <a:ea typeface="微软雅黑" panose="020B0503020204020204" pitchFamily="34" charset="-122"/>
                      </a:endParaRPr>
                    </a:p>
                  </a:txBody>
                  <a:tcPr>
                    <a:solidFill>
                      <a:srgbClr val="92D050"/>
                    </a:solidFill>
                  </a:tcPr>
                </a:tc>
                <a:tc>
                  <a:txBody>
                    <a:bodyPr/>
                    <a:lstStyle/>
                    <a:p>
                      <a:r>
                        <a:rPr lang="zh-CN" altLang="en-US" sz="1400" dirty="0">
                          <a:latin typeface="微软雅黑" panose="020B0503020204020204" pitchFamily="34" charset="-122"/>
                          <a:ea typeface="微软雅黑" panose="020B0503020204020204" pitchFamily="34" charset="-122"/>
                        </a:rPr>
                        <a:t>失效起因</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失效模式的探测度</a:t>
                      </a:r>
                      <a:r>
                        <a:rPr lang="en-US" altLang="zh-CN" sz="1400" dirty="0">
                          <a:latin typeface="微软雅黑" panose="020B0503020204020204" pitchFamily="34" charset="-122"/>
                          <a:ea typeface="微软雅黑" panose="020B0503020204020204" pitchFamily="34" charset="-122"/>
                        </a:rPr>
                        <a:t>【D】</a:t>
                      </a:r>
                      <a:endParaRPr lang="zh-CN" altLang="en-US" sz="1400" dirty="0">
                        <a:latin typeface="微软雅黑" panose="020B0503020204020204" pitchFamily="34" charset="-122"/>
                        <a:ea typeface="微软雅黑" panose="020B0503020204020204" pitchFamily="34" charset="-122"/>
                      </a:endParaRPr>
                    </a:p>
                  </a:txBody>
                  <a:tcPr>
                    <a:solidFill>
                      <a:srgbClr val="92D050"/>
                    </a:solidFill>
                  </a:tcPr>
                </a:tc>
                <a:tc>
                  <a:txBody>
                    <a:bodyPr/>
                    <a:lstStyle/>
                    <a:p>
                      <a:r>
                        <a:rPr lang="zh-CN" altLang="en-US" sz="1400" dirty="0">
                          <a:latin typeface="微软雅黑" panose="020B0503020204020204" pitchFamily="34" charset="-122"/>
                          <a:ea typeface="微软雅黑" panose="020B0503020204020204" pitchFamily="34" charset="-122"/>
                        </a:rPr>
                        <a:t>设计</a:t>
                      </a:r>
                      <a:r>
                        <a:rPr lang="en-US" altLang="zh-CN" sz="1400" dirty="0">
                          <a:latin typeface="微软雅黑" panose="020B0503020204020204" pitchFamily="34" charset="-122"/>
                          <a:ea typeface="微软雅黑" panose="020B0503020204020204" pitchFamily="34" charset="-122"/>
                        </a:rPr>
                        <a:t>FMEA</a:t>
                      </a:r>
                      <a:r>
                        <a:rPr lang="zh-CN" altLang="en-US" sz="1400" dirty="0">
                          <a:latin typeface="微软雅黑" panose="020B0503020204020204" pitchFamily="34" charset="-122"/>
                          <a:ea typeface="微软雅黑" panose="020B0503020204020204" pitchFamily="34" charset="-122"/>
                        </a:rPr>
                        <a:t>措施优先级</a:t>
                      </a:r>
                    </a:p>
                  </a:txBody>
                  <a:tcPr>
                    <a:solidFill>
                      <a:srgbClr val="92D050"/>
                    </a:solidFill>
                  </a:tcPr>
                </a:tc>
                <a:tc>
                  <a:txBody>
                    <a:bodyPr/>
                    <a:lstStyle/>
                    <a:p>
                      <a:r>
                        <a:rPr lang="zh-CN" altLang="en-US" sz="1400" dirty="0">
                          <a:latin typeface="微软雅黑" panose="020B0503020204020204" pitchFamily="34" charset="-122"/>
                          <a:ea typeface="微软雅黑" panose="020B0503020204020204" pitchFamily="34" charset="-122"/>
                        </a:rPr>
                        <a:t>筛选器代码</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可选</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a:solidFill>
                      <a:schemeClr val="accent1"/>
                    </a:solidFill>
                  </a:tcPr>
                </a:tc>
                <a:extLst>
                  <a:ext uri="{0D108BD9-81ED-4DB2-BD59-A6C34878D82A}">
                    <a16:rowId xmlns:a16="http://schemas.microsoft.com/office/drawing/2014/main" val="10001"/>
                  </a:ext>
                </a:extLst>
              </a:tr>
              <a:tr h="1357706">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srgbClr val="FF0000"/>
                          </a:solidFill>
                          <a:latin typeface="微软雅黑" panose="020B0503020204020204" pitchFamily="34" charset="-122"/>
                          <a:ea typeface="微软雅黑" panose="020B0503020204020204" pitchFamily="34" charset="-122"/>
                        </a:rPr>
                        <a:t>车窗升降电机的扭矩和转动速度过低</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solidFill>
                            <a:srgbClr val="FF0000"/>
                          </a:solidFill>
                          <a:latin typeface="微软雅黑" panose="020B0503020204020204" pitchFamily="34" charset="-122"/>
                          <a:ea typeface="微软雅黑" panose="020B0503020204020204" pitchFamily="34" charset="-122"/>
                        </a:rPr>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srgbClr val="FF0000"/>
                          </a:solidFill>
                          <a:latin typeface="微软雅黑" panose="020B0503020204020204" pitchFamily="34" charset="-122"/>
                          <a:ea typeface="微软雅黑" panose="020B0503020204020204" pitchFamily="34" charset="-122"/>
                        </a:rPr>
                        <a:t>换向系统的角度偏差导致间隙歇性错误连接线圈</a:t>
                      </a:r>
                      <a:r>
                        <a:rPr lang="en-US" altLang="zh-CN" sz="1400" dirty="0">
                          <a:solidFill>
                            <a:srgbClr val="FF0000"/>
                          </a:solidFill>
                          <a:latin typeface="微软雅黑" panose="020B0503020204020204" pitchFamily="34" charset="-122"/>
                          <a:ea typeface="微软雅黑" panose="020B0503020204020204" pitchFamily="34" charset="-122"/>
                        </a:rPr>
                        <a:t>【L1</a:t>
                      </a:r>
                      <a:r>
                        <a:rPr lang="zh-CN" altLang="en-US" sz="1400" dirty="0">
                          <a:solidFill>
                            <a:srgbClr val="FF0000"/>
                          </a:solidFill>
                          <a:latin typeface="微软雅黑" panose="020B0503020204020204" pitchFamily="34" charset="-122"/>
                          <a:ea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rPr>
                        <a:t>L3</a:t>
                      </a:r>
                      <a:r>
                        <a:rPr lang="zh-CN" altLang="en-US" sz="1400" dirty="0">
                          <a:solidFill>
                            <a:srgbClr val="FF0000"/>
                          </a:solidFill>
                          <a:latin typeface="微软雅黑" panose="020B0503020204020204" pitchFamily="34" charset="-122"/>
                          <a:ea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rPr>
                        <a:t>L2.</a:t>
                      </a:r>
                      <a:r>
                        <a:rPr lang="zh-CN" altLang="en-US" sz="1400" dirty="0">
                          <a:solidFill>
                            <a:srgbClr val="FF0000"/>
                          </a:solidFill>
                          <a:latin typeface="微软雅黑" panose="020B0503020204020204" pitchFamily="34" charset="-122"/>
                          <a:ea typeface="微软雅黑" panose="020B0503020204020204" pitchFamily="34" charset="-122"/>
                        </a:rPr>
                        <a:t>而不是</a:t>
                      </a:r>
                      <a:r>
                        <a:rPr lang="en-US" altLang="zh-CN" sz="1400" dirty="0">
                          <a:solidFill>
                            <a:srgbClr val="FF0000"/>
                          </a:solidFill>
                          <a:latin typeface="微软雅黑" panose="020B0503020204020204" pitchFamily="34" charset="-122"/>
                          <a:ea typeface="微软雅黑" panose="020B0503020204020204" pitchFamily="34" charset="-122"/>
                        </a:rPr>
                        <a:t>L1</a:t>
                      </a:r>
                      <a:r>
                        <a:rPr lang="zh-CN" altLang="en-US" sz="1400" dirty="0">
                          <a:solidFill>
                            <a:srgbClr val="FF0000"/>
                          </a:solidFill>
                          <a:latin typeface="微软雅黑" panose="020B0503020204020204" pitchFamily="34" charset="-122"/>
                          <a:ea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rPr>
                        <a:t>L2</a:t>
                      </a:r>
                      <a:r>
                        <a:rPr lang="zh-CN" altLang="en-US" sz="1400" dirty="0">
                          <a:solidFill>
                            <a:srgbClr val="FF0000"/>
                          </a:solidFill>
                          <a:latin typeface="微软雅黑" panose="020B0503020204020204" pitchFamily="34" charset="-122"/>
                          <a:ea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rPr>
                        <a:t>L3】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srgbClr val="FF0000"/>
                          </a:solidFill>
                          <a:latin typeface="微软雅黑" panose="020B0503020204020204" pitchFamily="34" charset="-122"/>
                          <a:ea typeface="微软雅黑" panose="020B0503020204020204" pitchFamily="34" charset="-122"/>
                        </a:rPr>
                        <a:t>电刷盒的碳刷接触部位弯曲</a:t>
                      </a:r>
                      <a:endParaRPr lang="en-US" altLang="zh-CN" sz="1400" dirty="0">
                        <a:solidFill>
                          <a:srgbClr val="FF0000"/>
                        </a:solidFill>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srgbClr val="FF0000"/>
                          </a:solidFill>
                          <a:latin typeface="微软雅黑" panose="020B0503020204020204" pitchFamily="34" charset="-122"/>
                          <a:ea typeface="微软雅黑" panose="020B0503020204020204" pitchFamily="34" charset="-122"/>
                        </a:rPr>
                        <a:t>根据</a:t>
                      </a:r>
                      <a:r>
                        <a:rPr lang="en-US" altLang="zh-CN" sz="1400" dirty="0">
                          <a:solidFill>
                            <a:srgbClr val="FF0000"/>
                          </a:solidFill>
                          <a:latin typeface="微软雅黑" panose="020B0503020204020204" pitchFamily="34" charset="-122"/>
                          <a:ea typeface="微软雅黑" panose="020B0503020204020204" pitchFamily="34" charset="-122"/>
                        </a:rPr>
                        <a:t>FEM6370</a:t>
                      </a:r>
                      <a:r>
                        <a:rPr lang="zh-CN" altLang="en-US" sz="1400" dirty="0">
                          <a:solidFill>
                            <a:srgbClr val="FF0000"/>
                          </a:solidFill>
                          <a:latin typeface="微软雅黑" panose="020B0503020204020204" pitchFamily="34" charset="-122"/>
                          <a:ea typeface="微软雅黑" panose="020B0503020204020204" pitchFamily="34" charset="-122"/>
                        </a:rPr>
                        <a:t>进行的电刷盒动态受力模拟</a:t>
                      </a:r>
                      <a:endParaRPr lang="en-US" altLang="zh-CN" sz="1400" dirty="0">
                        <a:solidFill>
                          <a:srgbClr val="FF0000"/>
                        </a:solidFill>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solidFill>
                            <a:schemeClr val="tx1"/>
                          </a:solidFill>
                          <a:latin typeface="微软雅黑" panose="020B0503020204020204" pitchFamily="34" charset="-122"/>
                          <a:ea typeface="微软雅黑" panose="020B0503020204020204" pitchFamily="34" charset="-122"/>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solidFill>
                          <a:latin typeface="微软雅黑" panose="020B0503020204020204" pitchFamily="34" charset="-122"/>
                          <a:ea typeface="微软雅黑" panose="020B0503020204020204" pitchFamily="34" charset="-122"/>
                        </a:rPr>
                        <a:t>抽样测试：依据测试规范</a:t>
                      </a:r>
                      <a:r>
                        <a:rPr lang="en-US" altLang="zh-CN" sz="1400" dirty="0">
                          <a:solidFill>
                            <a:schemeClr val="tx1"/>
                          </a:solidFill>
                          <a:latin typeface="微软雅黑" panose="020B0503020204020204" pitchFamily="34" charset="-122"/>
                          <a:ea typeface="微软雅黑" panose="020B0503020204020204" pitchFamily="34" charset="-122"/>
                        </a:rPr>
                        <a:t>MRJ82/60</a:t>
                      </a:r>
                      <a:r>
                        <a:rPr lang="zh-CN" altLang="en-US" sz="1400" dirty="0">
                          <a:solidFill>
                            <a:schemeClr val="tx1"/>
                          </a:solidFill>
                          <a:latin typeface="微软雅黑" panose="020B0503020204020204" pitchFamily="34" charset="-122"/>
                          <a:ea typeface="微软雅黑" panose="020B0503020204020204" pitchFamily="34" charset="-122"/>
                        </a:rPr>
                        <a:t>测量电刷盒的弹性和塑性变形影响</a:t>
                      </a:r>
                      <a:endParaRPr lang="en-US" altLang="zh-CN" sz="1400" dirty="0">
                        <a:solidFill>
                          <a:schemeClr val="tx1"/>
                        </a:solidFill>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solidFill>
                            <a:schemeClr val="tx1"/>
                          </a:solidFill>
                          <a:latin typeface="微软雅黑" panose="020B0503020204020204" pitchFamily="34" charset="-122"/>
                          <a:ea typeface="微软雅黑" panose="020B0503020204020204" pitchFamily="34" charset="-122"/>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solidFill>
                            <a:schemeClr val="tx1"/>
                          </a:solidFill>
                          <a:latin typeface="微软雅黑" panose="020B0503020204020204" pitchFamily="34" charset="-122"/>
                          <a:ea typeface="微软雅黑" panose="020B0503020204020204" pitchFamily="34" charset="-122"/>
                        </a:rPr>
                        <a:t>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dirty="0">
                        <a:solidFill>
                          <a:schemeClr val="tx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bl>
          </a:graphicData>
        </a:graphic>
      </p:graphicFrame>
      <p:sp>
        <p:nvSpPr>
          <p:cNvPr id="35" name="Rectangle 3">
            <a:extLst>
              <a:ext uri="{FF2B5EF4-FFF2-40B4-BE49-F238E27FC236}">
                <a16:creationId xmlns:a16="http://schemas.microsoft.com/office/drawing/2014/main" id="{68053B67-3D73-4C26-B3EE-A4B80B1B589B}"/>
              </a:ext>
            </a:extLst>
          </p:cNvPr>
          <p:cNvSpPr txBox="1">
            <a:spLocks noRot="1" noChangeArrowheads="1"/>
          </p:cNvSpPr>
          <p:nvPr/>
        </p:nvSpPr>
        <p:spPr>
          <a:xfrm>
            <a:off x="382741" y="3730055"/>
            <a:ext cx="3125964" cy="2478658"/>
          </a:xfrm>
          <a:prstGeom prst="rect">
            <a:avLst/>
          </a:prstGeom>
          <a:solidFill>
            <a:schemeClr val="accent6">
              <a:lumMod val="20000"/>
              <a:lumOff val="80000"/>
            </a:schemeClr>
          </a:solidFill>
        </p:spPr>
        <p:txBody>
          <a:bodyPr/>
          <a:lstStyle/>
          <a:p>
            <a:pPr defTabSz="914400" eaLnBrk="0" hangingPunct="0">
              <a:lnSpc>
                <a:spcPct val="150000"/>
              </a:lnSpc>
              <a:spcBef>
                <a:spcPct val="20000"/>
              </a:spcBef>
              <a:defRPr/>
            </a:pPr>
            <a:r>
              <a:rPr lang="zh-CN" altLang="en-US" sz="1400" dirty="0">
                <a:latin typeface="微软雅黑" panose="020B0503020204020204" pitchFamily="34" charset="-122"/>
                <a:ea typeface="微软雅黑" panose="020B0503020204020204" pitchFamily="34" charset="-122"/>
              </a:rPr>
              <a:t>风险分析的结果是顾客和供应商对技术风险达成的一致理解 。 协作的方法从口头报告到正式报告不一。 共享的信息量取决千项目的需要、公司政策、合同协议等。共享 的信息内容取决于公司在供应链中的位置 。 下面列出了一些示例：</a:t>
            </a:r>
            <a:endParaRPr lang="en-US" altLang="zh-CN" sz="1400" dirty="0">
              <a:latin typeface="微软雅黑" panose="020B0503020204020204" pitchFamily="34" charset="-122"/>
              <a:ea typeface="微软雅黑" panose="020B0503020204020204" pitchFamily="34" charset="-122"/>
            </a:endParaRPr>
          </a:p>
          <a:p>
            <a:pPr defTabSz="914400" eaLnBrk="0" hangingPunct="0">
              <a:lnSpc>
                <a:spcPct val="150000"/>
              </a:lnSpc>
              <a:spcBef>
                <a:spcPct val="20000"/>
              </a:spcBef>
              <a:defRPr/>
            </a:pPr>
            <a:r>
              <a:rPr lang="zh-CN" altLang="en-US" sz="1400" dirty="0">
                <a:latin typeface="微软雅黑" panose="020B0503020204020204" pitchFamily="34" charset="-122"/>
                <a:ea typeface="微软雅黑" panose="020B0503020204020204" pitchFamily="34" charset="-122"/>
              </a:rPr>
              <a:t> </a:t>
            </a:r>
            <a:endParaRPr kumimoji="1" lang="zh-CN" altLang="en-US" sz="1400" kern="0" dirty="0">
              <a:latin typeface="微软雅黑" panose="020B0503020204020204" pitchFamily="34" charset="-122"/>
              <a:ea typeface="微软雅黑" panose="020B0503020204020204" pitchFamily="34" charset="-122"/>
            </a:endParaRPr>
          </a:p>
        </p:txBody>
      </p:sp>
      <p:sp>
        <p:nvSpPr>
          <p:cNvPr id="36" name="Rectangle 3">
            <a:extLst>
              <a:ext uri="{FF2B5EF4-FFF2-40B4-BE49-F238E27FC236}">
                <a16:creationId xmlns:a16="http://schemas.microsoft.com/office/drawing/2014/main" id="{1426D2B1-ADF6-499A-8B07-77145A6B2079}"/>
              </a:ext>
            </a:extLst>
          </p:cNvPr>
          <p:cNvSpPr txBox="1">
            <a:spLocks noRot="1" noChangeArrowheads="1"/>
          </p:cNvSpPr>
          <p:nvPr/>
        </p:nvSpPr>
        <p:spPr>
          <a:xfrm>
            <a:off x="3595749" y="3730055"/>
            <a:ext cx="7753127" cy="2478658"/>
          </a:xfrm>
          <a:prstGeom prst="rect">
            <a:avLst/>
          </a:prstGeom>
          <a:solidFill>
            <a:schemeClr val="tx2">
              <a:lumMod val="20000"/>
              <a:lumOff val="80000"/>
            </a:schemeClr>
          </a:solidFill>
        </p:spPr>
        <p:txBody>
          <a:bodyPr/>
          <a:lstStyle/>
          <a:p>
            <a:pPr defTabSz="914400" eaLnBrk="0" hangingPunct="0">
              <a:lnSpc>
                <a:spcPct val="150000"/>
              </a:lnSpc>
              <a:spcBef>
                <a:spcPct val="20000"/>
              </a:spcBef>
              <a:defRPr/>
            </a:pPr>
            <a:r>
              <a:rPr lang="en-US" altLang="zh-CN" sz="1400" dirty="0">
                <a:latin typeface="微软雅黑" panose="020B0503020204020204" pitchFamily="34" charset="-122"/>
                <a:ea typeface="微软雅黑" panose="020B0503020204020204" pitchFamily="34" charset="-122"/>
              </a:rPr>
              <a:t>1. OEM </a:t>
            </a:r>
            <a:r>
              <a:rPr lang="zh-CN" altLang="en-US" sz="1400" dirty="0">
                <a:latin typeface="微软雅黑" panose="020B0503020204020204" pitchFamily="34" charset="-122"/>
                <a:ea typeface="微软雅黑" panose="020B0503020204020204" pitchFamily="34" charset="-122"/>
              </a:rPr>
              <a:t>可将整车级 </a:t>
            </a:r>
            <a:r>
              <a:rPr lang="en-US" altLang="zh-CN" sz="1400" dirty="0">
                <a:latin typeface="微软雅黑" panose="020B0503020204020204" pitchFamily="34" charset="-122"/>
                <a:ea typeface="微软雅黑" panose="020B0503020204020204" pitchFamily="34" charset="-122"/>
              </a:rPr>
              <a:t>DFMEA </a:t>
            </a:r>
            <a:r>
              <a:rPr lang="zh-CN" altLang="en-US" sz="1400" dirty="0">
                <a:latin typeface="微软雅黑" panose="020B0503020204020204" pitchFamily="34" charset="-122"/>
                <a:ea typeface="微软雅黑" panose="020B0503020204020204" pitchFamily="34" charset="-122"/>
              </a:rPr>
              <a:t>的设计功能、失效影响和严重度与一级供应商的 </a:t>
            </a:r>
            <a:r>
              <a:rPr lang="en-US" altLang="zh-CN" sz="1400" dirty="0">
                <a:latin typeface="微软雅黑" panose="020B0503020204020204" pitchFamily="34" charset="-122"/>
                <a:ea typeface="微软雅黑" panose="020B0503020204020204" pitchFamily="34" charset="-122"/>
              </a:rPr>
              <a:t>DFMEA </a:t>
            </a:r>
            <a:r>
              <a:rPr lang="zh-CN" altLang="en-US" sz="1400" dirty="0">
                <a:latin typeface="微软雅黑" panose="020B0503020204020204" pitchFamily="34" charset="-122"/>
                <a:ea typeface="微软雅黑" panose="020B0503020204020204" pitchFamily="34" charset="-122"/>
              </a:rPr>
              <a:t>进行 比较 </a:t>
            </a:r>
            <a:br>
              <a:rPr lang="zh-CN" altLang="en-US" sz="1400" dirty="0">
                <a:latin typeface="微软雅黑" panose="020B0503020204020204" pitchFamily="34" charset="-122"/>
                <a:ea typeface="微软雅黑" panose="020B0503020204020204" pitchFamily="34" charset="-122"/>
              </a:rPr>
            </a:br>
            <a:r>
              <a:rPr lang="en-US" altLang="zh-CN" sz="1400" dirty="0">
                <a:latin typeface="微软雅黑" panose="020B0503020204020204" pitchFamily="34" charset="-122"/>
                <a:ea typeface="微软雅黑" panose="020B0503020204020204" pitchFamily="34" charset="-122"/>
              </a:rPr>
              <a:t>2. </a:t>
            </a:r>
            <a:r>
              <a:rPr lang="zh-CN" altLang="en-US" sz="1400" dirty="0">
                <a:latin typeface="微软雅黑" panose="020B0503020204020204" pitchFamily="34" charset="-122"/>
                <a:ea typeface="微软雅黑" panose="020B0503020204020204" pitchFamily="34" charset="-122"/>
              </a:rPr>
              <a:t>一级供应商可将子系统设计 </a:t>
            </a:r>
            <a:r>
              <a:rPr lang="en-US" altLang="zh-CN" sz="1400" dirty="0">
                <a:latin typeface="微软雅黑" panose="020B0503020204020204" pitchFamily="34" charset="-122"/>
                <a:ea typeface="微软雅黑" panose="020B0503020204020204" pitchFamily="34" charset="-122"/>
              </a:rPr>
              <a:t>FMEA </a:t>
            </a:r>
            <a:r>
              <a:rPr lang="zh-CN" altLang="en-US" sz="1400" dirty="0">
                <a:latin typeface="微软雅黑" panose="020B0503020204020204" pitchFamily="34" charset="-122"/>
                <a:ea typeface="微软雅黑" panose="020B0503020204020204" pitchFamily="34" charset="-122"/>
              </a:rPr>
              <a:t>的设计功能、失效影响和严重度与负有设计责任的二级供应商进行比较 。</a:t>
            </a:r>
            <a:br>
              <a:rPr lang="zh-CN" altLang="en-US" sz="1400" dirty="0">
                <a:latin typeface="微软雅黑" panose="020B0503020204020204" pitchFamily="34" charset="-122"/>
                <a:ea typeface="微软雅黑" panose="020B0503020204020204" pitchFamily="34" charset="-122"/>
              </a:rPr>
            </a:br>
            <a:r>
              <a:rPr lang="en-US" altLang="zh-CN" sz="1400" dirty="0">
                <a:latin typeface="微软雅黑" panose="020B0503020204020204" pitchFamily="34" charset="-122"/>
                <a:ea typeface="微软雅黑" panose="020B0503020204020204" pitchFamily="34" charset="-122"/>
              </a:rPr>
              <a:t>3. </a:t>
            </a:r>
            <a:r>
              <a:rPr lang="zh-CN" altLang="en-US" sz="1400" dirty="0">
                <a:latin typeface="微软雅黑" panose="020B0503020204020204" pitchFamily="34" charset="-122"/>
                <a:ea typeface="微软雅黑" panose="020B0503020204020204" pitchFamily="34" charset="-122"/>
              </a:rPr>
              <a:t>一级供应商以产品图纸和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或规范或其他方式传达有关产品特性的必要信息，包括对标准或特殊特性和严重性的指定。此信息用作二级供应商 </a:t>
            </a:r>
            <a:r>
              <a:rPr lang="en-US" altLang="zh-CN" sz="1400" dirty="0">
                <a:latin typeface="微软雅黑" panose="020B0503020204020204" pitchFamily="34" charset="-122"/>
                <a:ea typeface="微软雅黑" panose="020B0503020204020204" pitchFamily="34" charset="-122"/>
              </a:rPr>
              <a:t>PFMEA </a:t>
            </a:r>
            <a:r>
              <a:rPr lang="zh-CN" altLang="en-US" sz="1400" dirty="0">
                <a:latin typeface="微软雅黑" panose="020B0503020204020204" pitchFamily="34" charset="-122"/>
                <a:ea typeface="微软雅黑" panose="020B0503020204020204" pitchFamily="34" charset="-122"/>
              </a:rPr>
              <a:t>以及一级供应商内部 </a:t>
            </a:r>
            <a:r>
              <a:rPr lang="en-US" altLang="zh-CN" sz="1400" dirty="0">
                <a:latin typeface="微软雅黑" panose="020B0503020204020204" pitchFamily="34" charset="-122"/>
                <a:ea typeface="微软雅黑" panose="020B0503020204020204" pitchFamily="34" charset="-122"/>
              </a:rPr>
              <a:t>PFMEA </a:t>
            </a:r>
            <a:r>
              <a:rPr lang="zh-CN" altLang="en-US" sz="1400" dirty="0">
                <a:latin typeface="微软雅黑" panose="020B0503020204020204" pitchFamily="34" charset="-122"/>
                <a:ea typeface="微软雅黑" panose="020B0503020204020204" pitchFamily="34" charset="-122"/>
              </a:rPr>
              <a:t>的输入。当设计团队传达“产品特性超出规范＇的相关风险时，过程团队可以在制造过程中建立适当水平的预防和探测控制 。</a:t>
            </a:r>
            <a:endParaRPr kumimoji="1" lang="zh-CN" altLang="en-US" sz="14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6047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改进措施</a:t>
            </a:r>
            <a:endParaRPr lang="zh-CN" altLang="en-US" sz="3600" dirty="0"/>
          </a:p>
        </p:txBody>
      </p:sp>
      <p:sp>
        <p:nvSpPr>
          <p:cNvPr id="34" name="矩形 1">
            <a:extLst>
              <a:ext uri="{FF2B5EF4-FFF2-40B4-BE49-F238E27FC236}">
                <a16:creationId xmlns:a16="http://schemas.microsoft.com/office/drawing/2014/main" id="{9CD3F322-28D7-4767-B22E-DB5BE70EFB38}"/>
              </a:ext>
            </a:extLst>
          </p:cNvPr>
          <p:cNvSpPr>
            <a:spLocks noChangeArrowheads="1"/>
          </p:cNvSpPr>
          <p:nvPr/>
        </p:nvSpPr>
        <p:spPr bwMode="auto">
          <a:xfrm>
            <a:off x="644586" y="857316"/>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latin typeface="Times New Roman" panose="02020603050405020304" pitchFamily="18" charset="0"/>
              </a:rPr>
              <a:t>改进措施</a:t>
            </a:r>
            <a:endParaRPr lang="en-US" altLang="zh-CN" sz="2000" dirty="0">
              <a:latin typeface="Times New Roman" panose="02020603050405020304" pitchFamily="18" charset="0"/>
            </a:endParaRPr>
          </a:p>
        </p:txBody>
      </p:sp>
      <p:sp>
        <p:nvSpPr>
          <p:cNvPr id="35" name="矩形 2">
            <a:extLst>
              <a:ext uri="{FF2B5EF4-FFF2-40B4-BE49-F238E27FC236}">
                <a16:creationId xmlns:a16="http://schemas.microsoft.com/office/drawing/2014/main" id="{6B285D65-B615-44F9-ADD9-2E6338E7E86E}"/>
              </a:ext>
            </a:extLst>
          </p:cNvPr>
          <p:cNvSpPr>
            <a:spLocks noChangeArrowheads="1"/>
          </p:cNvSpPr>
          <p:nvPr/>
        </p:nvSpPr>
        <p:spPr bwMode="auto">
          <a:xfrm>
            <a:off x="1632011" y="1759016"/>
            <a:ext cx="1338263" cy="369887"/>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rPr>
              <a:t>改进目的</a:t>
            </a:r>
          </a:p>
        </p:txBody>
      </p:sp>
      <p:sp>
        <p:nvSpPr>
          <p:cNvPr id="36" name="矩形 3">
            <a:extLst>
              <a:ext uri="{FF2B5EF4-FFF2-40B4-BE49-F238E27FC236}">
                <a16:creationId xmlns:a16="http://schemas.microsoft.com/office/drawing/2014/main" id="{9E2D679D-6459-42D4-A94B-5FB33BB67A07}"/>
              </a:ext>
            </a:extLst>
          </p:cNvPr>
          <p:cNvSpPr>
            <a:spLocks noChangeArrowheads="1"/>
          </p:cNvSpPr>
          <p:nvPr/>
        </p:nvSpPr>
        <p:spPr bwMode="auto">
          <a:xfrm>
            <a:off x="1632011" y="2428941"/>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责任分配</a:t>
            </a:r>
            <a:endParaRPr lang="en-US" altLang="zh-CN">
              <a:latin typeface="Times New Roman" panose="02020603050405020304" pitchFamily="18" charset="0"/>
            </a:endParaRPr>
          </a:p>
        </p:txBody>
      </p:sp>
      <p:sp>
        <p:nvSpPr>
          <p:cNvPr id="40" name="矩形 4">
            <a:extLst>
              <a:ext uri="{FF2B5EF4-FFF2-40B4-BE49-F238E27FC236}">
                <a16:creationId xmlns:a16="http://schemas.microsoft.com/office/drawing/2014/main" id="{73E302E5-EDEB-4912-A84B-6F0E2794BF51}"/>
              </a:ext>
            </a:extLst>
          </p:cNvPr>
          <p:cNvSpPr>
            <a:spLocks noChangeArrowheads="1"/>
          </p:cNvSpPr>
          <p:nvPr/>
        </p:nvSpPr>
        <p:spPr bwMode="auto">
          <a:xfrm>
            <a:off x="1635186" y="3159191"/>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措施状态</a:t>
            </a:r>
          </a:p>
        </p:txBody>
      </p:sp>
      <p:sp>
        <p:nvSpPr>
          <p:cNvPr id="41" name="矩形 5">
            <a:extLst>
              <a:ext uri="{FF2B5EF4-FFF2-40B4-BE49-F238E27FC236}">
                <a16:creationId xmlns:a16="http://schemas.microsoft.com/office/drawing/2014/main" id="{CAFB888F-FF33-45DF-80F6-5B9B32CD5137}"/>
              </a:ext>
            </a:extLst>
          </p:cNvPr>
          <p:cNvSpPr>
            <a:spLocks noChangeArrowheads="1"/>
          </p:cNvSpPr>
          <p:nvPr/>
        </p:nvSpPr>
        <p:spPr bwMode="auto">
          <a:xfrm>
            <a:off x="1638361" y="3852928"/>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有效性评估</a:t>
            </a:r>
          </a:p>
        </p:txBody>
      </p:sp>
      <p:sp>
        <p:nvSpPr>
          <p:cNvPr id="42" name="右箭头 14">
            <a:extLst>
              <a:ext uri="{FF2B5EF4-FFF2-40B4-BE49-F238E27FC236}">
                <a16:creationId xmlns:a16="http://schemas.microsoft.com/office/drawing/2014/main" id="{0062FB6B-3A67-42FA-89B1-47C3FE5D5D4D}"/>
              </a:ext>
            </a:extLst>
          </p:cNvPr>
          <p:cNvSpPr>
            <a:spLocks noChangeArrowheads="1"/>
          </p:cNvSpPr>
          <p:nvPr/>
        </p:nvSpPr>
        <p:spPr bwMode="auto">
          <a:xfrm>
            <a:off x="3092511" y="1846328"/>
            <a:ext cx="319088" cy="177800"/>
          </a:xfrm>
          <a:prstGeom prst="rightArrow">
            <a:avLst>
              <a:gd name="adj1" fmla="val 50000"/>
              <a:gd name="adj2" fmla="val 49810"/>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43" name="矩形 21">
            <a:extLst>
              <a:ext uri="{FF2B5EF4-FFF2-40B4-BE49-F238E27FC236}">
                <a16:creationId xmlns:a16="http://schemas.microsoft.com/office/drawing/2014/main" id="{5A42F198-D6B4-4BBD-BD51-4BE1C4D5FF02}"/>
              </a:ext>
            </a:extLst>
          </p:cNvPr>
          <p:cNvSpPr>
            <a:spLocks noChangeArrowheads="1"/>
          </p:cNvSpPr>
          <p:nvPr/>
        </p:nvSpPr>
        <p:spPr bwMode="auto">
          <a:xfrm>
            <a:off x="1630424" y="4514916"/>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持续改进</a:t>
            </a:r>
            <a:endParaRPr lang="en-US" altLang="zh-CN">
              <a:latin typeface="Times New Roman" panose="02020603050405020304" pitchFamily="18" charset="0"/>
            </a:endParaRPr>
          </a:p>
        </p:txBody>
      </p:sp>
      <p:sp>
        <p:nvSpPr>
          <p:cNvPr id="44" name="矩形 18">
            <a:extLst>
              <a:ext uri="{FF2B5EF4-FFF2-40B4-BE49-F238E27FC236}">
                <a16:creationId xmlns:a16="http://schemas.microsoft.com/office/drawing/2014/main" id="{1A400664-15F2-45A0-B7A2-16D1CB2440FD}"/>
              </a:ext>
            </a:extLst>
          </p:cNvPr>
          <p:cNvSpPr>
            <a:spLocks noChangeArrowheads="1"/>
          </p:cNvSpPr>
          <p:nvPr/>
        </p:nvSpPr>
        <p:spPr bwMode="auto">
          <a:xfrm>
            <a:off x="1630424" y="5184841"/>
            <a:ext cx="1336675"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团队协作</a:t>
            </a:r>
          </a:p>
        </p:txBody>
      </p:sp>
      <p:cxnSp>
        <p:nvCxnSpPr>
          <p:cNvPr id="45" name="肘形连接符 7">
            <a:extLst>
              <a:ext uri="{FF2B5EF4-FFF2-40B4-BE49-F238E27FC236}">
                <a16:creationId xmlns:a16="http://schemas.microsoft.com/office/drawing/2014/main" id="{3E03E539-2E27-4638-B5EC-35177F559EB8}"/>
              </a:ext>
            </a:extLst>
          </p:cNvPr>
          <p:cNvCxnSpPr>
            <a:cxnSpLocks noChangeShapeType="1"/>
            <a:stCxn id="34" idx="2"/>
            <a:endCxn id="35" idx="1"/>
          </p:cNvCxnSpPr>
          <p:nvPr/>
        </p:nvCxnSpPr>
        <p:spPr bwMode="auto">
          <a:xfrm rot="16200000" flipH="1">
            <a:off x="1100993" y="1412147"/>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肘形连接符 9">
            <a:extLst>
              <a:ext uri="{FF2B5EF4-FFF2-40B4-BE49-F238E27FC236}">
                <a16:creationId xmlns:a16="http://schemas.microsoft.com/office/drawing/2014/main" id="{E686A2A3-7A68-4E60-83E3-BCB670DF8335}"/>
              </a:ext>
            </a:extLst>
          </p:cNvPr>
          <p:cNvCxnSpPr>
            <a:cxnSpLocks noChangeShapeType="1"/>
            <a:stCxn id="34" idx="2"/>
            <a:endCxn id="36" idx="1"/>
          </p:cNvCxnSpPr>
          <p:nvPr/>
        </p:nvCxnSpPr>
        <p:spPr bwMode="auto">
          <a:xfrm rot="16200000" flipH="1">
            <a:off x="766030" y="1747110"/>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肘形连接符 12">
            <a:extLst>
              <a:ext uri="{FF2B5EF4-FFF2-40B4-BE49-F238E27FC236}">
                <a16:creationId xmlns:a16="http://schemas.microsoft.com/office/drawing/2014/main" id="{616B9675-6CEF-4405-B99E-F96D30D69E4D}"/>
              </a:ext>
            </a:extLst>
          </p:cNvPr>
          <p:cNvCxnSpPr>
            <a:cxnSpLocks noChangeShapeType="1"/>
            <a:stCxn id="34" idx="2"/>
            <a:endCxn id="40" idx="1"/>
          </p:cNvCxnSpPr>
          <p:nvPr/>
        </p:nvCxnSpPr>
        <p:spPr bwMode="auto">
          <a:xfrm rot="16200000" flipH="1">
            <a:off x="402492" y="2110648"/>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肘形连接符 16">
            <a:extLst>
              <a:ext uri="{FF2B5EF4-FFF2-40B4-BE49-F238E27FC236}">
                <a16:creationId xmlns:a16="http://schemas.microsoft.com/office/drawing/2014/main" id="{E077D544-D08B-454D-919B-8A38EF875D5A}"/>
              </a:ext>
            </a:extLst>
          </p:cNvPr>
          <p:cNvCxnSpPr>
            <a:cxnSpLocks noChangeShapeType="1"/>
            <a:stCxn id="34" idx="2"/>
            <a:endCxn id="41" idx="1"/>
          </p:cNvCxnSpPr>
          <p:nvPr/>
        </p:nvCxnSpPr>
        <p:spPr bwMode="auto">
          <a:xfrm rot="16200000" flipH="1">
            <a:off x="57212" y="2455928"/>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肘形连接符 19">
            <a:extLst>
              <a:ext uri="{FF2B5EF4-FFF2-40B4-BE49-F238E27FC236}">
                <a16:creationId xmlns:a16="http://schemas.microsoft.com/office/drawing/2014/main" id="{492C9FF0-F4C8-40D5-BFCD-24985A0190B2}"/>
              </a:ext>
            </a:extLst>
          </p:cNvPr>
          <p:cNvCxnSpPr>
            <a:cxnSpLocks noChangeShapeType="1"/>
            <a:stCxn id="34" idx="2"/>
            <a:endCxn id="43" idx="1"/>
          </p:cNvCxnSpPr>
          <p:nvPr/>
        </p:nvCxnSpPr>
        <p:spPr bwMode="auto">
          <a:xfrm rot="16200000" flipH="1">
            <a:off x="-278545" y="2791685"/>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肘形连接符 29">
            <a:extLst>
              <a:ext uri="{FF2B5EF4-FFF2-40B4-BE49-F238E27FC236}">
                <a16:creationId xmlns:a16="http://schemas.microsoft.com/office/drawing/2014/main" id="{C8BDD023-A9DC-4699-9FCE-4E20D0F9E09E}"/>
              </a:ext>
            </a:extLst>
          </p:cNvPr>
          <p:cNvCxnSpPr>
            <a:cxnSpLocks noChangeShapeType="1"/>
            <a:stCxn id="34" idx="2"/>
            <a:endCxn id="44" idx="1"/>
          </p:cNvCxnSpPr>
          <p:nvPr/>
        </p:nvCxnSpPr>
        <p:spPr bwMode="auto">
          <a:xfrm rot="16200000" flipH="1">
            <a:off x="-612714" y="3125854"/>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矩形 1">
            <a:extLst>
              <a:ext uri="{FF2B5EF4-FFF2-40B4-BE49-F238E27FC236}">
                <a16:creationId xmlns:a16="http://schemas.microsoft.com/office/drawing/2014/main" id="{ADA3F804-5BD0-454C-9E33-DAA9E89A2DE5}"/>
              </a:ext>
            </a:extLst>
          </p:cNvPr>
          <p:cNvSpPr>
            <a:spLocks noChangeArrowheads="1"/>
          </p:cNvSpPr>
          <p:nvPr/>
        </p:nvSpPr>
        <p:spPr bwMode="auto">
          <a:xfrm>
            <a:off x="3595749" y="935103"/>
            <a:ext cx="7683280" cy="5358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目的是确定</a:t>
            </a:r>
            <a:r>
              <a:rPr lang="zh-CN" altLang="en-US" sz="1600" b="1" dirty="0">
                <a:solidFill>
                  <a:srgbClr val="FF0000"/>
                </a:solidFill>
                <a:latin typeface="微软雅黑" panose="020B0503020204020204" pitchFamily="34" charset="-122"/>
                <a:ea typeface="微软雅黑" panose="020B0503020204020204" pitchFamily="34" charset="-122"/>
              </a:rPr>
              <a:t>减轻风险</a:t>
            </a:r>
            <a:r>
              <a:rPr lang="zh-CN" altLang="en-US" sz="1600" dirty="0">
                <a:latin typeface="微软雅黑" panose="020B0503020204020204" pitchFamily="34" charset="-122"/>
                <a:ea typeface="微软雅黑" panose="020B0503020204020204" pitchFamily="34" charset="-122"/>
              </a:rPr>
              <a:t>的措施以及</a:t>
            </a:r>
            <a:r>
              <a:rPr lang="zh-CN" altLang="en-US" sz="1600" b="1" dirty="0">
                <a:solidFill>
                  <a:srgbClr val="FF0000"/>
                </a:solidFill>
                <a:latin typeface="微软雅黑" panose="020B0503020204020204" pitchFamily="34" charset="-122"/>
                <a:ea typeface="微软雅黑" panose="020B0503020204020204" pitchFamily="34" charset="-122"/>
              </a:rPr>
              <a:t>评估</a:t>
            </a:r>
            <a:r>
              <a:rPr lang="zh-CN" altLang="en-US" sz="1600" dirty="0">
                <a:latin typeface="微软雅黑" panose="020B0503020204020204" pitchFamily="34" charset="-122"/>
                <a:ea typeface="微软雅黑" panose="020B0503020204020204" pitchFamily="34" charset="-122"/>
              </a:rPr>
              <a:t>这些措施的</a:t>
            </a:r>
            <a:r>
              <a:rPr lang="zh-CN" altLang="en-US" sz="1600" b="1" dirty="0">
                <a:solidFill>
                  <a:srgbClr val="FF0000"/>
                </a:solidFill>
                <a:latin typeface="微软雅黑" panose="020B0503020204020204" pitchFamily="34" charset="-122"/>
                <a:ea typeface="微软雅黑" panose="020B0503020204020204" pitchFamily="34" charset="-122"/>
              </a:rPr>
              <a:t>有效性</a:t>
            </a:r>
            <a:r>
              <a:rPr lang="zh-CN" altLang="en-US" sz="1600" dirty="0">
                <a:latin typeface="微软雅黑" panose="020B0503020204020204" pitchFamily="34" charset="-122"/>
                <a:ea typeface="微软雅黑" panose="020B0503020204020204" pitchFamily="34" charset="-122"/>
              </a:rPr>
              <a:t>。</a:t>
            </a:r>
          </a:p>
          <a:p>
            <a:pPr marL="285750" indent="-285750" algn="just">
              <a:lnSpc>
                <a:spcPct val="15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主要目标是：</a:t>
            </a:r>
            <a:endParaRPr lang="en-US" altLang="zh-CN" sz="1600" b="1" dirty="0">
              <a:latin typeface="微软雅黑" panose="020B0503020204020204" pitchFamily="34" charset="-122"/>
              <a:ea typeface="微软雅黑" panose="020B0503020204020204" pitchFamily="34" charset="-122"/>
            </a:endParaRPr>
          </a:p>
          <a:p>
            <a:pPr marL="285750" indent="-12700" algn="just">
              <a:lnSpc>
                <a:spcPct val="150000"/>
              </a:lnSpc>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确认降低风险的</a:t>
            </a:r>
            <a:r>
              <a:rPr lang="zh-CN" altLang="en-US" sz="1400" b="1" dirty="0">
                <a:solidFill>
                  <a:srgbClr val="FF0000"/>
                </a:solidFill>
                <a:latin typeface="微软雅黑" panose="020B0503020204020204" pitchFamily="34" charset="-122"/>
                <a:ea typeface="微软雅黑" panose="020B0503020204020204" pitchFamily="34" charset="-122"/>
              </a:rPr>
              <a:t>必要措施</a:t>
            </a:r>
            <a:endParaRPr lang="en-US" altLang="zh-CN" sz="1400" b="1" dirty="0">
              <a:solidFill>
                <a:srgbClr val="FF0000"/>
              </a:solidFill>
              <a:latin typeface="微软雅黑" panose="020B0503020204020204" pitchFamily="34" charset="-122"/>
              <a:ea typeface="微软雅黑" panose="020B0503020204020204" pitchFamily="34" charset="-122"/>
            </a:endParaRPr>
          </a:p>
          <a:p>
            <a:pPr marL="285750" indent="-12700" algn="just">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为措施实施</a:t>
            </a:r>
            <a:r>
              <a:rPr lang="zh-CN" altLang="en-US" sz="1400" b="1" dirty="0">
                <a:solidFill>
                  <a:srgbClr val="FF0000"/>
                </a:solidFill>
                <a:latin typeface="微软雅黑" panose="020B0503020204020204" pitchFamily="34" charset="-122"/>
                <a:ea typeface="微软雅黑" panose="020B0503020204020204" pitchFamily="34" charset="-122"/>
              </a:rPr>
              <a:t>分配职责</a:t>
            </a:r>
            <a:r>
              <a:rPr lang="zh-CN" altLang="en-US" sz="1400" dirty="0">
                <a:latin typeface="微软雅黑" panose="020B0503020204020204" pitchFamily="34" charset="-122"/>
                <a:ea typeface="微软雅黑" panose="020B0503020204020204" pitchFamily="34" charset="-122"/>
              </a:rPr>
              <a:t>和</a:t>
            </a:r>
            <a:r>
              <a:rPr lang="zh-CN" altLang="en-US" sz="1400" b="1" dirty="0">
                <a:solidFill>
                  <a:srgbClr val="FF0000"/>
                </a:solidFill>
                <a:latin typeface="微软雅黑" panose="020B0503020204020204" pitchFamily="34" charset="-122"/>
                <a:ea typeface="微软雅黑" panose="020B0503020204020204" pitchFamily="34" charset="-122"/>
              </a:rPr>
              <a:t>任务期限</a:t>
            </a:r>
            <a:endParaRPr lang="en-US" altLang="zh-CN" sz="1400" b="1" dirty="0">
              <a:solidFill>
                <a:srgbClr val="FF0000"/>
              </a:solidFill>
              <a:latin typeface="微软雅黑" panose="020B0503020204020204" pitchFamily="34" charset="-122"/>
              <a:ea typeface="微软雅黑" panose="020B0503020204020204" pitchFamily="34" charset="-122"/>
            </a:endParaRPr>
          </a:p>
          <a:p>
            <a:pPr marL="285750" indent="-12700" algn="just">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实施措施并将其</a:t>
            </a:r>
            <a:r>
              <a:rPr lang="zh-CN" altLang="en-US" sz="1400" b="1" dirty="0">
                <a:solidFill>
                  <a:srgbClr val="FF0000"/>
                </a:solidFill>
                <a:latin typeface="微软雅黑" panose="020B0503020204020204" pitchFamily="34" charset="-122"/>
                <a:ea typeface="微软雅黑" panose="020B0503020204020204" pitchFamily="34" charset="-122"/>
              </a:rPr>
              <a:t>形成文件</a:t>
            </a:r>
            <a:r>
              <a:rPr lang="zh-CN" altLang="en-US" sz="1400" dirty="0">
                <a:latin typeface="微软雅黑" panose="020B0503020204020204" pitchFamily="34" charset="-122"/>
                <a:ea typeface="微软雅黑" panose="020B0503020204020204" pitchFamily="34" charset="-122"/>
              </a:rPr>
              <a:t>，包括对所实施措施的有效性的确认以及采取措施后的风险评估</a:t>
            </a:r>
            <a:endParaRPr lang="en-US" altLang="zh-CN" sz="1400" dirty="0">
              <a:latin typeface="微软雅黑" panose="020B0503020204020204" pitchFamily="34" charset="-122"/>
              <a:ea typeface="微软雅黑" panose="020B0503020204020204" pitchFamily="34" charset="-122"/>
            </a:endParaRPr>
          </a:p>
          <a:p>
            <a:pPr marL="285750" indent="-12700" algn="just">
              <a:lnSpc>
                <a:spcPct val="150000"/>
              </a:lnSpc>
              <a:buFont typeface="Wingdings" panose="05000000000000000000" pitchFamily="2" charset="2"/>
              <a:buChar char="Ø"/>
            </a:pPr>
            <a:r>
              <a:rPr lang="en-US" altLang="zh-CN" sz="1400" dirty="0">
                <a:latin typeface="微软雅黑" panose="020B0503020204020204" pitchFamily="34" charset="-122"/>
                <a:ea typeface="微软雅黑" panose="020B0503020204020204" pitchFamily="34" charset="-122"/>
              </a:rPr>
              <a:t>FMEA </a:t>
            </a:r>
            <a:r>
              <a:rPr lang="zh-CN" altLang="en-US" sz="1400" dirty="0">
                <a:latin typeface="微软雅黑" panose="020B0503020204020204" pitchFamily="34" charset="-122"/>
                <a:ea typeface="微软雅黑" panose="020B0503020204020204" pitchFamily="34" charset="-122"/>
              </a:rPr>
              <a:t>团队、管理层、顾客和供应商在潜在</a:t>
            </a:r>
            <a:r>
              <a:rPr lang="zh-CN" altLang="en-US" sz="1400" b="1" dirty="0">
                <a:solidFill>
                  <a:srgbClr val="FF0000"/>
                </a:solidFill>
                <a:latin typeface="微软雅黑" panose="020B0503020204020204" pitchFamily="34" charset="-122"/>
                <a:ea typeface="微软雅黑" panose="020B0503020204020204" pitchFamily="34" charset="-122"/>
              </a:rPr>
              <a:t>失效方面的协作</a:t>
            </a:r>
            <a:endParaRPr lang="en-US" altLang="zh-CN" sz="1400" b="1" dirty="0">
              <a:solidFill>
                <a:srgbClr val="FF0000"/>
              </a:solidFill>
              <a:latin typeface="微软雅黑" panose="020B0503020204020204" pitchFamily="34" charset="-122"/>
              <a:ea typeface="微软雅黑" panose="020B0503020204020204" pitchFamily="34" charset="-122"/>
            </a:endParaRPr>
          </a:p>
          <a:p>
            <a:pPr marL="285750" indent="-12700" algn="just">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为改进产品要求和预防、探测控制</a:t>
            </a:r>
            <a:r>
              <a:rPr lang="zh-CN" altLang="en-US" sz="1400" b="1" dirty="0">
                <a:solidFill>
                  <a:srgbClr val="FF0000"/>
                </a:solidFill>
                <a:latin typeface="微软雅黑" panose="020B0503020204020204" pitchFamily="34" charset="-122"/>
                <a:ea typeface="微软雅黑" panose="020B0503020204020204" pitchFamily="34" charset="-122"/>
              </a:rPr>
              <a:t>提供基础</a:t>
            </a: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通过</a:t>
            </a:r>
            <a:r>
              <a:rPr lang="zh-CN" altLang="en-US" sz="1600" b="1" dirty="0">
                <a:solidFill>
                  <a:srgbClr val="FF0000"/>
                </a:solidFill>
                <a:latin typeface="微软雅黑" panose="020B0503020204020204" pitchFamily="34" charset="-122"/>
                <a:ea typeface="微软雅黑" panose="020B0503020204020204" pitchFamily="34" charset="-122"/>
              </a:rPr>
              <a:t>改进设计</a:t>
            </a:r>
            <a:r>
              <a:rPr lang="zh-CN" altLang="en-US" sz="1600" dirty="0">
                <a:latin typeface="微软雅黑" panose="020B0503020204020204" pitchFamily="34" charset="-122"/>
                <a:ea typeface="微软雅黑" panose="020B0503020204020204" pitchFamily="34" charset="-122"/>
              </a:rPr>
              <a:t>来制定降低风险和增加顾客满意度的措施。在这一步骤中，团队要评审风险分析的结果、并分配措施，以降低失效起因发生的可能性，或者</a:t>
            </a:r>
            <a:r>
              <a:rPr lang="zh-CN" altLang="en-US" sz="1600" b="1" dirty="0">
                <a:solidFill>
                  <a:srgbClr val="FF0000"/>
                </a:solidFill>
                <a:latin typeface="微软雅黑" panose="020B0503020204020204" pitchFamily="34" charset="-122"/>
                <a:ea typeface="微软雅黑" panose="020B0503020204020204" pitchFamily="34" charset="-122"/>
              </a:rPr>
              <a:t>增强探测控制</a:t>
            </a:r>
            <a:r>
              <a:rPr lang="zh-CN" altLang="en-US" sz="1600" dirty="0">
                <a:latin typeface="微软雅黑" panose="020B0503020204020204" pitchFamily="34" charset="-122"/>
                <a:ea typeface="微软雅黑" panose="020B0503020204020204" pitchFamily="34" charset="-122"/>
              </a:rPr>
              <a:t>的有效性，以便探测出失效起因或失效模式。对于那些能改进设计但不一定降低风险评估等级的措施，也可以分配。这些措施指的是具体、可衡量、</a:t>
            </a:r>
            <a:r>
              <a:rPr lang="zh-CN" altLang="en-US" sz="1600" b="1" dirty="0">
                <a:solidFill>
                  <a:srgbClr val="FF0000"/>
                </a:solidFill>
                <a:latin typeface="微软雅黑" panose="020B0503020204020204" pitchFamily="34" charset="-122"/>
                <a:ea typeface="微软雅黑" panose="020B0503020204020204" pitchFamily="34" charset="-122"/>
              </a:rPr>
              <a:t>可实现</a:t>
            </a:r>
            <a:r>
              <a:rPr lang="zh-CN" altLang="en-US" sz="1600" dirty="0">
                <a:latin typeface="微软雅黑" panose="020B0503020204020204" pitchFamily="34" charset="-122"/>
                <a:ea typeface="微软雅黑" panose="020B0503020204020204" pitchFamily="34" charset="-122"/>
              </a:rPr>
              <a:t>的措施，而不是可能永远不会实施的潜在措施。</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如果团队决定不需要进一步采取措施，则在备注部分写上“</a:t>
            </a:r>
            <a:r>
              <a:rPr lang="zh-CN" altLang="en-US" sz="1600" b="1" dirty="0">
                <a:solidFill>
                  <a:srgbClr val="FF0000"/>
                </a:solidFill>
                <a:latin typeface="微软雅黑" panose="020B0503020204020204" pitchFamily="34" charset="-122"/>
                <a:ea typeface="微软雅黑" panose="020B0503020204020204" pitchFamily="34" charset="-122"/>
              </a:rPr>
              <a:t>无需进一步的措施</a:t>
            </a:r>
            <a:r>
              <a:rPr lang="zh-CN" altLang="en-US" sz="1600" dirty="0">
                <a:latin typeface="微软雅黑" panose="020B0503020204020204" pitchFamily="34" charset="-122"/>
                <a:ea typeface="微软雅黑" panose="020B0503020204020204" pitchFamily="34" charset="-122"/>
              </a:rPr>
              <a:t>”，以表示风险分析已完成。</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应使用</a:t>
            </a:r>
            <a:r>
              <a:rPr lang="en-US" altLang="zh-CN" sz="1600" dirty="0">
                <a:latin typeface="微软雅黑" panose="020B0503020204020204" pitchFamily="34" charset="-122"/>
                <a:ea typeface="微软雅黑" panose="020B0503020204020204" pitchFamily="34" charset="-122"/>
              </a:rPr>
              <a:t>DFMEA</a:t>
            </a:r>
            <a:r>
              <a:rPr lang="zh-CN" altLang="en-US" sz="1600" dirty="0">
                <a:latin typeface="微软雅黑" panose="020B0503020204020204" pitchFamily="34" charset="-122"/>
                <a:ea typeface="微软雅黑" panose="020B0503020204020204" pitchFamily="34" charset="-122"/>
              </a:rPr>
              <a:t>来评估与持续改进设计有关的技术风险。</a:t>
            </a:r>
          </a:p>
        </p:txBody>
      </p:sp>
    </p:spTree>
    <p:extLst>
      <p:ext uri="{BB962C8B-B14F-4D97-AF65-F5344CB8AC3E}">
        <p14:creationId xmlns:p14="http://schemas.microsoft.com/office/powerpoint/2010/main" val="39199606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改进措施</a:t>
            </a:r>
            <a:endParaRPr lang="zh-CN" altLang="en-US" sz="3600" dirty="0"/>
          </a:p>
        </p:txBody>
      </p:sp>
      <p:sp>
        <p:nvSpPr>
          <p:cNvPr id="34" name="矩形 1">
            <a:extLst>
              <a:ext uri="{FF2B5EF4-FFF2-40B4-BE49-F238E27FC236}">
                <a16:creationId xmlns:a16="http://schemas.microsoft.com/office/drawing/2014/main" id="{9CD3F322-28D7-4767-B22E-DB5BE70EFB38}"/>
              </a:ext>
            </a:extLst>
          </p:cNvPr>
          <p:cNvSpPr>
            <a:spLocks noChangeArrowheads="1"/>
          </p:cNvSpPr>
          <p:nvPr/>
        </p:nvSpPr>
        <p:spPr bwMode="auto">
          <a:xfrm>
            <a:off x="644586" y="857316"/>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latin typeface="Times New Roman" panose="02020603050405020304" pitchFamily="18" charset="0"/>
              </a:rPr>
              <a:t>改进措施</a:t>
            </a:r>
            <a:endParaRPr lang="en-US" altLang="zh-CN" sz="2000" dirty="0">
              <a:latin typeface="Times New Roman" panose="02020603050405020304" pitchFamily="18" charset="0"/>
            </a:endParaRPr>
          </a:p>
        </p:txBody>
      </p:sp>
      <p:sp>
        <p:nvSpPr>
          <p:cNvPr id="35" name="矩形 2">
            <a:extLst>
              <a:ext uri="{FF2B5EF4-FFF2-40B4-BE49-F238E27FC236}">
                <a16:creationId xmlns:a16="http://schemas.microsoft.com/office/drawing/2014/main" id="{6B285D65-B615-44F9-ADD9-2E6338E7E86E}"/>
              </a:ext>
            </a:extLst>
          </p:cNvPr>
          <p:cNvSpPr>
            <a:spLocks noChangeArrowheads="1"/>
          </p:cNvSpPr>
          <p:nvPr/>
        </p:nvSpPr>
        <p:spPr bwMode="auto">
          <a:xfrm>
            <a:off x="1632011" y="1759016"/>
            <a:ext cx="1338263" cy="369887"/>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rPr>
              <a:t>改进目的</a:t>
            </a:r>
          </a:p>
        </p:txBody>
      </p:sp>
      <p:sp>
        <p:nvSpPr>
          <p:cNvPr id="36" name="矩形 3">
            <a:extLst>
              <a:ext uri="{FF2B5EF4-FFF2-40B4-BE49-F238E27FC236}">
                <a16:creationId xmlns:a16="http://schemas.microsoft.com/office/drawing/2014/main" id="{9E2D679D-6459-42D4-A94B-5FB33BB67A07}"/>
              </a:ext>
            </a:extLst>
          </p:cNvPr>
          <p:cNvSpPr>
            <a:spLocks noChangeArrowheads="1"/>
          </p:cNvSpPr>
          <p:nvPr/>
        </p:nvSpPr>
        <p:spPr bwMode="auto">
          <a:xfrm>
            <a:off x="1632011" y="2428941"/>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责任分配</a:t>
            </a:r>
            <a:endParaRPr lang="en-US" altLang="zh-CN">
              <a:latin typeface="Times New Roman" panose="02020603050405020304" pitchFamily="18" charset="0"/>
            </a:endParaRPr>
          </a:p>
        </p:txBody>
      </p:sp>
      <p:sp>
        <p:nvSpPr>
          <p:cNvPr id="40" name="矩形 4">
            <a:extLst>
              <a:ext uri="{FF2B5EF4-FFF2-40B4-BE49-F238E27FC236}">
                <a16:creationId xmlns:a16="http://schemas.microsoft.com/office/drawing/2014/main" id="{73E302E5-EDEB-4912-A84B-6F0E2794BF51}"/>
              </a:ext>
            </a:extLst>
          </p:cNvPr>
          <p:cNvSpPr>
            <a:spLocks noChangeArrowheads="1"/>
          </p:cNvSpPr>
          <p:nvPr/>
        </p:nvSpPr>
        <p:spPr bwMode="auto">
          <a:xfrm>
            <a:off x="1635186" y="3159191"/>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措施状态</a:t>
            </a:r>
          </a:p>
        </p:txBody>
      </p:sp>
      <p:sp>
        <p:nvSpPr>
          <p:cNvPr id="41" name="矩形 5">
            <a:extLst>
              <a:ext uri="{FF2B5EF4-FFF2-40B4-BE49-F238E27FC236}">
                <a16:creationId xmlns:a16="http://schemas.microsoft.com/office/drawing/2014/main" id="{CAFB888F-FF33-45DF-80F6-5B9B32CD5137}"/>
              </a:ext>
            </a:extLst>
          </p:cNvPr>
          <p:cNvSpPr>
            <a:spLocks noChangeArrowheads="1"/>
          </p:cNvSpPr>
          <p:nvPr/>
        </p:nvSpPr>
        <p:spPr bwMode="auto">
          <a:xfrm>
            <a:off x="1638361" y="3852928"/>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有效性评估</a:t>
            </a:r>
          </a:p>
        </p:txBody>
      </p:sp>
      <p:sp>
        <p:nvSpPr>
          <p:cNvPr id="42" name="右箭头 14">
            <a:extLst>
              <a:ext uri="{FF2B5EF4-FFF2-40B4-BE49-F238E27FC236}">
                <a16:creationId xmlns:a16="http://schemas.microsoft.com/office/drawing/2014/main" id="{0062FB6B-3A67-42FA-89B1-47C3FE5D5D4D}"/>
              </a:ext>
            </a:extLst>
          </p:cNvPr>
          <p:cNvSpPr>
            <a:spLocks noChangeArrowheads="1"/>
          </p:cNvSpPr>
          <p:nvPr/>
        </p:nvSpPr>
        <p:spPr bwMode="auto">
          <a:xfrm>
            <a:off x="3092511" y="1846328"/>
            <a:ext cx="319088" cy="177800"/>
          </a:xfrm>
          <a:prstGeom prst="rightArrow">
            <a:avLst>
              <a:gd name="adj1" fmla="val 50000"/>
              <a:gd name="adj2" fmla="val 49810"/>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43" name="矩形 21">
            <a:extLst>
              <a:ext uri="{FF2B5EF4-FFF2-40B4-BE49-F238E27FC236}">
                <a16:creationId xmlns:a16="http://schemas.microsoft.com/office/drawing/2014/main" id="{5A42F198-D6B4-4BBD-BD51-4BE1C4D5FF02}"/>
              </a:ext>
            </a:extLst>
          </p:cNvPr>
          <p:cNvSpPr>
            <a:spLocks noChangeArrowheads="1"/>
          </p:cNvSpPr>
          <p:nvPr/>
        </p:nvSpPr>
        <p:spPr bwMode="auto">
          <a:xfrm>
            <a:off x="1630424" y="4514916"/>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持续改进</a:t>
            </a:r>
            <a:endParaRPr lang="en-US" altLang="zh-CN">
              <a:latin typeface="Times New Roman" panose="02020603050405020304" pitchFamily="18" charset="0"/>
            </a:endParaRPr>
          </a:p>
        </p:txBody>
      </p:sp>
      <p:sp>
        <p:nvSpPr>
          <p:cNvPr id="44" name="矩形 18">
            <a:extLst>
              <a:ext uri="{FF2B5EF4-FFF2-40B4-BE49-F238E27FC236}">
                <a16:creationId xmlns:a16="http://schemas.microsoft.com/office/drawing/2014/main" id="{1A400664-15F2-45A0-B7A2-16D1CB2440FD}"/>
              </a:ext>
            </a:extLst>
          </p:cNvPr>
          <p:cNvSpPr>
            <a:spLocks noChangeArrowheads="1"/>
          </p:cNvSpPr>
          <p:nvPr/>
        </p:nvSpPr>
        <p:spPr bwMode="auto">
          <a:xfrm>
            <a:off x="1630424" y="5184841"/>
            <a:ext cx="1336675"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团队协作</a:t>
            </a:r>
          </a:p>
        </p:txBody>
      </p:sp>
      <p:cxnSp>
        <p:nvCxnSpPr>
          <p:cNvPr id="45" name="肘形连接符 7">
            <a:extLst>
              <a:ext uri="{FF2B5EF4-FFF2-40B4-BE49-F238E27FC236}">
                <a16:creationId xmlns:a16="http://schemas.microsoft.com/office/drawing/2014/main" id="{3E03E539-2E27-4638-B5EC-35177F559EB8}"/>
              </a:ext>
            </a:extLst>
          </p:cNvPr>
          <p:cNvCxnSpPr>
            <a:cxnSpLocks noChangeShapeType="1"/>
            <a:stCxn id="34" idx="2"/>
            <a:endCxn id="35" idx="1"/>
          </p:cNvCxnSpPr>
          <p:nvPr/>
        </p:nvCxnSpPr>
        <p:spPr bwMode="auto">
          <a:xfrm rot="16200000" flipH="1">
            <a:off x="1100993" y="1412147"/>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肘形连接符 9">
            <a:extLst>
              <a:ext uri="{FF2B5EF4-FFF2-40B4-BE49-F238E27FC236}">
                <a16:creationId xmlns:a16="http://schemas.microsoft.com/office/drawing/2014/main" id="{E686A2A3-7A68-4E60-83E3-BCB670DF8335}"/>
              </a:ext>
            </a:extLst>
          </p:cNvPr>
          <p:cNvCxnSpPr>
            <a:cxnSpLocks noChangeShapeType="1"/>
            <a:stCxn id="34" idx="2"/>
            <a:endCxn id="36" idx="1"/>
          </p:cNvCxnSpPr>
          <p:nvPr/>
        </p:nvCxnSpPr>
        <p:spPr bwMode="auto">
          <a:xfrm rot="16200000" flipH="1">
            <a:off x="766030" y="1747110"/>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肘形连接符 12">
            <a:extLst>
              <a:ext uri="{FF2B5EF4-FFF2-40B4-BE49-F238E27FC236}">
                <a16:creationId xmlns:a16="http://schemas.microsoft.com/office/drawing/2014/main" id="{616B9675-6CEF-4405-B99E-F96D30D69E4D}"/>
              </a:ext>
            </a:extLst>
          </p:cNvPr>
          <p:cNvCxnSpPr>
            <a:cxnSpLocks noChangeShapeType="1"/>
            <a:stCxn id="34" idx="2"/>
            <a:endCxn id="40" idx="1"/>
          </p:cNvCxnSpPr>
          <p:nvPr/>
        </p:nvCxnSpPr>
        <p:spPr bwMode="auto">
          <a:xfrm rot="16200000" flipH="1">
            <a:off x="402492" y="2110648"/>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肘形连接符 16">
            <a:extLst>
              <a:ext uri="{FF2B5EF4-FFF2-40B4-BE49-F238E27FC236}">
                <a16:creationId xmlns:a16="http://schemas.microsoft.com/office/drawing/2014/main" id="{E077D544-D08B-454D-919B-8A38EF875D5A}"/>
              </a:ext>
            </a:extLst>
          </p:cNvPr>
          <p:cNvCxnSpPr>
            <a:cxnSpLocks noChangeShapeType="1"/>
            <a:stCxn id="34" idx="2"/>
            <a:endCxn id="41" idx="1"/>
          </p:cNvCxnSpPr>
          <p:nvPr/>
        </p:nvCxnSpPr>
        <p:spPr bwMode="auto">
          <a:xfrm rot="16200000" flipH="1">
            <a:off x="57212" y="2455928"/>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肘形连接符 19">
            <a:extLst>
              <a:ext uri="{FF2B5EF4-FFF2-40B4-BE49-F238E27FC236}">
                <a16:creationId xmlns:a16="http://schemas.microsoft.com/office/drawing/2014/main" id="{492C9FF0-F4C8-40D5-BFCD-24985A0190B2}"/>
              </a:ext>
            </a:extLst>
          </p:cNvPr>
          <p:cNvCxnSpPr>
            <a:cxnSpLocks noChangeShapeType="1"/>
            <a:stCxn id="34" idx="2"/>
            <a:endCxn id="43" idx="1"/>
          </p:cNvCxnSpPr>
          <p:nvPr/>
        </p:nvCxnSpPr>
        <p:spPr bwMode="auto">
          <a:xfrm rot="16200000" flipH="1">
            <a:off x="-278545" y="2791685"/>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肘形连接符 29">
            <a:extLst>
              <a:ext uri="{FF2B5EF4-FFF2-40B4-BE49-F238E27FC236}">
                <a16:creationId xmlns:a16="http://schemas.microsoft.com/office/drawing/2014/main" id="{C8BDD023-A9DC-4699-9FCE-4E20D0F9E09E}"/>
              </a:ext>
            </a:extLst>
          </p:cNvPr>
          <p:cNvCxnSpPr>
            <a:cxnSpLocks noChangeShapeType="1"/>
            <a:stCxn id="34" idx="2"/>
            <a:endCxn id="44" idx="1"/>
          </p:cNvCxnSpPr>
          <p:nvPr/>
        </p:nvCxnSpPr>
        <p:spPr bwMode="auto">
          <a:xfrm rot="16200000" flipH="1">
            <a:off x="-612714" y="3125854"/>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1">
            <a:extLst>
              <a:ext uri="{FF2B5EF4-FFF2-40B4-BE49-F238E27FC236}">
                <a16:creationId xmlns:a16="http://schemas.microsoft.com/office/drawing/2014/main" id="{0E5B5665-5C0E-4FBB-87A9-A639449F62AF}"/>
              </a:ext>
            </a:extLst>
          </p:cNvPr>
          <p:cNvSpPr>
            <a:spLocks noChangeArrowheads="1"/>
          </p:cNvSpPr>
          <p:nvPr/>
        </p:nvSpPr>
        <p:spPr bwMode="auto">
          <a:xfrm>
            <a:off x="3637869" y="1435570"/>
            <a:ext cx="7365790" cy="2726516"/>
          </a:xfrm>
          <a:prstGeom prst="rect">
            <a:avLst/>
          </a:prstGeom>
          <a:solidFill>
            <a:schemeClr val="accent1">
              <a:lumMod val="20000"/>
              <a:lumOff val="80000"/>
            </a:schemeClr>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最有效顺序如下：</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修改设计以</a:t>
            </a:r>
            <a:r>
              <a:rPr lang="zh-CN" altLang="en-US" sz="1600" b="1" dirty="0">
                <a:solidFill>
                  <a:srgbClr val="FF0000"/>
                </a:solidFill>
                <a:latin typeface="微软雅黑" panose="020B0503020204020204" pitchFamily="34" charset="-122"/>
                <a:ea typeface="微软雅黑" panose="020B0503020204020204" pitchFamily="34" charset="-122"/>
              </a:rPr>
              <a:t>消除或减少</a:t>
            </a:r>
            <a:r>
              <a:rPr lang="zh-CN" altLang="en-US" sz="1600" dirty="0">
                <a:latin typeface="微软雅黑" panose="020B0503020204020204" pitchFamily="34" charset="-122"/>
                <a:ea typeface="微软雅黑" panose="020B0503020204020204" pitchFamily="34" charset="-122"/>
              </a:rPr>
              <a:t>失效</a:t>
            </a:r>
            <a:r>
              <a:rPr lang="zh-CN" altLang="en-US" sz="1600" b="1" dirty="0">
                <a:solidFill>
                  <a:srgbClr val="FF0000"/>
                </a:solidFill>
                <a:latin typeface="微软雅黑" panose="020B0503020204020204" pitchFamily="34" charset="-122"/>
                <a:ea typeface="微软雅黑" panose="020B0503020204020204" pitchFamily="34" charset="-122"/>
              </a:rPr>
              <a:t>影响</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FE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修改设计以</a:t>
            </a:r>
            <a:r>
              <a:rPr lang="zh-CN" altLang="en-US" sz="1600" b="1" dirty="0">
                <a:solidFill>
                  <a:srgbClr val="FF0000"/>
                </a:solidFill>
                <a:latin typeface="微软雅黑" panose="020B0503020204020204" pitchFamily="34" charset="-122"/>
                <a:ea typeface="微软雅黑" panose="020B0503020204020204" pitchFamily="34" charset="-122"/>
              </a:rPr>
              <a:t>降低</a:t>
            </a:r>
            <a:r>
              <a:rPr lang="zh-CN" altLang="en-US" sz="1600" dirty="0">
                <a:latin typeface="微软雅黑" panose="020B0503020204020204" pitchFamily="34" charset="-122"/>
                <a:ea typeface="微软雅黑" panose="020B0503020204020204" pitchFamily="34" charset="-122"/>
              </a:rPr>
              <a:t>失效起因（</a:t>
            </a:r>
            <a:r>
              <a:rPr lang="en-US" altLang="zh-CN" sz="1600" dirty="0">
                <a:latin typeface="微软雅黑" panose="020B0503020204020204" pitchFamily="34" charset="-122"/>
                <a:ea typeface="微软雅黑" panose="020B0503020204020204" pitchFamily="34" charset="-122"/>
              </a:rPr>
              <a:t>FC</a:t>
            </a:r>
            <a:r>
              <a:rPr lang="zh-CN" altLang="en-US" sz="1600" dirty="0">
                <a:latin typeface="微软雅黑" panose="020B0503020204020204" pitchFamily="34" charset="-122"/>
                <a:ea typeface="微软雅黑" panose="020B0503020204020204" pitchFamily="34" charset="-122"/>
              </a:rPr>
              <a:t>）的</a:t>
            </a:r>
            <a:r>
              <a:rPr lang="zh-CN" altLang="en-US" sz="1600" b="1" dirty="0">
                <a:solidFill>
                  <a:srgbClr val="FF0000"/>
                </a:solidFill>
                <a:latin typeface="微软雅黑" panose="020B0503020204020204" pitchFamily="34" charset="-122"/>
                <a:ea typeface="微软雅黑" panose="020B0503020204020204" pitchFamily="34" charset="-122"/>
              </a:rPr>
              <a:t>频度</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O</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b="1" dirty="0">
                <a:solidFill>
                  <a:srgbClr val="FF0000"/>
                </a:solidFill>
                <a:latin typeface="微软雅黑" panose="020B0503020204020204" pitchFamily="34" charset="-122"/>
                <a:ea typeface="微软雅黑" panose="020B0503020204020204" pitchFamily="34" charset="-122"/>
              </a:rPr>
              <a:t>提高探测</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a:t>
            </a:r>
            <a:r>
              <a:rPr lang="zh-CN" altLang="en-US" sz="1600" dirty="0">
                <a:latin typeface="微软雅黑" panose="020B0503020204020204" pitchFamily="34" charset="-122"/>
                <a:ea typeface="微软雅黑" panose="020B0503020204020204" pitchFamily="34" charset="-122"/>
              </a:rPr>
              <a:t>）失效起因（</a:t>
            </a:r>
            <a:r>
              <a:rPr lang="en-US" altLang="zh-CN" sz="1600" dirty="0">
                <a:latin typeface="微软雅黑" panose="020B0503020204020204" pitchFamily="34" charset="-122"/>
                <a:ea typeface="微软雅黑" panose="020B0503020204020204" pitchFamily="34" charset="-122"/>
              </a:rPr>
              <a:t>FC</a:t>
            </a:r>
            <a:r>
              <a:rPr lang="zh-CN" altLang="en-US" sz="1600" dirty="0">
                <a:latin typeface="微软雅黑" panose="020B0503020204020204" pitchFamily="34" charset="-122"/>
                <a:ea typeface="微软雅黑" panose="020B0503020204020204" pitchFamily="34" charset="-122"/>
              </a:rPr>
              <a:t>）或失效模式（</a:t>
            </a:r>
            <a:r>
              <a:rPr lang="en-US" altLang="zh-CN" sz="1600" dirty="0">
                <a:latin typeface="微软雅黑" panose="020B0503020204020204" pitchFamily="34" charset="-122"/>
                <a:ea typeface="微软雅黑" panose="020B0503020204020204" pitchFamily="34" charset="-122"/>
              </a:rPr>
              <a:t>FM</a:t>
            </a:r>
            <a:r>
              <a:rPr lang="zh-CN" altLang="en-US" sz="1600" dirty="0">
                <a:latin typeface="微软雅黑" panose="020B0503020204020204" pitchFamily="34" charset="-122"/>
                <a:ea typeface="微软雅黑" panose="020B0503020204020204" pitchFamily="34" charset="-122"/>
              </a:rPr>
              <a:t>）的能力</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在发生设计修改的情况下，所有受影响的设计要素都要</a:t>
            </a:r>
            <a:r>
              <a:rPr lang="zh-CN" altLang="en-US" sz="1600" b="1" dirty="0">
                <a:solidFill>
                  <a:srgbClr val="FF0000"/>
                </a:solidFill>
                <a:latin typeface="微软雅黑" panose="020B0503020204020204" pitchFamily="34" charset="-122"/>
                <a:ea typeface="微软雅黑" panose="020B0503020204020204" pitchFamily="34" charset="-122"/>
              </a:rPr>
              <a:t>重新评估</a:t>
            </a:r>
            <a:r>
              <a:rPr lang="zh-CN" altLang="en-US" sz="1600" dirty="0">
                <a:latin typeface="微软雅黑" panose="020B0503020204020204" pitchFamily="34" charset="-122"/>
                <a:ea typeface="微软雅黑" panose="020B0503020204020204" pitchFamily="34" charset="-122"/>
              </a:rPr>
              <a:t>。</a:t>
            </a:r>
          </a:p>
          <a:p>
            <a:pPr algn="just">
              <a:lnSpc>
                <a:spcPct val="150000"/>
              </a:lnSpc>
            </a:pPr>
            <a:r>
              <a:rPr lang="zh-CN" altLang="en-US" sz="1600" dirty="0">
                <a:latin typeface="微软雅黑" panose="020B0503020204020204" pitchFamily="34" charset="-122"/>
                <a:ea typeface="微软雅黑" panose="020B0503020204020204" pitchFamily="34" charset="-122"/>
              </a:rPr>
              <a:t>在</a:t>
            </a:r>
            <a:r>
              <a:rPr lang="zh-CN" altLang="en-US" sz="1600" b="1" dirty="0">
                <a:solidFill>
                  <a:srgbClr val="FF0000"/>
                </a:solidFill>
                <a:latin typeface="微软雅黑" panose="020B0503020204020204" pitchFamily="34" charset="-122"/>
                <a:ea typeface="微软雅黑" panose="020B0503020204020204" pitchFamily="34" charset="-122"/>
              </a:rPr>
              <a:t>概念变更</a:t>
            </a:r>
            <a:r>
              <a:rPr lang="zh-CN" altLang="en-US" sz="1600" dirty="0">
                <a:latin typeface="微软雅黑" panose="020B0503020204020204" pitchFamily="34" charset="-122"/>
                <a:ea typeface="微软雅黑" panose="020B0503020204020204" pitchFamily="34" charset="-122"/>
              </a:rPr>
              <a:t>的情况下，</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的所有步骤都要针对受影响的部分进行评审。因为初始分析是基于不同的设计概念，已不再有效。</a:t>
            </a:r>
          </a:p>
        </p:txBody>
      </p:sp>
      <p:sp>
        <p:nvSpPr>
          <p:cNvPr id="21" name="矩形 20">
            <a:extLst>
              <a:ext uri="{FF2B5EF4-FFF2-40B4-BE49-F238E27FC236}">
                <a16:creationId xmlns:a16="http://schemas.microsoft.com/office/drawing/2014/main" id="{939C3A7C-DFB2-48E8-AA81-8DBE5D373430}"/>
              </a:ext>
            </a:extLst>
          </p:cNvPr>
          <p:cNvSpPr/>
          <p:nvPr/>
        </p:nvSpPr>
        <p:spPr>
          <a:xfrm>
            <a:off x="3637869" y="4357302"/>
            <a:ext cx="1858738" cy="119583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anose="020B0503020204020204" pitchFamily="34" charset="-122"/>
                <a:ea typeface="微软雅黑" panose="020B0503020204020204" pitchFamily="34" charset="-122"/>
              </a:rPr>
              <a:t>修改设计以消除或减少失效影响</a:t>
            </a:r>
            <a:r>
              <a:rPr lang="en-US" altLang="zh-CN" dirty="0">
                <a:latin typeface="微软雅黑" panose="020B0503020204020204" pitchFamily="34" charset="-122"/>
                <a:ea typeface="微软雅黑" panose="020B0503020204020204" pitchFamily="34" charset="-122"/>
              </a:rPr>
              <a:t>【FE】</a:t>
            </a:r>
            <a:endParaRPr lang="zh-CN" altLang="en-US"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FB307C30-ED39-4C7F-8CC9-7A5224AD8101}"/>
              </a:ext>
            </a:extLst>
          </p:cNvPr>
          <p:cNvSpPr/>
          <p:nvPr/>
        </p:nvSpPr>
        <p:spPr>
          <a:xfrm>
            <a:off x="6370427" y="4327387"/>
            <a:ext cx="1858738" cy="12257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anose="020B0503020204020204" pitchFamily="34" charset="-122"/>
                <a:ea typeface="微软雅黑" panose="020B0503020204020204" pitchFamily="34" charset="-122"/>
              </a:rPr>
              <a:t>修改设计以才降低失效起因</a:t>
            </a:r>
            <a:r>
              <a:rPr lang="en-US" altLang="zh-CN" dirty="0">
                <a:latin typeface="微软雅黑" panose="020B0503020204020204" pitchFamily="34" charset="-122"/>
                <a:ea typeface="微软雅黑" panose="020B0503020204020204" pitchFamily="34" charset="-122"/>
              </a:rPr>
              <a:t>【FC】</a:t>
            </a:r>
            <a:r>
              <a:rPr lang="zh-CN" altLang="en-US" dirty="0">
                <a:latin typeface="微软雅黑" panose="020B0503020204020204" pitchFamily="34" charset="-122"/>
                <a:ea typeface="微软雅黑" panose="020B0503020204020204" pitchFamily="34" charset="-122"/>
              </a:rPr>
              <a:t>的频度</a:t>
            </a:r>
            <a:r>
              <a:rPr lang="en-US" altLang="zh-CN" dirty="0">
                <a:latin typeface="微软雅黑" panose="020B0503020204020204" pitchFamily="34" charset="-122"/>
                <a:ea typeface="微软雅黑" panose="020B0503020204020204" pitchFamily="34" charset="-122"/>
              </a:rPr>
              <a:t>【O】</a:t>
            </a:r>
            <a:endParaRPr lang="zh-CN" altLang="en-US"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77E79EFF-F4AA-4D5D-B722-18258933C1A4}"/>
              </a:ext>
            </a:extLst>
          </p:cNvPr>
          <p:cNvSpPr/>
          <p:nvPr/>
        </p:nvSpPr>
        <p:spPr>
          <a:xfrm>
            <a:off x="9144921" y="4327387"/>
            <a:ext cx="1858738" cy="122575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anose="020B0503020204020204" pitchFamily="34" charset="-122"/>
                <a:ea typeface="微软雅黑" panose="020B0503020204020204" pitchFamily="34" charset="-122"/>
              </a:rPr>
              <a:t>提高探测</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失效起因</a:t>
            </a:r>
            <a:r>
              <a:rPr lang="en-US" altLang="zh-CN" dirty="0">
                <a:latin typeface="微软雅黑" panose="020B0503020204020204" pitchFamily="34" charset="-122"/>
                <a:ea typeface="微软雅黑" panose="020B0503020204020204" pitchFamily="34" charset="-122"/>
              </a:rPr>
              <a:t>【FC】</a:t>
            </a:r>
            <a:r>
              <a:rPr lang="zh-CN" altLang="en-US" dirty="0">
                <a:latin typeface="微软雅黑" panose="020B0503020204020204" pitchFamily="34" charset="-122"/>
                <a:ea typeface="微软雅黑" panose="020B0503020204020204" pitchFamily="34" charset="-122"/>
              </a:rPr>
              <a:t>失效模式</a:t>
            </a:r>
            <a:r>
              <a:rPr lang="en-US" altLang="zh-CN" dirty="0">
                <a:latin typeface="微软雅黑" panose="020B0503020204020204" pitchFamily="34" charset="-122"/>
                <a:ea typeface="微软雅黑" panose="020B0503020204020204" pitchFamily="34" charset="-122"/>
              </a:rPr>
              <a:t>【FM】</a:t>
            </a:r>
            <a:r>
              <a:rPr lang="zh-CN" altLang="en-US" dirty="0">
                <a:latin typeface="微软雅黑" panose="020B0503020204020204" pitchFamily="34" charset="-122"/>
                <a:ea typeface="微软雅黑" panose="020B0503020204020204" pitchFamily="34" charset="-122"/>
              </a:rPr>
              <a:t>的能力</a:t>
            </a:r>
          </a:p>
        </p:txBody>
      </p:sp>
      <p:sp>
        <p:nvSpPr>
          <p:cNvPr id="24" name="箭头: 右 23">
            <a:extLst>
              <a:ext uri="{FF2B5EF4-FFF2-40B4-BE49-F238E27FC236}">
                <a16:creationId xmlns:a16="http://schemas.microsoft.com/office/drawing/2014/main" id="{D1810E0C-C1A1-4D5E-8AA7-6D43A2D46D5A}"/>
              </a:ext>
            </a:extLst>
          </p:cNvPr>
          <p:cNvSpPr/>
          <p:nvPr/>
        </p:nvSpPr>
        <p:spPr>
          <a:xfrm>
            <a:off x="5552641" y="4506184"/>
            <a:ext cx="729343" cy="763160"/>
          </a:xfrm>
          <a:prstGeom prst="rightArrow">
            <a:avLst/>
          </a:prstGeom>
          <a:solidFill>
            <a:srgbClr val="BEE6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箭头: 右 24">
            <a:extLst>
              <a:ext uri="{FF2B5EF4-FFF2-40B4-BE49-F238E27FC236}">
                <a16:creationId xmlns:a16="http://schemas.microsoft.com/office/drawing/2014/main" id="{9E47A47F-20E6-46FE-A655-5CFDF538B5E1}"/>
              </a:ext>
            </a:extLst>
          </p:cNvPr>
          <p:cNvSpPr/>
          <p:nvPr/>
        </p:nvSpPr>
        <p:spPr>
          <a:xfrm>
            <a:off x="8317608" y="4506185"/>
            <a:ext cx="729343" cy="763160"/>
          </a:xfrm>
          <a:prstGeom prst="rightArrow">
            <a:avLst/>
          </a:prstGeom>
          <a:solidFill>
            <a:srgbClr val="BEE6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761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改进措施</a:t>
            </a:r>
            <a:endParaRPr lang="zh-CN" altLang="en-US" sz="3600" dirty="0"/>
          </a:p>
        </p:txBody>
      </p:sp>
      <p:sp>
        <p:nvSpPr>
          <p:cNvPr id="34" name="矩形 1">
            <a:extLst>
              <a:ext uri="{FF2B5EF4-FFF2-40B4-BE49-F238E27FC236}">
                <a16:creationId xmlns:a16="http://schemas.microsoft.com/office/drawing/2014/main" id="{9CD3F322-28D7-4767-B22E-DB5BE70EFB38}"/>
              </a:ext>
            </a:extLst>
          </p:cNvPr>
          <p:cNvSpPr>
            <a:spLocks noChangeArrowheads="1"/>
          </p:cNvSpPr>
          <p:nvPr/>
        </p:nvSpPr>
        <p:spPr bwMode="auto">
          <a:xfrm>
            <a:off x="644586" y="857316"/>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latin typeface="Times New Roman" panose="02020603050405020304" pitchFamily="18" charset="0"/>
              </a:rPr>
              <a:t>改进措施</a:t>
            </a:r>
            <a:endParaRPr lang="en-US" altLang="zh-CN" sz="2000" dirty="0">
              <a:latin typeface="Times New Roman" panose="02020603050405020304" pitchFamily="18" charset="0"/>
            </a:endParaRPr>
          </a:p>
        </p:txBody>
      </p:sp>
      <p:sp>
        <p:nvSpPr>
          <p:cNvPr id="35" name="矩形 2">
            <a:extLst>
              <a:ext uri="{FF2B5EF4-FFF2-40B4-BE49-F238E27FC236}">
                <a16:creationId xmlns:a16="http://schemas.microsoft.com/office/drawing/2014/main" id="{6B285D65-B615-44F9-ADD9-2E6338E7E86E}"/>
              </a:ext>
            </a:extLst>
          </p:cNvPr>
          <p:cNvSpPr>
            <a:spLocks noChangeArrowheads="1"/>
          </p:cNvSpPr>
          <p:nvPr/>
        </p:nvSpPr>
        <p:spPr bwMode="auto">
          <a:xfrm>
            <a:off x="1632011" y="1759016"/>
            <a:ext cx="1338263" cy="369887"/>
          </a:xfrm>
          <a:prstGeom prst="rect">
            <a:avLst/>
          </a:prstGeom>
          <a:no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rPr>
              <a:t>改进目的</a:t>
            </a:r>
          </a:p>
        </p:txBody>
      </p:sp>
      <p:sp>
        <p:nvSpPr>
          <p:cNvPr id="36" name="矩形 3">
            <a:extLst>
              <a:ext uri="{FF2B5EF4-FFF2-40B4-BE49-F238E27FC236}">
                <a16:creationId xmlns:a16="http://schemas.microsoft.com/office/drawing/2014/main" id="{9E2D679D-6459-42D4-A94B-5FB33BB67A07}"/>
              </a:ext>
            </a:extLst>
          </p:cNvPr>
          <p:cNvSpPr>
            <a:spLocks noChangeArrowheads="1"/>
          </p:cNvSpPr>
          <p:nvPr/>
        </p:nvSpPr>
        <p:spPr bwMode="auto">
          <a:xfrm>
            <a:off x="1632011" y="2428941"/>
            <a:ext cx="1338263" cy="369887"/>
          </a:xfrm>
          <a:prstGeom prst="rect">
            <a:avLst/>
          </a:prstGeom>
          <a:solidFill>
            <a:srgbClr val="FFFF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责任分配</a:t>
            </a:r>
            <a:endParaRPr lang="en-US" altLang="zh-CN">
              <a:latin typeface="Times New Roman" panose="02020603050405020304" pitchFamily="18" charset="0"/>
            </a:endParaRPr>
          </a:p>
        </p:txBody>
      </p:sp>
      <p:sp>
        <p:nvSpPr>
          <p:cNvPr id="40" name="矩形 4">
            <a:extLst>
              <a:ext uri="{FF2B5EF4-FFF2-40B4-BE49-F238E27FC236}">
                <a16:creationId xmlns:a16="http://schemas.microsoft.com/office/drawing/2014/main" id="{73E302E5-EDEB-4912-A84B-6F0E2794BF51}"/>
              </a:ext>
            </a:extLst>
          </p:cNvPr>
          <p:cNvSpPr>
            <a:spLocks noChangeArrowheads="1"/>
          </p:cNvSpPr>
          <p:nvPr/>
        </p:nvSpPr>
        <p:spPr bwMode="auto">
          <a:xfrm>
            <a:off x="1635186" y="3159191"/>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措施状态</a:t>
            </a:r>
          </a:p>
        </p:txBody>
      </p:sp>
      <p:sp>
        <p:nvSpPr>
          <p:cNvPr id="41" name="矩形 5">
            <a:extLst>
              <a:ext uri="{FF2B5EF4-FFF2-40B4-BE49-F238E27FC236}">
                <a16:creationId xmlns:a16="http://schemas.microsoft.com/office/drawing/2014/main" id="{CAFB888F-FF33-45DF-80F6-5B9B32CD5137}"/>
              </a:ext>
            </a:extLst>
          </p:cNvPr>
          <p:cNvSpPr>
            <a:spLocks noChangeArrowheads="1"/>
          </p:cNvSpPr>
          <p:nvPr/>
        </p:nvSpPr>
        <p:spPr bwMode="auto">
          <a:xfrm>
            <a:off x="1638361" y="3852928"/>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有效性评估</a:t>
            </a:r>
          </a:p>
        </p:txBody>
      </p:sp>
      <p:sp>
        <p:nvSpPr>
          <p:cNvPr id="42" name="右箭头 14">
            <a:extLst>
              <a:ext uri="{FF2B5EF4-FFF2-40B4-BE49-F238E27FC236}">
                <a16:creationId xmlns:a16="http://schemas.microsoft.com/office/drawing/2014/main" id="{0062FB6B-3A67-42FA-89B1-47C3FE5D5D4D}"/>
              </a:ext>
            </a:extLst>
          </p:cNvPr>
          <p:cNvSpPr>
            <a:spLocks noChangeArrowheads="1"/>
          </p:cNvSpPr>
          <p:nvPr/>
        </p:nvSpPr>
        <p:spPr bwMode="auto">
          <a:xfrm>
            <a:off x="3137583" y="2524191"/>
            <a:ext cx="319088" cy="177800"/>
          </a:xfrm>
          <a:prstGeom prst="rightArrow">
            <a:avLst>
              <a:gd name="adj1" fmla="val 50000"/>
              <a:gd name="adj2" fmla="val 49810"/>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43" name="矩形 21">
            <a:extLst>
              <a:ext uri="{FF2B5EF4-FFF2-40B4-BE49-F238E27FC236}">
                <a16:creationId xmlns:a16="http://schemas.microsoft.com/office/drawing/2014/main" id="{5A42F198-D6B4-4BBD-BD51-4BE1C4D5FF02}"/>
              </a:ext>
            </a:extLst>
          </p:cNvPr>
          <p:cNvSpPr>
            <a:spLocks noChangeArrowheads="1"/>
          </p:cNvSpPr>
          <p:nvPr/>
        </p:nvSpPr>
        <p:spPr bwMode="auto">
          <a:xfrm>
            <a:off x="1630424" y="4514916"/>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持续改进</a:t>
            </a:r>
            <a:endParaRPr lang="en-US" altLang="zh-CN">
              <a:latin typeface="Times New Roman" panose="02020603050405020304" pitchFamily="18" charset="0"/>
            </a:endParaRPr>
          </a:p>
        </p:txBody>
      </p:sp>
      <p:sp>
        <p:nvSpPr>
          <p:cNvPr id="44" name="矩形 18">
            <a:extLst>
              <a:ext uri="{FF2B5EF4-FFF2-40B4-BE49-F238E27FC236}">
                <a16:creationId xmlns:a16="http://schemas.microsoft.com/office/drawing/2014/main" id="{1A400664-15F2-45A0-B7A2-16D1CB2440FD}"/>
              </a:ext>
            </a:extLst>
          </p:cNvPr>
          <p:cNvSpPr>
            <a:spLocks noChangeArrowheads="1"/>
          </p:cNvSpPr>
          <p:nvPr/>
        </p:nvSpPr>
        <p:spPr bwMode="auto">
          <a:xfrm>
            <a:off x="1630424" y="5184841"/>
            <a:ext cx="1336675"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团队协作</a:t>
            </a:r>
          </a:p>
        </p:txBody>
      </p:sp>
      <p:cxnSp>
        <p:nvCxnSpPr>
          <p:cNvPr id="45" name="肘形连接符 7">
            <a:extLst>
              <a:ext uri="{FF2B5EF4-FFF2-40B4-BE49-F238E27FC236}">
                <a16:creationId xmlns:a16="http://schemas.microsoft.com/office/drawing/2014/main" id="{3E03E539-2E27-4638-B5EC-35177F559EB8}"/>
              </a:ext>
            </a:extLst>
          </p:cNvPr>
          <p:cNvCxnSpPr>
            <a:cxnSpLocks noChangeShapeType="1"/>
            <a:stCxn id="34" idx="2"/>
            <a:endCxn id="35" idx="1"/>
          </p:cNvCxnSpPr>
          <p:nvPr/>
        </p:nvCxnSpPr>
        <p:spPr bwMode="auto">
          <a:xfrm rot="16200000" flipH="1">
            <a:off x="1100993" y="1412147"/>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肘形连接符 9">
            <a:extLst>
              <a:ext uri="{FF2B5EF4-FFF2-40B4-BE49-F238E27FC236}">
                <a16:creationId xmlns:a16="http://schemas.microsoft.com/office/drawing/2014/main" id="{E686A2A3-7A68-4E60-83E3-BCB670DF8335}"/>
              </a:ext>
            </a:extLst>
          </p:cNvPr>
          <p:cNvCxnSpPr>
            <a:cxnSpLocks noChangeShapeType="1"/>
            <a:stCxn id="34" idx="2"/>
            <a:endCxn id="36" idx="1"/>
          </p:cNvCxnSpPr>
          <p:nvPr/>
        </p:nvCxnSpPr>
        <p:spPr bwMode="auto">
          <a:xfrm rot="16200000" flipH="1">
            <a:off x="766030" y="1747110"/>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肘形连接符 12">
            <a:extLst>
              <a:ext uri="{FF2B5EF4-FFF2-40B4-BE49-F238E27FC236}">
                <a16:creationId xmlns:a16="http://schemas.microsoft.com/office/drawing/2014/main" id="{616B9675-6CEF-4405-B99E-F96D30D69E4D}"/>
              </a:ext>
            </a:extLst>
          </p:cNvPr>
          <p:cNvCxnSpPr>
            <a:cxnSpLocks noChangeShapeType="1"/>
            <a:stCxn id="34" idx="2"/>
            <a:endCxn id="40" idx="1"/>
          </p:cNvCxnSpPr>
          <p:nvPr/>
        </p:nvCxnSpPr>
        <p:spPr bwMode="auto">
          <a:xfrm rot="16200000" flipH="1">
            <a:off x="402492" y="2110648"/>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肘形连接符 16">
            <a:extLst>
              <a:ext uri="{FF2B5EF4-FFF2-40B4-BE49-F238E27FC236}">
                <a16:creationId xmlns:a16="http://schemas.microsoft.com/office/drawing/2014/main" id="{E077D544-D08B-454D-919B-8A38EF875D5A}"/>
              </a:ext>
            </a:extLst>
          </p:cNvPr>
          <p:cNvCxnSpPr>
            <a:cxnSpLocks noChangeShapeType="1"/>
            <a:stCxn id="34" idx="2"/>
            <a:endCxn id="41" idx="1"/>
          </p:cNvCxnSpPr>
          <p:nvPr/>
        </p:nvCxnSpPr>
        <p:spPr bwMode="auto">
          <a:xfrm rot="16200000" flipH="1">
            <a:off x="57212" y="2455928"/>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肘形连接符 19">
            <a:extLst>
              <a:ext uri="{FF2B5EF4-FFF2-40B4-BE49-F238E27FC236}">
                <a16:creationId xmlns:a16="http://schemas.microsoft.com/office/drawing/2014/main" id="{492C9FF0-F4C8-40D5-BFCD-24985A0190B2}"/>
              </a:ext>
            </a:extLst>
          </p:cNvPr>
          <p:cNvCxnSpPr>
            <a:cxnSpLocks noChangeShapeType="1"/>
            <a:stCxn id="34" idx="2"/>
            <a:endCxn id="43" idx="1"/>
          </p:cNvCxnSpPr>
          <p:nvPr/>
        </p:nvCxnSpPr>
        <p:spPr bwMode="auto">
          <a:xfrm rot="16200000" flipH="1">
            <a:off x="-278545" y="2791685"/>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肘形连接符 29">
            <a:extLst>
              <a:ext uri="{FF2B5EF4-FFF2-40B4-BE49-F238E27FC236}">
                <a16:creationId xmlns:a16="http://schemas.microsoft.com/office/drawing/2014/main" id="{C8BDD023-A9DC-4699-9FCE-4E20D0F9E09E}"/>
              </a:ext>
            </a:extLst>
          </p:cNvPr>
          <p:cNvCxnSpPr>
            <a:cxnSpLocks noChangeShapeType="1"/>
            <a:stCxn id="34" idx="2"/>
            <a:endCxn id="44" idx="1"/>
          </p:cNvCxnSpPr>
          <p:nvPr/>
        </p:nvCxnSpPr>
        <p:spPr bwMode="auto">
          <a:xfrm rot="16200000" flipH="1">
            <a:off x="-612714" y="3125854"/>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矩形 1">
            <a:extLst>
              <a:ext uri="{FF2B5EF4-FFF2-40B4-BE49-F238E27FC236}">
                <a16:creationId xmlns:a16="http://schemas.microsoft.com/office/drawing/2014/main" id="{0CA6E023-FCEE-40E3-B488-DB79B96D40F3}"/>
              </a:ext>
            </a:extLst>
          </p:cNvPr>
          <p:cNvSpPr>
            <a:spLocks noChangeArrowheads="1"/>
          </p:cNvSpPr>
          <p:nvPr/>
        </p:nvSpPr>
        <p:spPr bwMode="auto">
          <a:xfrm>
            <a:off x="4262156" y="1482791"/>
            <a:ext cx="6947025" cy="2261581"/>
          </a:xfrm>
          <a:prstGeom prst="rect">
            <a:avLst/>
          </a:prstGeom>
          <a:solidFill>
            <a:schemeClr val="accent1">
              <a:lumMod val="20000"/>
              <a:lumOff val="80000"/>
            </a:schemeClr>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每个措施都应该有</a:t>
            </a:r>
            <a:r>
              <a:rPr lang="zh-CN" altLang="en-US" sz="1600" b="1" dirty="0">
                <a:solidFill>
                  <a:srgbClr val="FF0000"/>
                </a:solidFill>
                <a:latin typeface="微软雅黑" panose="020B0503020204020204" pitchFamily="34" charset="-122"/>
                <a:ea typeface="微软雅黑" panose="020B0503020204020204" pitchFamily="34" charset="-122"/>
              </a:rPr>
              <a:t>负责人</a:t>
            </a:r>
            <a:r>
              <a:rPr lang="zh-CN" altLang="en-US" sz="1600" dirty="0">
                <a:latin typeface="微软雅黑" panose="020B0503020204020204" pitchFamily="34" charset="-122"/>
                <a:ea typeface="微软雅黑" panose="020B0503020204020204" pitchFamily="34" charset="-122"/>
              </a:rPr>
              <a:t>和与之相关的目标</a:t>
            </a:r>
            <a:r>
              <a:rPr lang="zh-CN" altLang="en-US" sz="1600" b="1" dirty="0">
                <a:solidFill>
                  <a:srgbClr val="FF0000"/>
                </a:solidFill>
                <a:latin typeface="微软雅黑" panose="020B0503020204020204" pitchFamily="34" charset="-122"/>
                <a:ea typeface="微软雅黑" panose="020B0503020204020204" pitchFamily="34" charset="-122"/>
              </a:rPr>
              <a:t>完成日期</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a:lnSpc>
                <a:spcPct val="150000"/>
              </a:lnSpc>
            </a:pPr>
            <a:r>
              <a:rPr lang="zh-CN" altLang="en-US" sz="1600" dirty="0">
                <a:latin typeface="微软雅黑" panose="020B0503020204020204" pitchFamily="34" charset="-122"/>
                <a:ea typeface="微软雅黑" panose="020B0503020204020204" pitchFamily="34" charset="-122"/>
              </a:rPr>
              <a:t>负责人应确保</a:t>
            </a:r>
            <a:r>
              <a:rPr lang="zh-CN" altLang="en-US" sz="1600" b="1" dirty="0">
                <a:solidFill>
                  <a:srgbClr val="FF0000"/>
                </a:solidFill>
                <a:latin typeface="微软雅黑" panose="020B0503020204020204" pitchFamily="34" charset="-122"/>
                <a:ea typeface="微软雅黑" panose="020B0503020204020204" pitchFamily="34" charset="-122"/>
              </a:rPr>
              <a:t>措施的状态</a:t>
            </a:r>
            <a:r>
              <a:rPr lang="zh-CN" altLang="en-US" sz="1600" dirty="0">
                <a:latin typeface="微软雅黑" panose="020B0503020204020204" pitchFamily="34" charset="-122"/>
                <a:ea typeface="微软雅黑" panose="020B0503020204020204" pitchFamily="34" charset="-122"/>
              </a:rPr>
              <a:t>保持更新。如果措施被确认，那么该负责人也要对措施的实施情况负责。</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应</a:t>
            </a:r>
            <a:r>
              <a:rPr lang="zh-CN" altLang="en-US" sz="1600" b="1" dirty="0">
                <a:solidFill>
                  <a:srgbClr val="FF0000"/>
                </a:solidFill>
                <a:latin typeface="微软雅黑" panose="020B0503020204020204" pitchFamily="34" charset="-122"/>
                <a:ea typeface="微软雅黑" panose="020B0503020204020204" pitchFamily="34" charset="-122"/>
              </a:rPr>
              <a:t>记录</a:t>
            </a:r>
            <a:r>
              <a:rPr lang="zh-CN" altLang="en-US" sz="1600" dirty="0">
                <a:latin typeface="微软雅黑" panose="020B0503020204020204" pitchFamily="34" charset="-122"/>
                <a:ea typeface="微软雅黑" panose="020B0503020204020204" pitchFamily="34" charset="-122"/>
              </a:rPr>
              <a:t>预防和探测措施的</a:t>
            </a:r>
            <a:r>
              <a:rPr lang="zh-CN" altLang="en-US" sz="1600" b="1" dirty="0">
                <a:solidFill>
                  <a:srgbClr val="FF0000"/>
                </a:solidFill>
                <a:latin typeface="微软雅黑" panose="020B0503020204020204" pitchFamily="34" charset="-122"/>
                <a:ea typeface="微软雅黑" panose="020B0503020204020204" pitchFamily="34" charset="-122"/>
              </a:rPr>
              <a:t>实际完成日期</a:t>
            </a:r>
            <a:r>
              <a:rPr lang="zh-CN" altLang="en-US" sz="1600" dirty="0">
                <a:latin typeface="微软雅黑" panose="020B0503020204020204" pitchFamily="34" charset="-122"/>
                <a:ea typeface="微软雅黑" panose="020B0503020204020204" pitchFamily="34" charset="-122"/>
              </a:rPr>
              <a:t>，包括措施实施的日期。</a:t>
            </a:r>
          </a:p>
          <a:p>
            <a:pPr algn="just">
              <a:lnSpc>
                <a:spcPct val="150000"/>
              </a:lnSpc>
            </a:pPr>
            <a:r>
              <a:rPr lang="zh-CN" altLang="en-US" sz="1600" dirty="0">
                <a:latin typeface="微软雅黑" panose="020B0503020204020204" pitchFamily="34" charset="-122"/>
                <a:ea typeface="微软雅黑" panose="020B0503020204020204" pitchFamily="34" charset="-122"/>
              </a:rPr>
              <a:t>目标完成日期应</a:t>
            </a:r>
            <a:r>
              <a:rPr lang="zh-CN" altLang="en-US" sz="1600" b="1" dirty="0">
                <a:solidFill>
                  <a:srgbClr val="FF0000"/>
                </a:solidFill>
                <a:latin typeface="微软雅黑" panose="020B0503020204020204" pitchFamily="34" charset="-122"/>
                <a:ea typeface="微软雅黑" panose="020B0503020204020204" pitchFamily="34" charset="-122"/>
              </a:rPr>
              <a:t>切合实际</a:t>
            </a:r>
            <a:r>
              <a:rPr lang="zh-CN" altLang="en-US" sz="1600" dirty="0">
                <a:latin typeface="微软雅黑" panose="020B0503020204020204" pitchFamily="34" charset="-122"/>
                <a:ea typeface="微软雅黑" panose="020B0503020204020204" pitchFamily="34" charset="-122"/>
              </a:rPr>
              <a:t>（例如，按照产品开发计划、在过程验证之前、在生产开始之前）。</a:t>
            </a:r>
          </a:p>
        </p:txBody>
      </p:sp>
      <p:pic>
        <p:nvPicPr>
          <p:cNvPr id="22" name="图片 2">
            <a:extLst>
              <a:ext uri="{FF2B5EF4-FFF2-40B4-BE49-F238E27FC236}">
                <a16:creationId xmlns:a16="http://schemas.microsoft.com/office/drawing/2014/main" id="{999A01E6-6E58-4D1D-8712-5E2CE9EC4E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39249" y="3681703"/>
            <a:ext cx="6845104" cy="235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4634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a16="http://schemas.microsoft.com/office/drawing/2014/main" id="{E5EFD83A-6C8F-4492-B13E-31AF89E3B309}"/>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147" name="文本框 6">
            <a:extLst>
              <a:ext uri="{FF2B5EF4-FFF2-40B4-BE49-F238E27FC236}">
                <a16:creationId xmlns:a16="http://schemas.microsoft.com/office/drawing/2014/main" id="{AA178314-E057-4941-B087-6C96FA826B23}"/>
              </a:ext>
            </a:extLst>
          </p:cNvPr>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6148" name="图片 8">
            <a:extLst>
              <a:ext uri="{FF2B5EF4-FFF2-40B4-BE49-F238E27FC236}">
                <a16:creationId xmlns:a16="http://schemas.microsoft.com/office/drawing/2014/main" id="{0CFDDC10-93D1-4702-8F75-E0E91ED5F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101600"/>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TextBox 1">
            <a:extLst>
              <a:ext uri="{FF2B5EF4-FFF2-40B4-BE49-F238E27FC236}">
                <a16:creationId xmlns:a16="http://schemas.microsoft.com/office/drawing/2014/main" id="{33D6A420-0D03-4300-9B25-26D51F9147B0}"/>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发展历史</a:t>
            </a:r>
            <a:endParaRPr lang="zh-CN" altLang="en-US" sz="3600" dirty="0"/>
          </a:p>
        </p:txBody>
      </p:sp>
      <p:sp>
        <p:nvSpPr>
          <p:cNvPr id="31" name="内容占位符 2">
            <a:extLst>
              <a:ext uri="{FF2B5EF4-FFF2-40B4-BE49-F238E27FC236}">
                <a16:creationId xmlns:a16="http://schemas.microsoft.com/office/drawing/2014/main" id="{7E26D275-7DC5-4B25-B63F-B57216615BBA}"/>
              </a:ext>
            </a:extLst>
          </p:cNvPr>
          <p:cNvSpPr txBox="1">
            <a:spLocks/>
          </p:cNvSpPr>
          <p:nvPr/>
        </p:nvSpPr>
        <p:spPr>
          <a:xfrm>
            <a:off x="140970" y="835025"/>
            <a:ext cx="11381105" cy="2675890"/>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charset="0"/>
              <a:buChar char="ü"/>
            </a:pPr>
            <a:r>
              <a:rPr lang="zh-CN" altLang="en-US" sz="1800" dirty="0">
                <a:latin typeface="微软雅黑" panose="020B0503020204020204" pitchFamily="34" charset="-122"/>
                <a:ea typeface="微软雅黑" panose="020B0503020204020204" pitchFamily="34" charset="-122"/>
                <a:cs typeface="华文细黑" panose="02010600040101010101" charset="-122"/>
              </a:rPr>
              <a:t>20世纪50年代，美国格鲁曼公司开发了FMEA，用以飞机制造业的发动机故障防范，取得较好成果；</a:t>
            </a:r>
          </a:p>
          <a:p>
            <a:pPr>
              <a:lnSpc>
                <a:spcPct val="150000"/>
              </a:lnSpc>
              <a:buFont typeface="Wingdings" panose="05000000000000000000" charset="0"/>
              <a:buChar char="ü"/>
            </a:pPr>
            <a:r>
              <a:rPr lang="zh-CN" altLang="en-US" sz="1800" dirty="0">
                <a:latin typeface="微软雅黑" panose="020B0503020204020204" pitchFamily="34" charset="-122"/>
                <a:ea typeface="微软雅黑" panose="020B0503020204020204" pitchFamily="34" charset="-122"/>
                <a:cs typeface="华文细黑" panose="02010600040101010101" charset="-122"/>
              </a:rPr>
              <a:t>60 年代早期，美国航空及太空总署（NASA）实施阿波罗登月计划时，在合同中明确要求实施FMEA；</a:t>
            </a:r>
          </a:p>
          <a:p>
            <a:pPr>
              <a:lnSpc>
                <a:spcPct val="150000"/>
              </a:lnSpc>
              <a:buFont typeface="Wingdings" panose="05000000000000000000" charset="0"/>
              <a:buChar char="ü"/>
            </a:pPr>
            <a:r>
              <a:rPr lang="zh-CN" altLang="en-US" sz="1800" dirty="0">
                <a:latin typeface="微软雅黑" panose="020B0503020204020204" pitchFamily="34" charset="-122"/>
                <a:ea typeface="微软雅黑" panose="020B0503020204020204" pitchFamily="34" charset="-122"/>
                <a:cs typeface="华文细黑" panose="02010600040101010101" charset="-122"/>
              </a:rPr>
              <a:t>70年代初，美国海军开始使用FMEA；</a:t>
            </a:r>
          </a:p>
          <a:p>
            <a:pPr>
              <a:lnSpc>
                <a:spcPct val="150000"/>
              </a:lnSpc>
              <a:buFont typeface="Wingdings" panose="05000000000000000000" charset="0"/>
              <a:buChar char="ü"/>
            </a:pPr>
            <a:r>
              <a:rPr lang="zh-CN" altLang="en-US" sz="1800" dirty="0">
                <a:latin typeface="微软雅黑" panose="020B0503020204020204" pitchFamily="34" charset="-122"/>
                <a:ea typeface="微软雅黑" panose="020B0503020204020204" pitchFamily="34" charset="-122"/>
                <a:cs typeface="华文细黑" panose="02010600040101010101" charset="-122"/>
              </a:rPr>
              <a:t>80年代, 汽车制造商开始使FMEA，并要求为其配套的供应商实施FMEA进行产品的可靠性控制；今天，FMEA已经用于航空、航天、兵器、舰船、电子、机械、汽车、家用电器等工业领域。</a:t>
            </a:r>
          </a:p>
        </p:txBody>
      </p:sp>
      <p:pic>
        <p:nvPicPr>
          <p:cNvPr id="32" name="图片 31">
            <a:extLst>
              <a:ext uri="{FF2B5EF4-FFF2-40B4-BE49-F238E27FC236}">
                <a16:creationId xmlns:a16="http://schemas.microsoft.com/office/drawing/2014/main" id="{04939E47-F812-4878-B1D9-336B1907289D}"/>
              </a:ext>
            </a:extLst>
          </p:cNvPr>
          <p:cNvPicPr>
            <a:picLocks noChangeAspect="1"/>
          </p:cNvPicPr>
          <p:nvPr/>
        </p:nvPicPr>
        <p:blipFill>
          <a:blip r:embed="rId3"/>
          <a:stretch>
            <a:fillRect/>
          </a:stretch>
        </p:blipFill>
        <p:spPr>
          <a:xfrm>
            <a:off x="328216" y="3758565"/>
            <a:ext cx="2255615" cy="2300922"/>
          </a:xfrm>
          <a:prstGeom prst="rect">
            <a:avLst/>
          </a:prstGeom>
        </p:spPr>
      </p:pic>
      <p:pic>
        <p:nvPicPr>
          <p:cNvPr id="33" name="图片 32">
            <a:extLst>
              <a:ext uri="{FF2B5EF4-FFF2-40B4-BE49-F238E27FC236}">
                <a16:creationId xmlns:a16="http://schemas.microsoft.com/office/drawing/2014/main" id="{2613FA22-D117-488F-99F0-9EC2367AB031}"/>
              </a:ext>
            </a:extLst>
          </p:cNvPr>
          <p:cNvPicPr>
            <a:picLocks noChangeAspect="1"/>
          </p:cNvPicPr>
          <p:nvPr/>
        </p:nvPicPr>
        <p:blipFill>
          <a:blip r:embed="rId4"/>
          <a:stretch>
            <a:fillRect/>
          </a:stretch>
        </p:blipFill>
        <p:spPr>
          <a:xfrm>
            <a:off x="2772896" y="3758566"/>
            <a:ext cx="2659380" cy="2300922"/>
          </a:xfrm>
          <a:prstGeom prst="rect">
            <a:avLst/>
          </a:prstGeom>
        </p:spPr>
      </p:pic>
      <p:pic>
        <p:nvPicPr>
          <p:cNvPr id="34" name="图片 33">
            <a:extLst>
              <a:ext uri="{FF2B5EF4-FFF2-40B4-BE49-F238E27FC236}">
                <a16:creationId xmlns:a16="http://schemas.microsoft.com/office/drawing/2014/main" id="{5E0E5E91-7E9A-497E-A21F-166BFCDCC745}"/>
              </a:ext>
            </a:extLst>
          </p:cNvPr>
          <p:cNvPicPr>
            <a:picLocks noChangeAspect="1"/>
          </p:cNvPicPr>
          <p:nvPr/>
        </p:nvPicPr>
        <p:blipFill>
          <a:blip r:embed="rId5"/>
          <a:stretch>
            <a:fillRect/>
          </a:stretch>
        </p:blipFill>
        <p:spPr>
          <a:xfrm>
            <a:off x="5621341" y="3758565"/>
            <a:ext cx="2894011" cy="2300922"/>
          </a:xfrm>
          <a:prstGeom prst="rect">
            <a:avLst/>
          </a:prstGeom>
        </p:spPr>
      </p:pic>
      <p:pic>
        <p:nvPicPr>
          <p:cNvPr id="35" name="图片 34">
            <a:extLst>
              <a:ext uri="{FF2B5EF4-FFF2-40B4-BE49-F238E27FC236}">
                <a16:creationId xmlns:a16="http://schemas.microsoft.com/office/drawing/2014/main" id="{F6C2CA9D-F5CC-4F7C-9E22-41FF2007C73A}"/>
              </a:ext>
            </a:extLst>
          </p:cNvPr>
          <p:cNvPicPr>
            <a:picLocks noChangeAspect="1"/>
          </p:cNvPicPr>
          <p:nvPr/>
        </p:nvPicPr>
        <p:blipFill>
          <a:blip r:embed="rId6"/>
          <a:stretch>
            <a:fillRect/>
          </a:stretch>
        </p:blipFill>
        <p:spPr>
          <a:xfrm>
            <a:off x="8686206" y="3758564"/>
            <a:ext cx="2750185" cy="230092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改进措施</a:t>
            </a:r>
            <a:endParaRPr lang="zh-CN" altLang="en-US" sz="3600" dirty="0"/>
          </a:p>
        </p:txBody>
      </p:sp>
      <p:sp>
        <p:nvSpPr>
          <p:cNvPr id="34" name="矩形 1">
            <a:extLst>
              <a:ext uri="{FF2B5EF4-FFF2-40B4-BE49-F238E27FC236}">
                <a16:creationId xmlns:a16="http://schemas.microsoft.com/office/drawing/2014/main" id="{9CD3F322-28D7-4767-B22E-DB5BE70EFB38}"/>
              </a:ext>
            </a:extLst>
          </p:cNvPr>
          <p:cNvSpPr>
            <a:spLocks noChangeArrowheads="1"/>
          </p:cNvSpPr>
          <p:nvPr/>
        </p:nvSpPr>
        <p:spPr bwMode="auto">
          <a:xfrm>
            <a:off x="644586" y="857316"/>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latin typeface="Times New Roman" panose="02020603050405020304" pitchFamily="18" charset="0"/>
              </a:rPr>
              <a:t>改进措施</a:t>
            </a:r>
            <a:endParaRPr lang="en-US" altLang="zh-CN" sz="2000" dirty="0">
              <a:latin typeface="Times New Roman" panose="02020603050405020304" pitchFamily="18" charset="0"/>
            </a:endParaRPr>
          </a:p>
        </p:txBody>
      </p:sp>
      <p:sp>
        <p:nvSpPr>
          <p:cNvPr id="35" name="矩形 2">
            <a:extLst>
              <a:ext uri="{FF2B5EF4-FFF2-40B4-BE49-F238E27FC236}">
                <a16:creationId xmlns:a16="http://schemas.microsoft.com/office/drawing/2014/main" id="{6B285D65-B615-44F9-ADD9-2E6338E7E86E}"/>
              </a:ext>
            </a:extLst>
          </p:cNvPr>
          <p:cNvSpPr>
            <a:spLocks noChangeArrowheads="1"/>
          </p:cNvSpPr>
          <p:nvPr/>
        </p:nvSpPr>
        <p:spPr bwMode="auto">
          <a:xfrm>
            <a:off x="1632011" y="1759016"/>
            <a:ext cx="1338263" cy="369887"/>
          </a:xfrm>
          <a:prstGeom prst="rect">
            <a:avLst/>
          </a:prstGeom>
          <a:no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rPr>
              <a:t>改进目的</a:t>
            </a:r>
          </a:p>
        </p:txBody>
      </p:sp>
      <p:sp>
        <p:nvSpPr>
          <p:cNvPr id="36" name="矩形 3">
            <a:extLst>
              <a:ext uri="{FF2B5EF4-FFF2-40B4-BE49-F238E27FC236}">
                <a16:creationId xmlns:a16="http://schemas.microsoft.com/office/drawing/2014/main" id="{9E2D679D-6459-42D4-A94B-5FB33BB67A07}"/>
              </a:ext>
            </a:extLst>
          </p:cNvPr>
          <p:cNvSpPr>
            <a:spLocks noChangeArrowheads="1"/>
          </p:cNvSpPr>
          <p:nvPr/>
        </p:nvSpPr>
        <p:spPr bwMode="auto">
          <a:xfrm>
            <a:off x="1632011" y="2428941"/>
            <a:ext cx="1338263" cy="369887"/>
          </a:xfrm>
          <a:prstGeom prst="rect">
            <a:avLst/>
          </a:prstGeom>
          <a:no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责任分配</a:t>
            </a:r>
            <a:endParaRPr lang="en-US" altLang="zh-CN">
              <a:latin typeface="Times New Roman" panose="02020603050405020304" pitchFamily="18" charset="0"/>
            </a:endParaRPr>
          </a:p>
        </p:txBody>
      </p:sp>
      <p:sp>
        <p:nvSpPr>
          <p:cNvPr id="40" name="矩形 4">
            <a:extLst>
              <a:ext uri="{FF2B5EF4-FFF2-40B4-BE49-F238E27FC236}">
                <a16:creationId xmlns:a16="http://schemas.microsoft.com/office/drawing/2014/main" id="{73E302E5-EDEB-4912-A84B-6F0E2794BF51}"/>
              </a:ext>
            </a:extLst>
          </p:cNvPr>
          <p:cNvSpPr>
            <a:spLocks noChangeArrowheads="1"/>
          </p:cNvSpPr>
          <p:nvPr/>
        </p:nvSpPr>
        <p:spPr bwMode="auto">
          <a:xfrm>
            <a:off x="1635186" y="3159191"/>
            <a:ext cx="1335088" cy="368300"/>
          </a:xfrm>
          <a:prstGeom prst="rect">
            <a:avLst/>
          </a:prstGeom>
          <a:solidFill>
            <a:srgbClr val="FFFF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措施状态</a:t>
            </a:r>
          </a:p>
        </p:txBody>
      </p:sp>
      <p:sp>
        <p:nvSpPr>
          <p:cNvPr id="41" name="矩形 5">
            <a:extLst>
              <a:ext uri="{FF2B5EF4-FFF2-40B4-BE49-F238E27FC236}">
                <a16:creationId xmlns:a16="http://schemas.microsoft.com/office/drawing/2014/main" id="{CAFB888F-FF33-45DF-80F6-5B9B32CD5137}"/>
              </a:ext>
            </a:extLst>
          </p:cNvPr>
          <p:cNvSpPr>
            <a:spLocks noChangeArrowheads="1"/>
          </p:cNvSpPr>
          <p:nvPr/>
        </p:nvSpPr>
        <p:spPr bwMode="auto">
          <a:xfrm>
            <a:off x="1638361" y="3852928"/>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有效性评估</a:t>
            </a:r>
          </a:p>
        </p:txBody>
      </p:sp>
      <p:sp>
        <p:nvSpPr>
          <p:cNvPr id="42" name="右箭头 14">
            <a:extLst>
              <a:ext uri="{FF2B5EF4-FFF2-40B4-BE49-F238E27FC236}">
                <a16:creationId xmlns:a16="http://schemas.microsoft.com/office/drawing/2014/main" id="{0062FB6B-3A67-42FA-89B1-47C3FE5D5D4D}"/>
              </a:ext>
            </a:extLst>
          </p:cNvPr>
          <p:cNvSpPr>
            <a:spLocks noChangeArrowheads="1"/>
          </p:cNvSpPr>
          <p:nvPr/>
        </p:nvSpPr>
        <p:spPr bwMode="auto">
          <a:xfrm>
            <a:off x="3047260" y="3254441"/>
            <a:ext cx="319088" cy="177800"/>
          </a:xfrm>
          <a:prstGeom prst="rightArrow">
            <a:avLst>
              <a:gd name="adj1" fmla="val 50000"/>
              <a:gd name="adj2" fmla="val 49810"/>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43" name="矩形 21">
            <a:extLst>
              <a:ext uri="{FF2B5EF4-FFF2-40B4-BE49-F238E27FC236}">
                <a16:creationId xmlns:a16="http://schemas.microsoft.com/office/drawing/2014/main" id="{5A42F198-D6B4-4BBD-BD51-4BE1C4D5FF02}"/>
              </a:ext>
            </a:extLst>
          </p:cNvPr>
          <p:cNvSpPr>
            <a:spLocks noChangeArrowheads="1"/>
          </p:cNvSpPr>
          <p:nvPr/>
        </p:nvSpPr>
        <p:spPr bwMode="auto">
          <a:xfrm>
            <a:off x="1630424" y="4514916"/>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持续改进</a:t>
            </a:r>
            <a:endParaRPr lang="en-US" altLang="zh-CN">
              <a:latin typeface="Times New Roman" panose="02020603050405020304" pitchFamily="18" charset="0"/>
            </a:endParaRPr>
          </a:p>
        </p:txBody>
      </p:sp>
      <p:sp>
        <p:nvSpPr>
          <p:cNvPr id="44" name="矩形 18">
            <a:extLst>
              <a:ext uri="{FF2B5EF4-FFF2-40B4-BE49-F238E27FC236}">
                <a16:creationId xmlns:a16="http://schemas.microsoft.com/office/drawing/2014/main" id="{1A400664-15F2-45A0-B7A2-16D1CB2440FD}"/>
              </a:ext>
            </a:extLst>
          </p:cNvPr>
          <p:cNvSpPr>
            <a:spLocks noChangeArrowheads="1"/>
          </p:cNvSpPr>
          <p:nvPr/>
        </p:nvSpPr>
        <p:spPr bwMode="auto">
          <a:xfrm>
            <a:off x="1630424" y="5184841"/>
            <a:ext cx="1336675"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团队协作</a:t>
            </a:r>
          </a:p>
        </p:txBody>
      </p:sp>
      <p:cxnSp>
        <p:nvCxnSpPr>
          <p:cNvPr id="45" name="肘形连接符 7">
            <a:extLst>
              <a:ext uri="{FF2B5EF4-FFF2-40B4-BE49-F238E27FC236}">
                <a16:creationId xmlns:a16="http://schemas.microsoft.com/office/drawing/2014/main" id="{3E03E539-2E27-4638-B5EC-35177F559EB8}"/>
              </a:ext>
            </a:extLst>
          </p:cNvPr>
          <p:cNvCxnSpPr>
            <a:cxnSpLocks noChangeShapeType="1"/>
            <a:stCxn id="34" idx="2"/>
            <a:endCxn id="35" idx="1"/>
          </p:cNvCxnSpPr>
          <p:nvPr/>
        </p:nvCxnSpPr>
        <p:spPr bwMode="auto">
          <a:xfrm rot="16200000" flipH="1">
            <a:off x="1100993" y="1412147"/>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肘形连接符 9">
            <a:extLst>
              <a:ext uri="{FF2B5EF4-FFF2-40B4-BE49-F238E27FC236}">
                <a16:creationId xmlns:a16="http://schemas.microsoft.com/office/drawing/2014/main" id="{E686A2A3-7A68-4E60-83E3-BCB670DF8335}"/>
              </a:ext>
            </a:extLst>
          </p:cNvPr>
          <p:cNvCxnSpPr>
            <a:cxnSpLocks noChangeShapeType="1"/>
            <a:stCxn id="34" idx="2"/>
            <a:endCxn id="36" idx="1"/>
          </p:cNvCxnSpPr>
          <p:nvPr/>
        </p:nvCxnSpPr>
        <p:spPr bwMode="auto">
          <a:xfrm rot="16200000" flipH="1">
            <a:off x="766030" y="1747110"/>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肘形连接符 12">
            <a:extLst>
              <a:ext uri="{FF2B5EF4-FFF2-40B4-BE49-F238E27FC236}">
                <a16:creationId xmlns:a16="http://schemas.microsoft.com/office/drawing/2014/main" id="{616B9675-6CEF-4405-B99E-F96D30D69E4D}"/>
              </a:ext>
            </a:extLst>
          </p:cNvPr>
          <p:cNvCxnSpPr>
            <a:cxnSpLocks noChangeShapeType="1"/>
            <a:stCxn id="34" idx="2"/>
            <a:endCxn id="40" idx="1"/>
          </p:cNvCxnSpPr>
          <p:nvPr/>
        </p:nvCxnSpPr>
        <p:spPr bwMode="auto">
          <a:xfrm rot="16200000" flipH="1">
            <a:off x="402492" y="2110648"/>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肘形连接符 16">
            <a:extLst>
              <a:ext uri="{FF2B5EF4-FFF2-40B4-BE49-F238E27FC236}">
                <a16:creationId xmlns:a16="http://schemas.microsoft.com/office/drawing/2014/main" id="{E077D544-D08B-454D-919B-8A38EF875D5A}"/>
              </a:ext>
            </a:extLst>
          </p:cNvPr>
          <p:cNvCxnSpPr>
            <a:cxnSpLocks noChangeShapeType="1"/>
            <a:stCxn id="34" idx="2"/>
            <a:endCxn id="41" idx="1"/>
          </p:cNvCxnSpPr>
          <p:nvPr/>
        </p:nvCxnSpPr>
        <p:spPr bwMode="auto">
          <a:xfrm rot="16200000" flipH="1">
            <a:off x="57212" y="2455928"/>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肘形连接符 19">
            <a:extLst>
              <a:ext uri="{FF2B5EF4-FFF2-40B4-BE49-F238E27FC236}">
                <a16:creationId xmlns:a16="http://schemas.microsoft.com/office/drawing/2014/main" id="{492C9FF0-F4C8-40D5-BFCD-24985A0190B2}"/>
              </a:ext>
            </a:extLst>
          </p:cNvPr>
          <p:cNvCxnSpPr>
            <a:cxnSpLocks noChangeShapeType="1"/>
            <a:stCxn id="34" idx="2"/>
            <a:endCxn id="43" idx="1"/>
          </p:cNvCxnSpPr>
          <p:nvPr/>
        </p:nvCxnSpPr>
        <p:spPr bwMode="auto">
          <a:xfrm rot="16200000" flipH="1">
            <a:off x="-278545" y="2791685"/>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肘形连接符 29">
            <a:extLst>
              <a:ext uri="{FF2B5EF4-FFF2-40B4-BE49-F238E27FC236}">
                <a16:creationId xmlns:a16="http://schemas.microsoft.com/office/drawing/2014/main" id="{C8BDD023-A9DC-4699-9FCE-4E20D0F9E09E}"/>
              </a:ext>
            </a:extLst>
          </p:cNvPr>
          <p:cNvCxnSpPr>
            <a:cxnSpLocks noChangeShapeType="1"/>
            <a:stCxn id="34" idx="2"/>
            <a:endCxn id="44" idx="1"/>
          </p:cNvCxnSpPr>
          <p:nvPr/>
        </p:nvCxnSpPr>
        <p:spPr bwMode="auto">
          <a:xfrm rot="16200000" flipH="1">
            <a:off x="-612714" y="3125854"/>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3">
            <a:extLst>
              <a:ext uri="{FF2B5EF4-FFF2-40B4-BE49-F238E27FC236}">
                <a16:creationId xmlns:a16="http://schemas.microsoft.com/office/drawing/2014/main" id="{0ED0E44F-025F-468D-B11A-A0F3D97E12BA}"/>
              </a:ext>
            </a:extLst>
          </p:cNvPr>
          <p:cNvSpPr txBox="1">
            <a:spLocks noRot="1" noChangeArrowheads="1"/>
          </p:cNvSpPr>
          <p:nvPr/>
        </p:nvSpPr>
        <p:spPr>
          <a:xfrm>
            <a:off x="3629082" y="1131610"/>
            <a:ext cx="7719795" cy="4601261"/>
          </a:xfrm>
          <a:prstGeom prst="rect">
            <a:avLst/>
          </a:prstGeom>
          <a:solidFill>
            <a:schemeClr val="accent1">
              <a:lumMod val="20000"/>
              <a:lumOff val="80000"/>
            </a:schemeClr>
          </a:solidFill>
        </p:spPr>
        <p:txBody>
          <a:bodyPr/>
          <a:lstStyle/>
          <a:p>
            <a:pPr marL="342900" indent="-342900" defTabSz="914400" eaLnBrk="0" hangingPunct="0">
              <a:lnSpc>
                <a:spcPct val="150000"/>
              </a:lnSpc>
              <a:spcBef>
                <a:spcPct val="20000"/>
              </a:spcBef>
              <a:defRPr/>
            </a:pPr>
            <a:r>
              <a:rPr lang="zh-CN" altLang="en-US" sz="2400" b="1" dirty="0">
                <a:solidFill>
                  <a:srgbClr val="0070C0"/>
                </a:solidFill>
                <a:latin typeface="微软雅黑" panose="020B0503020204020204" pitchFamily="34" charset="-122"/>
                <a:ea typeface="微软雅黑" panose="020B0503020204020204" pitchFamily="34" charset="-122"/>
              </a:rPr>
              <a:t>措施的状态 ， 建议分为以下几类：</a:t>
            </a:r>
            <a:endParaRPr lang="en-US" altLang="zh-CN" sz="2400" b="1" dirty="0">
              <a:solidFill>
                <a:srgbClr val="0070C0"/>
              </a:solidFill>
              <a:latin typeface="微软雅黑" panose="020B0503020204020204" pitchFamily="34" charset="-122"/>
              <a:ea typeface="微软雅黑" panose="020B0503020204020204" pitchFamily="34" charset="-122"/>
            </a:endParaRPr>
          </a:p>
          <a:p>
            <a:pPr marL="342900" indent="-342900" defTabSz="914400" eaLnBrk="0" hangingPunct="0">
              <a:lnSpc>
                <a:spcPct val="150000"/>
              </a:lnSpc>
              <a:spcBef>
                <a:spcPct val="20000"/>
              </a:spcBef>
              <a:defRPr/>
            </a:pPr>
            <a:r>
              <a:rPr lang="zh-CN" altLang="en-US" b="1" dirty="0">
                <a:solidFill>
                  <a:srgbClr val="FF0000"/>
                </a:solidFill>
                <a:latin typeface="微软雅黑" panose="020B0503020204020204" pitchFamily="34" charset="-122"/>
                <a:ea typeface="微软雅黑" panose="020B0503020204020204" pitchFamily="34" charset="-122"/>
              </a:rPr>
              <a:t>尚未确定</a:t>
            </a:r>
            <a:r>
              <a:rPr lang="zh-CN" altLang="en-US" dirty="0">
                <a:latin typeface="微软雅黑" panose="020B0503020204020204" pitchFamily="34" charset="-122"/>
                <a:ea typeface="微软雅黑" panose="020B0503020204020204" pitchFamily="34" charset="-122"/>
              </a:rPr>
              <a:t>：没有确定的措施</a:t>
            </a:r>
            <a:endParaRPr lang="en-US" altLang="zh-CN" dirty="0">
              <a:latin typeface="微软雅黑" panose="020B0503020204020204" pitchFamily="34" charset="-122"/>
              <a:ea typeface="微软雅黑" panose="020B0503020204020204" pitchFamily="34" charset="-122"/>
            </a:endParaRPr>
          </a:p>
          <a:p>
            <a:pPr marL="342900" indent="-342900" defTabSz="914400" eaLnBrk="0" hangingPunct="0">
              <a:lnSpc>
                <a:spcPct val="150000"/>
              </a:lnSpc>
              <a:spcBef>
                <a:spcPct val="20000"/>
              </a:spcBef>
              <a:defRPr/>
            </a:pPr>
            <a:r>
              <a:rPr lang="zh-CN" altLang="en-US" b="1" dirty="0">
                <a:solidFill>
                  <a:srgbClr val="FF0000"/>
                </a:solidFill>
                <a:latin typeface="微软雅黑" panose="020B0503020204020204" pitchFamily="34" charset="-122"/>
                <a:ea typeface="微软雅黑" panose="020B0503020204020204" pitchFamily="34" charset="-122"/>
              </a:rPr>
              <a:t>尚未决策</a:t>
            </a:r>
            <a:r>
              <a:rPr lang="zh-CN" altLang="en-US" dirty="0">
                <a:latin typeface="微软雅黑" panose="020B0503020204020204" pitchFamily="34" charset="-122"/>
                <a:ea typeface="微软雅黑" panose="020B0503020204020204" pitchFamily="34" charset="-122"/>
              </a:rPr>
              <a:t>（可选 ）：措施已经确定 ， 但还没有决定。正在创建决策文件。</a:t>
            </a:r>
            <a:endParaRPr lang="en-US" altLang="zh-CN" dirty="0">
              <a:latin typeface="微软雅黑" panose="020B0503020204020204" pitchFamily="34" charset="-122"/>
              <a:ea typeface="微软雅黑" panose="020B0503020204020204" pitchFamily="34" charset="-122"/>
            </a:endParaRPr>
          </a:p>
          <a:p>
            <a:pPr marL="342900" indent="-342900" defTabSz="914400" eaLnBrk="0" hangingPunct="0">
              <a:lnSpc>
                <a:spcPct val="150000"/>
              </a:lnSpc>
              <a:spcBef>
                <a:spcPct val="20000"/>
              </a:spcBef>
              <a:defRPr/>
            </a:pPr>
            <a:r>
              <a:rPr lang="zh-CN" altLang="en-US" b="1" dirty="0">
                <a:solidFill>
                  <a:srgbClr val="FF0000"/>
                </a:solidFill>
                <a:latin typeface="微软雅黑" panose="020B0503020204020204" pitchFamily="34" charset="-122"/>
                <a:ea typeface="微软雅黑" panose="020B0503020204020204" pitchFamily="34" charset="-122"/>
              </a:rPr>
              <a:t>尚未执行</a:t>
            </a:r>
            <a:r>
              <a:rPr lang="zh-CN" altLang="en-US" dirty="0">
                <a:latin typeface="微软雅黑" panose="020B0503020204020204" pitchFamily="34" charset="-122"/>
                <a:ea typeface="微软雅黑" panose="020B0503020204020204" pitchFamily="34" charset="-122"/>
              </a:rPr>
              <a:t>（可选）：己对措施作出决定，但尚未执行。 </a:t>
            </a:r>
            <a:endParaRPr lang="en-US" altLang="zh-CN" dirty="0">
              <a:latin typeface="微软雅黑" panose="020B0503020204020204" pitchFamily="34" charset="-122"/>
              <a:ea typeface="微软雅黑" panose="020B0503020204020204" pitchFamily="34" charset="-122"/>
            </a:endParaRPr>
          </a:p>
          <a:p>
            <a:pPr defTabSz="914400" eaLnBrk="0" hangingPunct="0">
              <a:lnSpc>
                <a:spcPct val="150000"/>
              </a:lnSpc>
              <a:spcBef>
                <a:spcPct val="20000"/>
              </a:spcBef>
              <a:defRPr/>
            </a:pPr>
            <a:r>
              <a:rPr kumimoji="1" lang="zh-CN" altLang="en-US" b="1" kern="0" dirty="0">
                <a:solidFill>
                  <a:srgbClr val="FF0000"/>
                </a:solidFill>
                <a:latin typeface="微软雅黑" panose="020B0503020204020204" pitchFamily="34" charset="-122"/>
                <a:ea typeface="微软雅黑" panose="020B0503020204020204" pitchFamily="34" charset="-122"/>
              </a:rPr>
              <a:t>已完成</a:t>
            </a:r>
            <a:r>
              <a:rPr kumimoji="1" lang="zh-CN" altLang="en-US" kern="0" dirty="0">
                <a:latin typeface="微软雅黑" panose="020B0503020204020204" pitchFamily="34" charset="-122"/>
                <a:ea typeface="微软雅黑" panose="020B0503020204020204" pitchFamily="34" charset="-122"/>
              </a:rPr>
              <a:t>：已完成状态是批措施已经被执行，其有效性已经被证明和记录，并已已经进行了最终评估。</a:t>
            </a:r>
            <a:endParaRPr kumimoji="1" lang="en-US" altLang="zh-CN" kern="0" dirty="0">
              <a:latin typeface="微软雅黑" panose="020B0503020204020204" pitchFamily="34" charset="-122"/>
              <a:ea typeface="微软雅黑" panose="020B0503020204020204" pitchFamily="34" charset="-122"/>
            </a:endParaRPr>
          </a:p>
          <a:p>
            <a:pPr defTabSz="914400" eaLnBrk="0" hangingPunct="0">
              <a:lnSpc>
                <a:spcPct val="150000"/>
              </a:lnSpc>
              <a:spcBef>
                <a:spcPct val="20000"/>
              </a:spcBef>
              <a:defRPr/>
            </a:pPr>
            <a:r>
              <a:rPr kumimoji="1" lang="zh-CN" altLang="en-US" b="1" kern="0" dirty="0">
                <a:solidFill>
                  <a:srgbClr val="FF0000"/>
                </a:solidFill>
                <a:latin typeface="微软雅黑" panose="020B0503020204020204" pitchFamily="34" charset="-122"/>
                <a:ea typeface="微软雅黑" panose="020B0503020204020204" pitchFamily="34" charset="-122"/>
              </a:rPr>
              <a:t>不执行</a:t>
            </a:r>
            <a:r>
              <a:rPr kumimoji="1" lang="zh-CN" altLang="en-US" kern="0" dirty="0">
                <a:latin typeface="微软雅黑" panose="020B0503020204020204" pitchFamily="34" charset="-122"/>
                <a:ea typeface="微软雅黑" panose="020B0503020204020204" pitchFamily="34" charset="-122"/>
              </a:rPr>
              <a:t>：当决定不执行某项措施时，就会分配不执行的状态。如果实践和技术限制超出当前能力，就会发生这种情况。</a:t>
            </a:r>
            <a:endParaRPr kumimoji="1" lang="en-US" altLang="zh-CN" kern="0" dirty="0">
              <a:latin typeface="微软雅黑" panose="020B0503020204020204" pitchFamily="34" charset="-122"/>
              <a:ea typeface="微软雅黑" panose="020B0503020204020204" pitchFamily="34" charset="-122"/>
            </a:endParaRPr>
          </a:p>
          <a:p>
            <a:pPr defTabSz="914400" eaLnBrk="0" hangingPunct="0">
              <a:lnSpc>
                <a:spcPct val="150000"/>
              </a:lnSpc>
              <a:spcBef>
                <a:spcPct val="20000"/>
              </a:spcBef>
              <a:defRPr/>
            </a:pPr>
            <a:r>
              <a:rPr kumimoji="1" lang="zh-CN" altLang="en-US" kern="0" dirty="0">
                <a:latin typeface="微软雅黑" panose="020B0503020204020204" pitchFamily="34" charset="-122"/>
                <a:ea typeface="微软雅黑" panose="020B0503020204020204" pitchFamily="34" charset="-122"/>
              </a:rPr>
              <a:t>只有当 </a:t>
            </a:r>
            <a:r>
              <a:rPr kumimoji="1" lang="en-US" altLang="zh-CN" kern="0" dirty="0">
                <a:latin typeface="微软雅黑" panose="020B0503020204020204" pitchFamily="34" charset="-122"/>
                <a:ea typeface="微软雅黑" panose="020B0503020204020204" pitchFamily="34" charset="-122"/>
              </a:rPr>
              <a:t>FMEA </a:t>
            </a:r>
            <a:r>
              <a:rPr kumimoji="1" lang="zh-CN" altLang="en-US" kern="0" dirty="0">
                <a:latin typeface="微软雅黑" panose="020B0503020204020204" pitchFamily="34" charset="-122"/>
                <a:ea typeface="微软雅黑" panose="020B0503020204020204" pitchFamily="34" charset="-122"/>
              </a:rPr>
              <a:t>团队评估了每个项目的措施优先级，并接受风险水平或记录措施结束时， </a:t>
            </a:r>
            <a:r>
              <a:rPr kumimoji="1" lang="en-US" altLang="zh-CN" kern="0" dirty="0">
                <a:latin typeface="微软雅黑" panose="020B0503020204020204" pitchFamily="34" charset="-122"/>
                <a:ea typeface="微软雅黑" panose="020B0503020204020204" pitchFamily="34" charset="-122"/>
              </a:rPr>
              <a:t>FMEA </a:t>
            </a:r>
            <a:r>
              <a:rPr kumimoji="1" lang="zh-CN" altLang="en-US" kern="0" dirty="0">
                <a:latin typeface="微软雅黑" panose="020B0503020204020204" pitchFamily="34" charset="-122"/>
                <a:ea typeface="微软雅黑" panose="020B0503020204020204" pitchFamily="34" charset="-122"/>
              </a:rPr>
              <a:t>工作才算完成。 </a:t>
            </a:r>
          </a:p>
        </p:txBody>
      </p:sp>
    </p:spTree>
    <p:extLst>
      <p:ext uri="{BB962C8B-B14F-4D97-AF65-F5344CB8AC3E}">
        <p14:creationId xmlns:p14="http://schemas.microsoft.com/office/powerpoint/2010/main" val="470162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改进措施</a:t>
            </a:r>
            <a:endParaRPr lang="zh-CN" altLang="en-US" sz="3600" dirty="0"/>
          </a:p>
        </p:txBody>
      </p:sp>
      <p:sp>
        <p:nvSpPr>
          <p:cNvPr id="34" name="矩形 1">
            <a:extLst>
              <a:ext uri="{FF2B5EF4-FFF2-40B4-BE49-F238E27FC236}">
                <a16:creationId xmlns:a16="http://schemas.microsoft.com/office/drawing/2014/main" id="{9CD3F322-28D7-4767-B22E-DB5BE70EFB38}"/>
              </a:ext>
            </a:extLst>
          </p:cNvPr>
          <p:cNvSpPr>
            <a:spLocks noChangeArrowheads="1"/>
          </p:cNvSpPr>
          <p:nvPr/>
        </p:nvSpPr>
        <p:spPr bwMode="auto">
          <a:xfrm>
            <a:off x="644586" y="857316"/>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latin typeface="Times New Roman" panose="02020603050405020304" pitchFamily="18" charset="0"/>
              </a:rPr>
              <a:t>改进措施</a:t>
            </a:r>
            <a:endParaRPr lang="en-US" altLang="zh-CN" sz="2000" dirty="0">
              <a:latin typeface="Times New Roman" panose="02020603050405020304" pitchFamily="18" charset="0"/>
            </a:endParaRPr>
          </a:p>
        </p:txBody>
      </p:sp>
      <p:sp>
        <p:nvSpPr>
          <p:cNvPr id="35" name="矩形 2">
            <a:extLst>
              <a:ext uri="{FF2B5EF4-FFF2-40B4-BE49-F238E27FC236}">
                <a16:creationId xmlns:a16="http://schemas.microsoft.com/office/drawing/2014/main" id="{6B285D65-B615-44F9-ADD9-2E6338E7E86E}"/>
              </a:ext>
            </a:extLst>
          </p:cNvPr>
          <p:cNvSpPr>
            <a:spLocks noChangeArrowheads="1"/>
          </p:cNvSpPr>
          <p:nvPr/>
        </p:nvSpPr>
        <p:spPr bwMode="auto">
          <a:xfrm>
            <a:off x="1632011" y="1759016"/>
            <a:ext cx="1338263" cy="369887"/>
          </a:xfrm>
          <a:prstGeom prst="rect">
            <a:avLst/>
          </a:prstGeom>
          <a:no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rPr>
              <a:t>改进目的</a:t>
            </a:r>
          </a:p>
        </p:txBody>
      </p:sp>
      <p:sp>
        <p:nvSpPr>
          <p:cNvPr id="36" name="矩形 3">
            <a:extLst>
              <a:ext uri="{FF2B5EF4-FFF2-40B4-BE49-F238E27FC236}">
                <a16:creationId xmlns:a16="http://schemas.microsoft.com/office/drawing/2014/main" id="{9E2D679D-6459-42D4-A94B-5FB33BB67A07}"/>
              </a:ext>
            </a:extLst>
          </p:cNvPr>
          <p:cNvSpPr>
            <a:spLocks noChangeArrowheads="1"/>
          </p:cNvSpPr>
          <p:nvPr/>
        </p:nvSpPr>
        <p:spPr bwMode="auto">
          <a:xfrm>
            <a:off x="1632011" y="2428941"/>
            <a:ext cx="1338263" cy="369887"/>
          </a:xfrm>
          <a:prstGeom prst="rect">
            <a:avLst/>
          </a:prstGeom>
          <a:no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责任分配</a:t>
            </a:r>
            <a:endParaRPr lang="en-US" altLang="zh-CN">
              <a:latin typeface="Times New Roman" panose="02020603050405020304" pitchFamily="18" charset="0"/>
            </a:endParaRPr>
          </a:p>
        </p:txBody>
      </p:sp>
      <p:sp>
        <p:nvSpPr>
          <p:cNvPr id="40" name="矩形 4">
            <a:extLst>
              <a:ext uri="{FF2B5EF4-FFF2-40B4-BE49-F238E27FC236}">
                <a16:creationId xmlns:a16="http://schemas.microsoft.com/office/drawing/2014/main" id="{73E302E5-EDEB-4912-A84B-6F0E2794BF51}"/>
              </a:ext>
            </a:extLst>
          </p:cNvPr>
          <p:cNvSpPr>
            <a:spLocks noChangeArrowheads="1"/>
          </p:cNvSpPr>
          <p:nvPr/>
        </p:nvSpPr>
        <p:spPr bwMode="auto">
          <a:xfrm>
            <a:off x="1635186" y="3159191"/>
            <a:ext cx="1335088" cy="368300"/>
          </a:xfrm>
          <a:prstGeom prst="rect">
            <a:avLst/>
          </a:prstGeom>
          <a:no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措施状态</a:t>
            </a:r>
          </a:p>
        </p:txBody>
      </p:sp>
      <p:sp>
        <p:nvSpPr>
          <p:cNvPr id="41" name="矩形 5">
            <a:extLst>
              <a:ext uri="{FF2B5EF4-FFF2-40B4-BE49-F238E27FC236}">
                <a16:creationId xmlns:a16="http://schemas.microsoft.com/office/drawing/2014/main" id="{CAFB888F-FF33-45DF-80F6-5B9B32CD5137}"/>
              </a:ext>
            </a:extLst>
          </p:cNvPr>
          <p:cNvSpPr>
            <a:spLocks noChangeArrowheads="1"/>
          </p:cNvSpPr>
          <p:nvPr/>
        </p:nvSpPr>
        <p:spPr bwMode="auto">
          <a:xfrm>
            <a:off x="1638361" y="3852928"/>
            <a:ext cx="1338263" cy="369888"/>
          </a:xfrm>
          <a:prstGeom prst="rect">
            <a:avLst/>
          </a:prstGeom>
          <a:solidFill>
            <a:srgbClr val="FFFF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有效性评估</a:t>
            </a:r>
          </a:p>
        </p:txBody>
      </p:sp>
      <p:sp>
        <p:nvSpPr>
          <p:cNvPr id="42" name="右箭头 14">
            <a:extLst>
              <a:ext uri="{FF2B5EF4-FFF2-40B4-BE49-F238E27FC236}">
                <a16:creationId xmlns:a16="http://schemas.microsoft.com/office/drawing/2014/main" id="{0062FB6B-3A67-42FA-89B1-47C3FE5D5D4D}"/>
              </a:ext>
            </a:extLst>
          </p:cNvPr>
          <p:cNvSpPr>
            <a:spLocks noChangeArrowheads="1"/>
          </p:cNvSpPr>
          <p:nvPr/>
        </p:nvSpPr>
        <p:spPr bwMode="auto">
          <a:xfrm>
            <a:off x="2995501" y="3948178"/>
            <a:ext cx="319088" cy="177800"/>
          </a:xfrm>
          <a:prstGeom prst="rightArrow">
            <a:avLst>
              <a:gd name="adj1" fmla="val 50000"/>
              <a:gd name="adj2" fmla="val 49810"/>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43" name="矩形 21">
            <a:extLst>
              <a:ext uri="{FF2B5EF4-FFF2-40B4-BE49-F238E27FC236}">
                <a16:creationId xmlns:a16="http://schemas.microsoft.com/office/drawing/2014/main" id="{5A42F198-D6B4-4BBD-BD51-4BE1C4D5FF02}"/>
              </a:ext>
            </a:extLst>
          </p:cNvPr>
          <p:cNvSpPr>
            <a:spLocks noChangeArrowheads="1"/>
          </p:cNvSpPr>
          <p:nvPr/>
        </p:nvSpPr>
        <p:spPr bwMode="auto">
          <a:xfrm>
            <a:off x="1630424" y="4514916"/>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持续改进</a:t>
            </a:r>
            <a:endParaRPr lang="en-US" altLang="zh-CN">
              <a:latin typeface="Times New Roman" panose="02020603050405020304" pitchFamily="18" charset="0"/>
            </a:endParaRPr>
          </a:p>
        </p:txBody>
      </p:sp>
      <p:sp>
        <p:nvSpPr>
          <p:cNvPr id="44" name="矩形 18">
            <a:extLst>
              <a:ext uri="{FF2B5EF4-FFF2-40B4-BE49-F238E27FC236}">
                <a16:creationId xmlns:a16="http://schemas.microsoft.com/office/drawing/2014/main" id="{1A400664-15F2-45A0-B7A2-16D1CB2440FD}"/>
              </a:ext>
            </a:extLst>
          </p:cNvPr>
          <p:cNvSpPr>
            <a:spLocks noChangeArrowheads="1"/>
          </p:cNvSpPr>
          <p:nvPr/>
        </p:nvSpPr>
        <p:spPr bwMode="auto">
          <a:xfrm>
            <a:off x="1630424" y="5184841"/>
            <a:ext cx="1336675"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团队协作</a:t>
            </a:r>
          </a:p>
        </p:txBody>
      </p:sp>
      <p:cxnSp>
        <p:nvCxnSpPr>
          <p:cNvPr id="45" name="肘形连接符 7">
            <a:extLst>
              <a:ext uri="{FF2B5EF4-FFF2-40B4-BE49-F238E27FC236}">
                <a16:creationId xmlns:a16="http://schemas.microsoft.com/office/drawing/2014/main" id="{3E03E539-2E27-4638-B5EC-35177F559EB8}"/>
              </a:ext>
            </a:extLst>
          </p:cNvPr>
          <p:cNvCxnSpPr>
            <a:cxnSpLocks noChangeShapeType="1"/>
            <a:stCxn id="34" idx="2"/>
            <a:endCxn id="35" idx="1"/>
          </p:cNvCxnSpPr>
          <p:nvPr/>
        </p:nvCxnSpPr>
        <p:spPr bwMode="auto">
          <a:xfrm rot="16200000" flipH="1">
            <a:off x="1100993" y="1412147"/>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肘形连接符 9">
            <a:extLst>
              <a:ext uri="{FF2B5EF4-FFF2-40B4-BE49-F238E27FC236}">
                <a16:creationId xmlns:a16="http://schemas.microsoft.com/office/drawing/2014/main" id="{E686A2A3-7A68-4E60-83E3-BCB670DF8335}"/>
              </a:ext>
            </a:extLst>
          </p:cNvPr>
          <p:cNvCxnSpPr>
            <a:cxnSpLocks noChangeShapeType="1"/>
            <a:stCxn id="34" idx="2"/>
            <a:endCxn id="36" idx="1"/>
          </p:cNvCxnSpPr>
          <p:nvPr/>
        </p:nvCxnSpPr>
        <p:spPr bwMode="auto">
          <a:xfrm rot="16200000" flipH="1">
            <a:off x="766030" y="1747110"/>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肘形连接符 12">
            <a:extLst>
              <a:ext uri="{FF2B5EF4-FFF2-40B4-BE49-F238E27FC236}">
                <a16:creationId xmlns:a16="http://schemas.microsoft.com/office/drawing/2014/main" id="{616B9675-6CEF-4405-B99E-F96D30D69E4D}"/>
              </a:ext>
            </a:extLst>
          </p:cNvPr>
          <p:cNvCxnSpPr>
            <a:cxnSpLocks noChangeShapeType="1"/>
            <a:stCxn id="34" idx="2"/>
            <a:endCxn id="40" idx="1"/>
          </p:cNvCxnSpPr>
          <p:nvPr/>
        </p:nvCxnSpPr>
        <p:spPr bwMode="auto">
          <a:xfrm rot="16200000" flipH="1">
            <a:off x="402492" y="2110648"/>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肘形连接符 16">
            <a:extLst>
              <a:ext uri="{FF2B5EF4-FFF2-40B4-BE49-F238E27FC236}">
                <a16:creationId xmlns:a16="http://schemas.microsoft.com/office/drawing/2014/main" id="{E077D544-D08B-454D-919B-8A38EF875D5A}"/>
              </a:ext>
            </a:extLst>
          </p:cNvPr>
          <p:cNvCxnSpPr>
            <a:cxnSpLocks noChangeShapeType="1"/>
            <a:stCxn id="34" idx="2"/>
            <a:endCxn id="41" idx="1"/>
          </p:cNvCxnSpPr>
          <p:nvPr/>
        </p:nvCxnSpPr>
        <p:spPr bwMode="auto">
          <a:xfrm rot="16200000" flipH="1">
            <a:off x="57212" y="2455928"/>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肘形连接符 19">
            <a:extLst>
              <a:ext uri="{FF2B5EF4-FFF2-40B4-BE49-F238E27FC236}">
                <a16:creationId xmlns:a16="http://schemas.microsoft.com/office/drawing/2014/main" id="{492C9FF0-F4C8-40D5-BFCD-24985A0190B2}"/>
              </a:ext>
            </a:extLst>
          </p:cNvPr>
          <p:cNvCxnSpPr>
            <a:cxnSpLocks noChangeShapeType="1"/>
            <a:stCxn id="34" idx="2"/>
            <a:endCxn id="43" idx="1"/>
          </p:cNvCxnSpPr>
          <p:nvPr/>
        </p:nvCxnSpPr>
        <p:spPr bwMode="auto">
          <a:xfrm rot="16200000" flipH="1">
            <a:off x="-278545" y="2791685"/>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肘形连接符 29">
            <a:extLst>
              <a:ext uri="{FF2B5EF4-FFF2-40B4-BE49-F238E27FC236}">
                <a16:creationId xmlns:a16="http://schemas.microsoft.com/office/drawing/2014/main" id="{C8BDD023-A9DC-4699-9FCE-4E20D0F9E09E}"/>
              </a:ext>
            </a:extLst>
          </p:cNvPr>
          <p:cNvCxnSpPr>
            <a:cxnSpLocks noChangeShapeType="1"/>
            <a:stCxn id="34" idx="2"/>
            <a:endCxn id="44" idx="1"/>
          </p:cNvCxnSpPr>
          <p:nvPr/>
        </p:nvCxnSpPr>
        <p:spPr bwMode="auto">
          <a:xfrm rot="16200000" flipH="1">
            <a:off x="-612714" y="3125854"/>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3">
            <a:extLst>
              <a:ext uri="{FF2B5EF4-FFF2-40B4-BE49-F238E27FC236}">
                <a16:creationId xmlns:a16="http://schemas.microsoft.com/office/drawing/2014/main" id="{228F4898-33DE-4573-8BEF-13EAA00807B0}"/>
              </a:ext>
            </a:extLst>
          </p:cNvPr>
          <p:cNvSpPr txBox="1">
            <a:spLocks noRot="1" noChangeArrowheads="1"/>
          </p:cNvSpPr>
          <p:nvPr/>
        </p:nvSpPr>
        <p:spPr>
          <a:xfrm>
            <a:off x="3525901" y="1759016"/>
            <a:ext cx="7473736" cy="3925816"/>
          </a:xfrm>
          <a:prstGeom prst="rect">
            <a:avLst/>
          </a:prstGeom>
          <a:solidFill>
            <a:schemeClr val="accent1">
              <a:lumMod val="20000"/>
              <a:lumOff val="80000"/>
            </a:schemeClr>
          </a:solidFill>
        </p:spPr>
        <p:txBody>
          <a:bodyPr/>
          <a:lstStyle/>
          <a:p>
            <a:pPr indent="-342900" defTabSz="914400" eaLnBrk="0" hangingPunct="0">
              <a:lnSpc>
                <a:spcPct val="150000"/>
              </a:lnSpc>
              <a:spcBef>
                <a:spcPct val="20000"/>
              </a:spcBef>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当措施完成时 ，频度和探测度值将重新评估，一个新的措施优先级可能要被确定。</a:t>
            </a:r>
            <a:endParaRPr lang="en-US" altLang="zh-CN" dirty="0">
              <a:latin typeface="微软雅黑" panose="020B0503020204020204" pitchFamily="34" charset="-122"/>
              <a:ea typeface="微软雅黑" panose="020B0503020204020204" pitchFamily="34" charset="-122"/>
            </a:endParaRPr>
          </a:p>
          <a:p>
            <a:pPr indent="-342900" defTabSz="914400" eaLnBrk="0" hangingPunct="0">
              <a:lnSpc>
                <a:spcPct val="150000"/>
              </a:lnSpc>
              <a:spcBef>
                <a:spcPct val="20000"/>
              </a:spcBef>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新的措施将获得初步措施优先级评估，作为对有效性的预测。</a:t>
            </a:r>
            <a:endParaRPr lang="en-US" altLang="zh-CN" dirty="0">
              <a:latin typeface="微软雅黑" panose="020B0503020204020204" pitchFamily="34" charset="-122"/>
              <a:ea typeface="微软雅黑" panose="020B0503020204020204" pitchFamily="34" charset="-122"/>
            </a:endParaRPr>
          </a:p>
          <a:p>
            <a:pPr indent="-342900" defTabSz="914400" eaLnBrk="0" hangingPunct="0">
              <a:lnSpc>
                <a:spcPct val="150000"/>
              </a:lnSpc>
              <a:spcBef>
                <a:spcPct val="20000"/>
              </a:spcBef>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然而，该措施将一直保待“尚未执行”的状态，直到其有效性得到测试为止。</a:t>
            </a:r>
            <a:endParaRPr lang="en-US" altLang="zh-CN" dirty="0">
              <a:latin typeface="微软雅黑" panose="020B0503020204020204" pitchFamily="34" charset="-122"/>
              <a:ea typeface="微软雅黑" panose="020B0503020204020204" pitchFamily="34" charset="-122"/>
            </a:endParaRPr>
          </a:p>
          <a:p>
            <a:pPr indent="-342900" defTabSz="914400" eaLnBrk="0" hangingPunct="0">
              <a:lnSpc>
                <a:spcPct val="150000"/>
              </a:lnSpc>
              <a:spcBef>
                <a:spcPct val="20000"/>
              </a:spcBef>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测试完成后，初步评估必须得到确认或在必要时调整。然后，措施的状态从“尚未执行”改为“已完成”。</a:t>
            </a:r>
            <a:endParaRPr lang="en-US" altLang="zh-CN" dirty="0">
              <a:latin typeface="微软雅黑" panose="020B0503020204020204" pitchFamily="34" charset="-122"/>
              <a:ea typeface="微软雅黑" panose="020B0503020204020204" pitchFamily="34" charset="-122"/>
            </a:endParaRPr>
          </a:p>
          <a:p>
            <a:pPr indent="-342900" defTabSz="914400" eaLnBrk="0" hangingPunct="0">
              <a:lnSpc>
                <a:spcPct val="150000"/>
              </a:lnSpc>
              <a:spcBef>
                <a:spcPct val="20000"/>
              </a:spcBef>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重新评估应基于采取的预防和探测措施的有效性，并且新的值应基于</a:t>
            </a:r>
            <a:r>
              <a:rPr lang="en-US" altLang="zh-CN" dirty="0">
                <a:latin typeface="微软雅黑" panose="020B0503020204020204" pitchFamily="34" charset="-122"/>
                <a:ea typeface="微软雅黑" panose="020B0503020204020204" pitchFamily="34" charset="-122"/>
              </a:rPr>
              <a:t>DFMEA </a:t>
            </a:r>
            <a:r>
              <a:rPr lang="zh-CN" altLang="en-US" dirty="0">
                <a:latin typeface="微软雅黑" panose="020B0503020204020204" pitchFamily="34" charset="-122"/>
                <a:ea typeface="微软雅黑" panose="020B0503020204020204" pitchFamily="34" charset="-122"/>
              </a:rPr>
              <a:t>频度和探测度评级表中的定义。 </a:t>
            </a:r>
            <a:br>
              <a:rPr lang="zh-CN" altLang="en-US" dirty="0">
                <a:latin typeface="微软雅黑" panose="020B0503020204020204" pitchFamily="34" charset="-122"/>
                <a:ea typeface="微软雅黑" panose="020B0503020204020204" pitchFamily="34" charset="-122"/>
              </a:rPr>
            </a:br>
            <a:endParaRPr kumimoji="1" lang="zh-CN" altLang="en-US" b="1"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42330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改进措施</a:t>
            </a:r>
            <a:endParaRPr lang="zh-CN" altLang="en-US" sz="3600" dirty="0"/>
          </a:p>
        </p:txBody>
      </p:sp>
      <p:graphicFrame>
        <p:nvGraphicFramePr>
          <p:cNvPr id="20" name="表格 19">
            <a:extLst>
              <a:ext uri="{FF2B5EF4-FFF2-40B4-BE49-F238E27FC236}">
                <a16:creationId xmlns:a16="http://schemas.microsoft.com/office/drawing/2014/main" id="{CF69D4C1-46FB-4C94-9555-E80AC62B7AE4}"/>
              </a:ext>
            </a:extLst>
          </p:cNvPr>
          <p:cNvGraphicFramePr>
            <a:graphicFrameLocks noGrp="1"/>
          </p:cNvGraphicFramePr>
          <p:nvPr>
            <p:extLst>
              <p:ext uri="{D42A27DB-BD31-4B8C-83A1-F6EECF244321}">
                <p14:modId xmlns:p14="http://schemas.microsoft.com/office/powerpoint/2010/main" val="3083239005"/>
              </p:ext>
            </p:extLst>
          </p:nvPr>
        </p:nvGraphicFramePr>
        <p:xfrm>
          <a:off x="557360" y="865255"/>
          <a:ext cx="10407353" cy="3343034"/>
        </p:xfrm>
        <a:graphic>
          <a:graphicData uri="http://schemas.openxmlformats.org/drawingml/2006/table">
            <a:tbl>
              <a:tblPr firstRow="1" bandRow="1">
                <a:tableStyleId>{5C22544A-7EE6-4342-B048-85BDC9FD1C3A}</a:tableStyleId>
              </a:tblPr>
              <a:tblGrid>
                <a:gridCol w="882190">
                  <a:extLst>
                    <a:ext uri="{9D8B030D-6E8A-4147-A177-3AD203B41FA5}">
                      <a16:colId xmlns:a16="http://schemas.microsoft.com/office/drawing/2014/main" val="20000"/>
                    </a:ext>
                  </a:extLst>
                </a:gridCol>
                <a:gridCol w="531517">
                  <a:extLst>
                    <a:ext uri="{9D8B030D-6E8A-4147-A177-3AD203B41FA5}">
                      <a16:colId xmlns:a16="http://schemas.microsoft.com/office/drawing/2014/main" val="20001"/>
                    </a:ext>
                  </a:extLst>
                </a:gridCol>
                <a:gridCol w="1208970">
                  <a:extLst>
                    <a:ext uri="{9D8B030D-6E8A-4147-A177-3AD203B41FA5}">
                      <a16:colId xmlns:a16="http://schemas.microsoft.com/office/drawing/2014/main" val="20002"/>
                    </a:ext>
                  </a:extLst>
                </a:gridCol>
                <a:gridCol w="681715">
                  <a:extLst>
                    <a:ext uri="{9D8B030D-6E8A-4147-A177-3AD203B41FA5}">
                      <a16:colId xmlns:a16="http://schemas.microsoft.com/office/drawing/2014/main" val="20003"/>
                    </a:ext>
                  </a:extLst>
                </a:gridCol>
                <a:gridCol w="515637">
                  <a:extLst>
                    <a:ext uri="{9D8B030D-6E8A-4147-A177-3AD203B41FA5}">
                      <a16:colId xmlns:a16="http://schemas.microsoft.com/office/drawing/2014/main" val="20004"/>
                    </a:ext>
                  </a:extLst>
                </a:gridCol>
                <a:gridCol w="625565">
                  <a:extLst>
                    <a:ext uri="{9D8B030D-6E8A-4147-A177-3AD203B41FA5}">
                      <a16:colId xmlns:a16="http://schemas.microsoft.com/office/drawing/2014/main" val="20005"/>
                    </a:ext>
                  </a:extLst>
                </a:gridCol>
                <a:gridCol w="459681">
                  <a:extLst>
                    <a:ext uri="{9D8B030D-6E8A-4147-A177-3AD203B41FA5}">
                      <a16:colId xmlns:a16="http://schemas.microsoft.com/office/drawing/2014/main" val="20006"/>
                    </a:ext>
                  </a:extLst>
                </a:gridCol>
                <a:gridCol w="1251303">
                  <a:extLst>
                    <a:ext uri="{9D8B030D-6E8A-4147-A177-3AD203B41FA5}">
                      <a16:colId xmlns:a16="http://schemas.microsoft.com/office/drawing/2014/main" val="20007"/>
                    </a:ext>
                  </a:extLst>
                </a:gridCol>
                <a:gridCol w="508772">
                  <a:extLst>
                    <a:ext uri="{9D8B030D-6E8A-4147-A177-3AD203B41FA5}">
                      <a16:colId xmlns:a16="http://schemas.microsoft.com/office/drawing/2014/main" val="20008"/>
                    </a:ext>
                  </a:extLst>
                </a:gridCol>
                <a:gridCol w="495021">
                  <a:extLst>
                    <a:ext uri="{9D8B030D-6E8A-4147-A177-3AD203B41FA5}">
                      <a16:colId xmlns:a16="http://schemas.microsoft.com/office/drawing/2014/main" val="20009"/>
                    </a:ext>
                  </a:extLst>
                </a:gridCol>
                <a:gridCol w="413045">
                  <a:extLst>
                    <a:ext uri="{9D8B030D-6E8A-4147-A177-3AD203B41FA5}">
                      <a16:colId xmlns:a16="http://schemas.microsoft.com/office/drawing/2014/main" val="20010"/>
                    </a:ext>
                  </a:extLst>
                </a:gridCol>
                <a:gridCol w="625565">
                  <a:extLst>
                    <a:ext uri="{9D8B030D-6E8A-4147-A177-3AD203B41FA5}">
                      <a16:colId xmlns:a16="http://schemas.microsoft.com/office/drawing/2014/main" val="20011"/>
                    </a:ext>
                  </a:extLst>
                </a:gridCol>
                <a:gridCol w="625565">
                  <a:extLst>
                    <a:ext uri="{9D8B030D-6E8A-4147-A177-3AD203B41FA5}">
                      <a16:colId xmlns:a16="http://schemas.microsoft.com/office/drawing/2014/main" val="20012"/>
                    </a:ext>
                  </a:extLst>
                </a:gridCol>
                <a:gridCol w="345255">
                  <a:extLst>
                    <a:ext uri="{9D8B030D-6E8A-4147-A177-3AD203B41FA5}">
                      <a16:colId xmlns:a16="http://schemas.microsoft.com/office/drawing/2014/main" val="20013"/>
                    </a:ext>
                  </a:extLst>
                </a:gridCol>
                <a:gridCol w="495021">
                  <a:extLst>
                    <a:ext uri="{9D8B030D-6E8A-4147-A177-3AD203B41FA5}">
                      <a16:colId xmlns:a16="http://schemas.microsoft.com/office/drawing/2014/main" val="20014"/>
                    </a:ext>
                  </a:extLst>
                </a:gridCol>
                <a:gridCol w="343765">
                  <a:extLst>
                    <a:ext uri="{9D8B030D-6E8A-4147-A177-3AD203B41FA5}">
                      <a16:colId xmlns:a16="http://schemas.microsoft.com/office/drawing/2014/main" val="20015"/>
                    </a:ext>
                  </a:extLst>
                </a:gridCol>
                <a:gridCol w="398766">
                  <a:extLst>
                    <a:ext uri="{9D8B030D-6E8A-4147-A177-3AD203B41FA5}">
                      <a16:colId xmlns:a16="http://schemas.microsoft.com/office/drawing/2014/main" val="20016"/>
                    </a:ext>
                  </a:extLst>
                </a:gridCol>
              </a:tblGrid>
              <a:tr h="384466">
                <a:tc gridSpan="6">
                  <a:txBody>
                    <a:bodyPr/>
                    <a:lstStyle/>
                    <a:p>
                      <a:pPr algn="ctr"/>
                      <a:r>
                        <a:rPr lang="en-US" altLang="zh-CN" dirty="0">
                          <a:solidFill>
                            <a:schemeClr val="tx1"/>
                          </a:solidFill>
                        </a:rPr>
                        <a:t>DFMEA</a:t>
                      </a:r>
                      <a:r>
                        <a:rPr lang="zh-CN" altLang="en-US" dirty="0">
                          <a:solidFill>
                            <a:schemeClr val="tx1"/>
                          </a:solidFill>
                        </a:rPr>
                        <a:t>风险分析</a:t>
                      </a:r>
                      <a:r>
                        <a:rPr lang="en-US" altLang="zh-CN" dirty="0">
                          <a:solidFill>
                            <a:schemeClr val="tx1"/>
                          </a:solidFill>
                        </a:rPr>
                        <a:t>【</a:t>
                      </a:r>
                      <a:r>
                        <a:rPr lang="zh-CN" altLang="en-US" dirty="0">
                          <a:solidFill>
                            <a:schemeClr val="tx1"/>
                          </a:solidFill>
                        </a:rPr>
                        <a:t>步骤五</a:t>
                      </a:r>
                      <a:r>
                        <a:rPr lang="en-US" altLang="zh-CN" dirty="0">
                          <a:solidFill>
                            <a:schemeClr val="tx1"/>
                          </a:solidFill>
                        </a:rPr>
                        <a:t>】</a:t>
                      </a:r>
                      <a:endParaRPr lang="zh-CN" altLang="en-US" dirty="0">
                        <a:solidFill>
                          <a:schemeClr val="tx1"/>
                        </a:solidFill>
                      </a:endParaRPr>
                    </a:p>
                  </a:txBody>
                  <a:tcPr anchor="c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11">
                  <a:txBody>
                    <a:bodyPr/>
                    <a:lstStyle/>
                    <a:p>
                      <a:pPr algn="ctr"/>
                      <a:r>
                        <a:rPr lang="en-US" altLang="zh-CN" dirty="0">
                          <a:solidFill>
                            <a:schemeClr val="tx1"/>
                          </a:solidFill>
                        </a:rPr>
                        <a:t>DFMEA</a:t>
                      </a:r>
                      <a:r>
                        <a:rPr lang="zh-CN" altLang="en-US" dirty="0">
                          <a:solidFill>
                            <a:schemeClr val="tx1"/>
                          </a:solidFill>
                        </a:rPr>
                        <a:t>优化</a:t>
                      </a:r>
                      <a:r>
                        <a:rPr lang="en-US" altLang="zh-CN" dirty="0">
                          <a:solidFill>
                            <a:schemeClr val="tx1"/>
                          </a:solidFill>
                        </a:rPr>
                        <a:t>【</a:t>
                      </a:r>
                      <a:r>
                        <a:rPr lang="zh-CN" altLang="en-US" dirty="0">
                          <a:solidFill>
                            <a:schemeClr val="tx1"/>
                          </a:solidFill>
                        </a:rPr>
                        <a:t>步骤六</a:t>
                      </a:r>
                      <a:r>
                        <a:rPr lang="en-US" altLang="zh-CN" dirty="0">
                          <a:solidFill>
                            <a:schemeClr val="tx1"/>
                          </a:solidFill>
                        </a:rPr>
                        <a:t>】</a:t>
                      </a:r>
                      <a:endParaRPr lang="zh-CN" altLang="en-US" dirty="0">
                        <a:solidFill>
                          <a:schemeClr val="tx1"/>
                        </a:solidFill>
                      </a:endParaRPr>
                    </a:p>
                  </a:txBody>
                  <a:tcPr anchor="ctr">
                    <a:noFill/>
                  </a:tcPr>
                </a:tc>
                <a:tc hMerge="1">
                  <a:txBody>
                    <a:bodyPr/>
                    <a:lstStyle/>
                    <a:p>
                      <a:endParaRPr lang="zh-CN"/>
                    </a:p>
                  </a:txBody>
                  <a:tcPr anchor="ctr">
                    <a:noFill/>
                  </a:tcPr>
                </a:tc>
                <a:tc hMerge="1">
                  <a:txBody>
                    <a:bodyPr/>
                    <a:lstStyle/>
                    <a:p>
                      <a:endParaRPr lang="zh-CN"/>
                    </a:p>
                  </a:txBody>
                  <a:tcPr anchor="ctr">
                    <a:noFill/>
                  </a:tcPr>
                </a:tc>
                <a:tc hMerge="1">
                  <a:txBody>
                    <a:bodyPr/>
                    <a:lstStyle/>
                    <a:p>
                      <a:endParaRPr lang="zh-CN"/>
                    </a:p>
                  </a:txBody>
                  <a:tcPr anchor="ctr">
                    <a:noFill/>
                  </a:tcPr>
                </a:tc>
                <a:tc hMerge="1">
                  <a:txBody>
                    <a:bodyPr/>
                    <a:lstStyle/>
                    <a:p>
                      <a:endParaRPr lang="zh-CN"/>
                    </a:p>
                  </a:txBody>
                  <a:tcPr anchor="ctr">
                    <a:noFill/>
                  </a:tcPr>
                </a:tc>
                <a:tc hMerge="1">
                  <a:txBody>
                    <a:bodyPr/>
                    <a:lstStyle/>
                    <a:p>
                      <a:endParaRPr lang="zh-CN"/>
                    </a:p>
                  </a:txBody>
                  <a:tcPr anchor="ctr">
                    <a:noFill/>
                  </a:tcPr>
                </a:tc>
                <a:tc hMerge="1">
                  <a:txBody>
                    <a:bodyPr/>
                    <a:lstStyle/>
                    <a:p>
                      <a:endParaRPr lang="zh-CN"/>
                    </a:p>
                  </a:txBody>
                  <a:tcPr anchor="ctr">
                    <a:noFill/>
                  </a:tcPr>
                </a:tc>
                <a:tc hMerge="1">
                  <a:txBody>
                    <a:bodyPr/>
                    <a:lstStyle/>
                    <a:p>
                      <a:endParaRPr lang="zh-CN"/>
                    </a:p>
                  </a:txBody>
                  <a:tcPr anchor="ctr">
                    <a:noFill/>
                  </a:tcPr>
                </a:tc>
                <a:tc hMerge="1">
                  <a:txBody>
                    <a:bodyPr/>
                    <a:lstStyle/>
                    <a:p>
                      <a:endParaRPr lang="zh-CN"/>
                    </a:p>
                  </a:txBody>
                  <a:tcPr anchor="ctr">
                    <a:noFill/>
                  </a:tcPr>
                </a:tc>
                <a:tc hMerge="1">
                  <a:txBody>
                    <a:bodyPr/>
                    <a:lstStyle/>
                    <a:p>
                      <a:endParaRPr lang="zh-CN"/>
                    </a:p>
                  </a:txBody>
                  <a:tcPr anchor="ctr">
                    <a:noFill/>
                  </a:tcPr>
                </a:tc>
                <a:tc hMerge="1">
                  <a:txBody>
                    <a:bodyPr/>
                    <a:lstStyle/>
                    <a:p>
                      <a:endParaRPr lang="zh-CN"/>
                    </a:p>
                  </a:txBody>
                  <a:tcPr anchor="ctr">
                    <a:noFill/>
                  </a:tcPr>
                </a:tc>
                <a:extLst>
                  <a:ext uri="{0D108BD9-81ED-4DB2-BD59-A6C34878D82A}">
                    <a16:rowId xmlns:a16="http://schemas.microsoft.com/office/drawing/2014/main" val="10000"/>
                  </a:ext>
                </a:extLst>
              </a:tr>
              <a:tr h="1443368">
                <a:tc>
                  <a:txBody>
                    <a:bodyPr/>
                    <a:lstStyle/>
                    <a:p>
                      <a:pPr algn="ctr"/>
                      <a:r>
                        <a:rPr lang="zh-CN" altLang="en-US" sz="1400" dirty="0"/>
                        <a:t>对失效起因的当前预防控制</a:t>
                      </a:r>
                      <a:r>
                        <a:rPr lang="en-US" altLang="zh-CN" sz="1400" dirty="0"/>
                        <a:t>【PC】</a:t>
                      </a:r>
                      <a:endParaRPr lang="zh-CN" altLang="en-US" sz="1400" dirty="0"/>
                    </a:p>
                  </a:txBody>
                  <a:tcPr vert="vert270" anchor="ctr">
                    <a:solidFill>
                      <a:srgbClr val="92D050"/>
                    </a:solidFill>
                  </a:tcPr>
                </a:tc>
                <a:tc>
                  <a:txBody>
                    <a:bodyPr/>
                    <a:lstStyle/>
                    <a:p>
                      <a:pPr algn="ctr"/>
                      <a:r>
                        <a:rPr lang="zh-CN" altLang="en-US" sz="1400" dirty="0"/>
                        <a:t>失效起因的频度</a:t>
                      </a:r>
                      <a:r>
                        <a:rPr lang="en-US" altLang="zh-CN" sz="1400" dirty="0"/>
                        <a:t>【O】</a:t>
                      </a:r>
                      <a:endParaRPr lang="zh-CN" altLang="en-US" sz="1400" dirty="0"/>
                    </a:p>
                  </a:txBody>
                  <a:tcPr vert="vert270" anchor="ctr">
                    <a:solidFill>
                      <a:srgbClr val="92D050"/>
                    </a:solidFill>
                  </a:tcPr>
                </a:tc>
                <a:tc>
                  <a:txBody>
                    <a:bodyPr/>
                    <a:lstStyle/>
                    <a:p>
                      <a:pPr algn="ctr"/>
                      <a:r>
                        <a:rPr lang="zh-CN" altLang="en-US" sz="1400" dirty="0"/>
                        <a:t>对失效起因或失效模式的当前探测控制</a:t>
                      </a:r>
                      <a:r>
                        <a:rPr lang="en-US" altLang="zh-CN" sz="1400" dirty="0"/>
                        <a:t>【DC】</a:t>
                      </a:r>
                      <a:endParaRPr lang="zh-CN" altLang="en-US" sz="1400" dirty="0"/>
                    </a:p>
                  </a:txBody>
                  <a:tcPr vert="vert270" anchor="ctr">
                    <a:solidFill>
                      <a:srgbClr val="92D050"/>
                    </a:solidFill>
                  </a:tcPr>
                </a:tc>
                <a:tc>
                  <a:txBody>
                    <a:bodyPr/>
                    <a:lstStyle/>
                    <a:p>
                      <a:pPr algn="ctr"/>
                      <a:r>
                        <a:rPr lang="zh-CN" altLang="en-US" sz="1400" dirty="0"/>
                        <a:t>失效起因</a:t>
                      </a:r>
                      <a:r>
                        <a:rPr lang="en-US" altLang="zh-CN" sz="1400" dirty="0"/>
                        <a:t>/</a:t>
                      </a:r>
                      <a:r>
                        <a:rPr lang="zh-CN" altLang="en-US" sz="1400" dirty="0"/>
                        <a:t>失效模式的探测度</a:t>
                      </a:r>
                      <a:r>
                        <a:rPr lang="en-US" altLang="zh-CN" sz="1400" dirty="0"/>
                        <a:t>【D】</a:t>
                      </a:r>
                      <a:endParaRPr lang="zh-CN" altLang="en-US" sz="1400" dirty="0"/>
                    </a:p>
                  </a:txBody>
                  <a:tcPr vert="vert270" anchor="ctr">
                    <a:solidFill>
                      <a:srgbClr val="92D050"/>
                    </a:solidFill>
                  </a:tcPr>
                </a:tc>
                <a:tc>
                  <a:txBody>
                    <a:bodyPr/>
                    <a:lstStyle/>
                    <a:p>
                      <a:pPr algn="ctr"/>
                      <a:r>
                        <a:rPr lang="zh-CN" altLang="en-US" sz="1400" dirty="0"/>
                        <a:t>设计</a:t>
                      </a:r>
                      <a:r>
                        <a:rPr lang="en-US" altLang="zh-CN" sz="1400" dirty="0"/>
                        <a:t>FMEA</a:t>
                      </a:r>
                      <a:r>
                        <a:rPr lang="zh-CN" altLang="en-US" sz="1400" dirty="0"/>
                        <a:t>措施优先级</a:t>
                      </a:r>
                    </a:p>
                  </a:txBody>
                  <a:tcPr vert="vert270" anchor="ctr">
                    <a:solidFill>
                      <a:srgbClr val="92D050"/>
                    </a:solidFill>
                  </a:tcPr>
                </a:tc>
                <a:tc>
                  <a:txBody>
                    <a:bodyPr/>
                    <a:lstStyle/>
                    <a:p>
                      <a:pPr algn="ctr"/>
                      <a:r>
                        <a:rPr lang="zh-CN" altLang="en-US" sz="1400" dirty="0"/>
                        <a:t>筛选器代码</a:t>
                      </a:r>
                      <a:r>
                        <a:rPr lang="en-US" altLang="zh-CN" sz="1400" dirty="0"/>
                        <a:t>【</a:t>
                      </a:r>
                      <a:r>
                        <a:rPr lang="zh-CN" altLang="en-US" sz="1400" dirty="0"/>
                        <a:t>可选</a:t>
                      </a:r>
                      <a:r>
                        <a:rPr lang="en-US" altLang="zh-CN" sz="1400" dirty="0"/>
                        <a:t>】</a:t>
                      </a:r>
                      <a:endParaRPr lang="zh-CN" altLang="en-US" sz="1400" dirty="0"/>
                    </a:p>
                  </a:txBody>
                  <a:tcPr anchor="ctr">
                    <a:solidFill>
                      <a:srgbClr val="92D050"/>
                    </a:solidFill>
                  </a:tcPr>
                </a:tc>
                <a:tc>
                  <a:txBody>
                    <a:bodyPr/>
                    <a:lstStyle/>
                    <a:p>
                      <a:pPr algn="ctr"/>
                      <a:r>
                        <a:rPr lang="en-US" altLang="zh-CN" sz="1400" dirty="0"/>
                        <a:t>DFMEA</a:t>
                      </a:r>
                      <a:r>
                        <a:rPr lang="zh-CN" altLang="en-US" sz="1400" dirty="0"/>
                        <a:t>预防措施</a:t>
                      </a:r>
                    </a:p>
                  </a:txBody>
                  <a:tcPr vert="vert270" anchor="ctr">
                    <a:solidFill>
                      <a:schemeClr val="accent1"/>
                    </a:solidFill>
                  </a:tcPr>
                </a:tc>
                <a:tc>
                  <a:txBody>
                    <a:bodyPr/>
                    <a:lstStyle/>
                    <a:p>
                      <a:pPr algn="ctr"/>
                      <a:r>
                        <a:rPr lang="en-US" altLang="zh-CN" sz="1400" dirty="0"/>
                        <a:t>DFMEA</a:t>
                      </a:r>
                      <a:r>
                        <a:rPr lang="zh-CN" altLang="en-US" sz="1400" dirty="0"/>
                        <a:t>探测措施</a:t>
                      </a:r>
                    </a:p>
                  </a:txBody>
                  <a:tcPr vert="vert270" anchor="ctr">
                    <a:solidFill>
                      <a:schemeClr val="accent1"/>
                    </a:solidFill>
                  </a:tcPr>
                </a:tc>
                <a:tc>
                  <a:txBody>
                    <a:bodyPr/>
                    <a:lstStyle/>
                    <a:p>
                      <a:pPr algn="ctr"/>
                      <a:r>
                        <a:rPr lang="zh-CN" altLang="en-US" sz="1400" dirty="0"/>
                        <a:t>负责人姓名</a:t>
                      </a:r>
                    </a:p>
                  </a:txBody>
                  <a:tcPr vert="vert270" anchor="ctr">
                    <a:solidFill>
                      <a:schemeClr val="accent1"/>
                    </a:solidFill>
                  </a:tcPr>
                </a:tc>
                <a:tc>
                  <a:txBody>
                    <a:bodyPr/>
                    <a:lstStyle/>
                    <a:p>
                      <a:pPr algn="ctr"/>
                      <a:r>
                        <a:rPr lang="zh-CN" altLang="en-US" sz="1400" dirty="0"/>
                        <a:t>目标完成日期</a:t>
                      </a:r>
                    </a:p>
                  </a:txBody>
                  <a:tcPr vert="vert270" anchor="ctr">
                    <a:solidFill>
                      <a:schemeClr val="accent1"/>
                    </a:solidFill>
                  </a:tcPr>
                </a:tc>
                <a:tc>
                  <a:txBody>
                    <a:bodyPr/>
                    <a:lstStyle/>
                    <a:p>
                      <a:pPr algn="ctr"/>
                      <a:r>
                        <a:rPr lang="zh-CN" altLang="en-US" sz="1400" dirty="0"/>
                        <a:t>状态</a:t>
                      </a:r>
                    </a:p>
                  </a:txBody>
                  <a:tcPr vert="vert270" anchor="ctr">
                    <a:solidFill>
                      <a:schemeClr val="accent1"/>
                    </a:solidFill>
                  </a:tcPr>
                </a:tc>
                <a:tc>
                  <a:txBody>
                    <a:bodyPr/>
                    <a:lstStyle/>
                    <a:p>
                      <a:pPr algn="ctr"/>
                      <a:r>
                        <a:rPr lang="zh-CN" altLang="en-US" sz="1400" dirty="0"/>
                        <a:t>采取基于证据的措施</a:t>
                      </a:r>
                    </a:p>
                  </a:txBody>
                  <a:tcPr vert="vert270" anchor="ctr">
                    <a:solidFill>
                      <a:schemeClr val="accent1"/>
                    </a:solidFill>
                  </a:tcPr>
                </a:tc>
                <a:tc>
                  <a:txBody>
                    <a:bodyPr/>
                    <a:lstStyle/>
                    <a:p>
                      <a:pPr algn="ctr"/>
                      <a:r>
                        <a:rPr lang="zh-CN" altLang="en-US" sz="1400" dirty="0"/>
                        <a:t>完成日期</a:t>
                      </a:r>
                    </a:p>
                  </a:txBody>
                  <a:tcPr vert="vert270" anchor="ctr">
                    <a:solidFill>
                      <a:schemeClr val="accent1"/>
                    </a:solidFill>
                  </a:tcPr>
                </a:tc>
                <a:tc>
                  <a:txBody>
                    <a:bodyPr/>
                    <a:lstStyle/>
                    <a:p>
                      <a:pPr algn="ctr"/>
                      <a:r>
                        <a:rPr lang="zh-CN" altLang="en-US" sz="1400" dirty="0"/>
                        <a:t>严重度</a:t>
                      </a:r>
                      <a:r>
                        <a:rPr lang="en-US" altLang="zh-CN" sz="1400" dirty="0"/>
                        <a:t>【S】</a:t>
                      </a:r>
                      <a:endParaRPr lang="zh-CN" altLang="en-US" sz="1400" dirty="0"/>
                    </a:p>
                  </a:txBody>
                  <a:tcPr vert="vert270" anchor="ctr">
                    <a:solidFill>
                      <a:schemeClr val="accent6">
                        <a:lumMod val="60000"/>
                        <a:lumOff val="40000"/>
                      </a:schemeClr>
                    </a:solidFill>
                  </a:tcPr>
                </a:tc>
                <a:tc>
                  <a:txBody>
                    <a:bodyPr/>
                    <a:lstStyle/>
                    <a:p>
                      <a:pPr algn="ctr"/>
                      <a:r>
                        <a:rPr lang="zh-CN" altLang="en-US" sz="1400" dirty="0"/>
                        <a:t>频度</a:t>
                      </a:r>
                      <a:r>
                        <a:rPr lang="en-US" altLang="zh-CN" sz="1400" dirty="0"/>
                        <a:t>【O】</a:t>
                      </a:r>
                      <a:endParaRPr lang="zh-CN" altLang="en-US" sz="1400" dirty="0"/>
                    </a:p>
                  </a:txBody>
                  <a:tcPr vert="vert270" anchor="ctr">
                    <a:solidFill>
                      <a:schemeClr val="accent6">
                        <a:lumMod val="60000"/>
                        <a:lumOff val="40000"/>
                      </a:schemeClr>
                    </a:solidFill>
                  </a:tcPr>
                </a:tc>
                <a:tc>
                  <a:txBody>
                    <a:bodyPr/>
                    <a:lstStyle/>
                    <a:p>
                      <a:pPr algn="ctr"/>
                      <a:r>
                        <a:rPr lang="zh-CN" altLang="en-US" sz="1400" dirty="0"/>
                        <a:t>探测度</a:t>
                      </a:r>
                      <a:r>
                        <a:rPr lang="en-US" altLang="zh-CN" sz="1400" dirty="0"/>
                        <a:t>【D】</a:t>
                      </a:r>
                      <a:endParaRPr lang="zh-CN" altLang="en-US" sz="1400" dirty="0"/>
                    </a:p>
                  </a:txBody>
                  <a:tcPr vert="vert270" anchor="ctr">
                    <a:solidFill>
                      <a:schemeClr val="accent6">
                        <a:lumMod val="60000"/>
                        <a:lumOff val="40000"/>
                      </a:schemeClr>
                    </a:solidFill>
                  </a:tcPr>
                </a:tc>
                <a:tc>
                  <a:txBody>
                    <a:bodyPr/>
                    <a:lstStyle/>
                    <a:p>
                      <a:pPr algn="ctr"/>
                      <a:r>
                        <a:rPr lang="en-US" altLang="zh-CN" sz="1400" dirty="0"/>
                        <a:t>AP</a:t>
                      </a:r>
                      <a:endParaRPr lang="zh-CN" altLang="en-US" sz="1400" dirty="0"/>
                    </a:p>
                  </a:txBody>
                  <a:tcPr vert="vert270" anchor="ctr">
                    <a:solidFill>
                      <a:schemeClr val="accent6">
                        <a:lumMod val="60000"/>
                        <a:lumOff val="40000"/>
                      </a:schemeClr>
                    </a:solidFill>
                  </a:tcPr>
                </a:tc>
                <a:extLst>
                  <a:ext uri="{0D108BD9-81ED-4DB2-BD59-A6C34878D82A}">
                    <a16:rowId xmlns:a16="http://schemas.microsoft.com/office/drawing/2014/main" val="10001"/>
                  </a:ext>
                </a:extLst>
              </a:tr>
              <a:tr h="15152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srgbClr val="FF0000"/>
                          </a:solidFill>
                        </a:rPr>
                        <a:t>根据</a:t>
                      </a:r>
                      <a:r>
                        <a:rPr lang="en-US" altLang="zh-CN" sz="1400" dirty="0">
                          <a:solidFill>
                            <a:srgbClr val="FF0000"/>
                          </a:solidFill>
                        </a:rPr>
                        <a:t>FEM6370</a:t>
                      </a:r>
                      <a:r>
                        <a:rPr lang="zh-CN" altLang="en-US" sz="1400" dirty="0">
                          <a:solidFill>
                            <a:srgbClr val="FF0000"/>
                          </a:solidFill>
                        </a:rPr>
                        <a:t>进行的电刷盒动态受力模拟</a:t>
                      </a:r>
                      <a:endParaRPr lang="en-US" altLang="zh-CN" sz="1400"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solidFill>
                            <a:schemeClr val="tx1"/>
                          </a:solidFill>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solidFill>
                        </a:rPr>
                        <a:t>抽样测试：依据测试规范</a:t>
                      </a:r>
                      <a:r>
                        <a:rPr lang="en-US" altLang="zh-CN" sz="1400" dirty="0">
                          <a:solidFill>
                            <a:schemeClr val="tx1"/>
                          </a:solidFill>
                        </a:rPr>
                        <a:t>MRJ82/60</a:t>
                      </a:r>
                      <a:r>
                        <a:rPr lang="zh-CN" altLang="en-US" sz="1400" dirty="0">
                          <a:solidFill>
                            <a:schemeClr val="tx1"/>
                          </a:solidFill>
                        </a:rPr>
                        <a:t>测量电刷盒的弹性和塑性变形影响</a:t>
                      </a:r>
                      <a:endParaRPr lang="en-US" altLang="zh-CN"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solidFill>
                            <a:schemeClr val="tx1"/>
                          </a:solidFill>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solidFill>
                            <a:schemeClr val="tx1"/>
                          </a:solidFill>
                        </a:rPr>
                        <a:t>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solidFill>
                        </a:rPr>
                        <a:t>无</a:t>
                      </a:r>
                      <a:endParaRPr lang="en-US" altLang="zh-CN"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solidFill>
                            <a:schemeClr val="tx1"/>
                          </a:solidFill>
                        </a:rPr>
                        <a:t>MRJ1140</a:t>
                      </a:r>
                      <a:r>
                        <a:rPr lang="zh-CN" altLang="en-US" sz="1400" dirty="0">
                          <a:solidFill>
                            <a:schemeClr val="tx1"/>
                          </a:solidFill>
                        </a:rPr>
                        <a:t>最终产品测试：根据测试规范</a:t>
                      </a:r>
                      <a:r>
                        <a:rPr lang="en-US" altLang="zh-CN" sz="1400" dirty="0">
                          <a:solidFill>
                            <a:schemeClr val="tx1"/>
                          </a:solidFill>
                        </a:rPr>
                        <a:t>MRJ1140</a:t>
                      </a:r>
                      <a:r>
                        <a:rPr lang="zh-CN" altLang="en-US" sz="1400" dirty="0">
                          <a:solidFill>
                            <a:schemeClr val="tx1"/>
                          </a:solidFill>
                        </a:rPr>
                        <a:t>在最苛刻条件下测量电流</a:t>
                      </a:r>
                      <a:endParaRPr lang="en-US" altLang="zh-CN"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solidFill>
                            <a:schemeClr val="tx1"/>
                          </a:solidFill>
                        </a:rPr>
                        <a:t>XXXX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solidFill>
                        </a:rPr>
                        <a:t>年月日</a:t>
                      </a:r>
                      <a:endParaRPr lang="en-US" altLang="zh-CN"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solidFill>
                        </a:rPr>
                        <a:t>已计划</a:t>
                      </a:r>
                      <a:endParaRPr lang="en-US" altLang="zh-CN"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dirty="0">
                        <a:solidFill>
                          <a:schemeClr val="tx1"/>
                        </a:solidFill>
                      </a:endParaRPr>
                    </a:p>
                  </a:txBody>
                  <a:tcPr/>
                </a:tc>
                <a:extLst>
                  <a:ext uri="{0D108BD9-81ED-4DB2-BD59-A6C34878D82A}">
                    <a16:rowId xmlns:a16="http://schemas.microsoft.com/office/drawing/2014/main" val="10002"/>
                  </a:ext>
                </a:extLst>
              </a:tr>
            </a:tbl>
          </a:graphicData>
        </a:graphic>
      </p:graphicFrame>
      <p:sp>
        <p:nvSpPr>
          <p:cNvPr id="22" name="矩形 21">
            <a:extLst>
              <a:ext uri="{FF2B5EF4-FFF2-40B4-BE49-F238E27FC236}">
                <a16:creationId xmlns:a16="http://schemas.microsoft.com/office/drawing/2014/main" id="{410B5706-4255-4AA1-B8F4-21BA8E12237A}"/>
              </a:ext>
            </a:extLst>
          </p:cNvPr>
          <p:cNvSpPr/>
          <p:nvPr/>
        </p:nvSpPr>
        <p:spPr>
          <a:xfrm>
            <a:off x="6718502" y="1280659"/>
            <a:ext cx="474014" cy="14006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96BBDBA4-70D4-4093-AD26-2EDFA9547999}"/>
              </a:ext>
            </a:extLst>
          </p:cNvPr>
          <p:cNvSpPr/>
          <p:nvPr/>
        </p:nvSpPr>
        <p:spPr>
          <a:xfrm>
            <a:off x="8135869" y="1277258"/>
            <a:ext cx="2825894" cy="1404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62A6CB2A-4085-4326-8638-965E93878F4D}"/>
              </a:ext>
            </a:extLst>
          </p:cNvPr>
          <p:cNvSpPr/>
          <p:nvPr/>
        </p:nvSpPr>
        <p:spPr>
          <a:xfrm>
            <a:off x="4333623" y="4891322"/>
            <a:ext cx="1747503" cy="11398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400" dirty="0">
                <a:solidFill>
                  <a:schemeClr val="tx1"/>
                </a:solidFill>
                <a:latin typeface="微软雅黑" panose="020B0503020204020204" pitchFamily="34" charset="-122"/>
                <a:ea typeface="微软雅黑" panose="020B0503020204020204" pitchFamily="34" charset="-122"/>
              </a:rPr>
              <a:t>责任分配</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负责人</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目标完成日期</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实际完成日期</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措施实施日期</a:t>
            </a:r>
          </a:p>
        </p:txBody>
      </p:sp>
      <p:cxnSp>
        <p:nvCxnSpPr>
          <p:cNvPr id="25" name="直接箭头连接符 24">
            <a:extLst>
              <a:ext uri="{FF2B5EF4-FFF2-40B4-BE49-F238E27FC236}">
                <a16:creationId xmlns:a16="http://schemas.microsoft.com/office/drawing/2014/main" id="{55FEEFD9-7A45-4FB4-A855-6260DA2469E8}"/>
              </a:ext>
            </a:extLst>
          </p:cNvPr>
          <p:cNvCxnSpPr>
            <a:cxnSpLocks/>
            <a:endCxn id="24" idx="0"/>
          </p:cNvCxnSpPr>
          <p:nvPr/>
        </p:nvCxnSpPr>
        <p:spPr>
          <a:xfrm flipH="1">
            <a:off x="5207375" y="3030543"/>
            <a:ext cx="1747503" cy="18607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EA207BA8-6F59-4FFB-80E7-98B531ADAD9D}"/>
              </a:ext>
            </a:extLst>
          </p:cNvPr>
          <p:cNvSpPr/>
          <p:nvPr/>
        </p:nvSpPr>
        <p:spPr>
          <a:xfrm>
            <a:off x="8328680" y="4689936"/>
            <a:ext cx="1747503" cy="9249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400" dirty="0">
                <a:solidFill>
                  <a:schemeClr val="tx1"/>
                </a:solidFill>
                <a:latin typeface="微软雅黑" panose="020B0503020204020204" pitchFamily="34" charset="-122"/>
                <a:ea typeface="微软雅黑" panose="020B0503020204020204" pitchFamily="34" charset="-122"/>
              </a:rPr>
              <a:t>有效性评估</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en-US" altLang="zh-CN" sz="1400" dirty="0">
                <a:solidFill>
                  <a:schemeClr val="tx1"/>
                </a:solidFill>
                <a:latin typeface="微软雅黑" panose="020B0503020204020204" pitchFamily="34" charset="-122"/>
                <a:ea typeface="微软雅黑" panose="020B0503020204020204" pitchFamily="34" charset="-122"/>
              </a:rPr>
              <a:t>SOD</a:t>
            </a:r>
            <a:r>
              <a:rPr lang="zh-CN" altLang="en-US" sz="1400" dirty="0">
                <a:solidFill>
                  <a:schemeClr val="tx1"/>
                </a:solidFill>
                <a:latin typeface="微软雅黑" panose="020B0503020204020204" pitchFamily="34" charset="-122"/>
                <a:ea typeface="微软雅黑" panose="020B0503020204020204" pitchFamily="34" charset="-122"/>
              </a:rPr>
              <a:t>重新评估预测</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en-US" altLang="zh-CN" sz="1400" dirty="0">
                <a:solidFill>
                  <a:schemeClr val="tx1"/>
                </a:solidFill>
                <a:latin typeface="微软雅黑" panose="020B0503020204020204" pitchFamily="34" charset="-122"/>
                <a:ea typeface="微软雅黑" panose="020B0503020204020204" pitchFamily="34" charset="-122"/>
              </a:rPr>
              <a:t>SP</a:t>
            </a:r>
            <a:r>
              <a:rPr lang="zh-CN" altLang="en-US" sz="1400" dirty="0">
                <a:solidFill>
                  <a:schemeClr val="tx1"/>
                </a:solidFill>
                <a:latin typeface="微软雅黑" panose="020B0503020204020204" pitchFamily="34" charset="-122"/>
                <a:ea typeface="微软雅黑" panose="020B0503020204020204" pitchFamily="34" charset="-122"/>
              </a:rPr>
              <a:t>预估</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有效性得到验证</a:t>
            </a:r>
            <a:endParaRPr lang="en-US" altLang="zh-CN" sz="1400" dirty="0">
              <a:solidFill>
                <a:schemeClr val="tx1"/>
              </a:solidFill>
              <a:latin typeface="微软雅黑" panose="020B0503020204020204" pitchFamily="34" charset="-122"/>
              <a:ea typeface="微软雅黑" panose="020B0503020204020204" pitchFamily="34" charset="-122"/>
            </a:endParaRPr>
          </a:p>
          <a:p>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27" name="直接箭头连接符 26">
            <a:extLst>
              <a:ext uri="{FF2B5EF4-FFF2-40B4-BE49-F238E27FC236}">
                <a16:creationId xmlns:a16="http://schemas.microsoft.com/office/drawing/2014/main" id="{737435FF-2676-4834-A9AF-26DA65C55C99}"/>
              </a:ext>
            </a:extLst>
          </p:cNvPr>
          <p:cNvCxnSpPr>
            <a:cxnSpLocks/>
            <a:stCxn id="23" idx="2"/>
            <a:endCxn id="26" idx="0"/>
          </p:cNvCxnSpPr>
          <p:nvPr/>
        </p:nvCxnSpPr>
        <p:spPr>
          <a:xfrm flipH="1">
            <a:off x="9202432" y="2681303"/>
            <a:ext cx="346384" cy="20086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14B4982-2508-44B9-9AF5-FF759C3F9F3B}"/>
              </a:ext>
            </a:extLst>
          </p:cNvPr>
          <p:cNvSpPr/>
          <p:nvPr/>
        </p:nvSpPr>
        <p:spPr>
          <a:xfrm>
            <a:off x="7698993" y="1280659"/>
            <a:ext cx="436876" cy="14006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A80FE30A-9113-4118-896E-B7BD458BF09A}"/>
              </a:ext>
            </a:extLst>
          </p:cNvPr>
          <p:cNvSpPr/>
          <p:nvPr/>
        </p:nvSpPr>
        <p:spPr>
          <a:xfrm>
            <a:off x="6567437" y="4315718"/>
            <a:ext cx="1421431" cy="17013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400" dirty="0">
                <a:solidFill>
                  <a:schemeClr val="tx1"/>
                </a:solidFill>
                <a:latin typeface="微软雅黑" panose="020B0503020204020204" pitchFamily="34" charset="-122"/>
                <a:ea typeface="微软雅黑" panose="020B0503020204020204" pitchFamily="34" charset="-122"/>
              </a:rPr>
              <a:t>状态</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尚未确定</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尚未决策</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尚未执行</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已拟定对策</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已完成对策</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不执行</a:t>
            </a:r>
            <a:endParaRPr lang="en-US" altLang="zh-CN" sz="1400" dirty="0">
              <a:solidFill>
                <a:schemeClr val="tx1"/>
              </a:solidFill>
              <a:latin typeface="微软雅黑" panose="020B0503020204020204" pitchFamily="34" charset="-122"/>
              <a:ea typeface="微软雅黑" panose="020B0503020204020204" pitchFamily="34" charset="-122"/>
            </a:endParaRPr>
          </a:p>
        </p:txBody>
      </p:sp>
      <p:cxnSp>
        <p:nvCxnSpPr>
          <p:cNvPr id="30" name="直接箭头连接符 29">
            <a:extLst>
              <a:ext uri="{FF2B5EF4-FFF2-40B4-BE49-F238E27FC236}">
                <a16:creationId xmlns:a16="http://schemas.microsoft.com/office/drawing/2014/main" id="{3D9D0BE4-EAD7-418F-8F16-35F1F0EBCFF8}"/>
              </a:ext>
            </a:extLst>
          </p:cNvPr>
          <p:cNvCxnSpPr>
            <a:cxnSpLocks/>
            <a:stCxn id="28" idx="2"/>
            <a:endCxn id="29" idx="0"/>
          </p:cNvCxnSpPr>
          <p:nvPr/>
        </p:nvCxnSpPr>
        <p:spPr>
          <a:xfrm flipH="1">
            <a:off x="7278153" y="2681303"/>
            <a:ext cx="639278" cy="16344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1392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改进措施</a:t>
            </a:r>
            <a:endParaRPr lang="zh-CN" altLang="en-US" sz="3600" dirty="0"/>
          </a:p>
        </p:txBody>
      </p:sp>
      <p:sp>
        <p:nvSpPr>
          <p:cNvPr id="34" name="矩形 1">
            <a:extLst>
              <a:ext uri="{FF2B5EF4-FFF2-40B4-BE49-F238E27FC236}">
                <a16:creationId xmlns:a16="http://schemas.microsoft.com/office/drawing/2014/main" id="{9CD3F322-28D7-4767-B22E-DB5BE70EFB38}"/>
              </a:ext>
            </a:extLst>
          </p:cNvPr>
          <p:cNvSpPr>
            <a:spLocks noChangeArrowheads="1"/>
          </p:cNvSpPr>
          <p:nvPr/>
        </p:nvSpPr>
        <p:spPr bwMode="auto">
          <a:xfrm>
            <a:off x="644586" y="857316"/>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latin typeface="Times New Roman" panose="02020603050405020304" pitchFamily="18" charset="0"/>
              </a:rPr>
              <a:t>改进措施</a:t>
            </a:r>
            <a:endParaRPr lang="en-US" altLang="zh-CN" sz="2000" dirty="0">
              <a:latin typeface="Times New Roman" panose="02020603050405020304" pitchFamily="18" charset="0"/>
            </a:endParaRPr>
          </a:p>
        </p:txBody>
      </p:sp>
      <p:sp>
        <p:nvSpPr>
          <p:cNvPr id="35" name="矩形 2">
            <a:extLst>
              <a:ext uri="{FF2B5EF4-FFF2-40B4-BE49-F238E27FC236}">
                <a16:creationId xmlns:a16="http://schemas.microsoft.com/office/drawing/2014/main" id="{6B285D65-B615-44F9-ADD9-2E6338E7E86E}"/>
              </a:ext>
            </a:extLst>
          </p:cNvPr>
          <p:cNvSpPr>
            <a:spLocks noChangeArrowheads="1"/>
          </p:cNvSpPr>
          <p:nvPr/>
        </p:nvSpPr>
        <p:spPr bwMode="auto">
          <a:xfrm>
            <a:off x="1632011" y="1759016"/>
            <a:ext cx="1338263" cy="369887"/>
          </a:xfrm>
          <a:prstGeom prst="rect">
            <a:avLst/>
          </a:prstGeom>
          <a:no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rPr>
              <a:t>改进目的</a:t>
            </a:r>
          </a:p>
        </p:txBody>
      </p:sp>
      <p:sp>
        <p:nvSpPr>
          <p:cNvPr id="36" name="矩形 3">
            <a:extLst>
              <a:ext uri="{FF2B5EF4-FFF2-40B4-BE49-F238E27FC236}">
                <a16:creationId xmlns:a16="http://schemas.microsoft.com/office/drawing/2014/main" id="{9E2D679D-6459-42D4-A94B-5FB33BB67A07}"/>
              </a:ext>
            </a:extLst>
          </p:cNvPr>
          <p:cNvSpPr>
            <a:spLocks noChangeArrowheads="1"/>
          </p:cNvSpPr>
          <p:nvPr/>
        </p:nvSpPr>
        <p:spPr bwMode="auto">
          <a:xfrm>
            <a:off x="1632011" y="2428941"/>
            <a:ext cx="1338263" cy="369887"/>
          </a:xfrm>
          <a:prstGeom prst="rect">
            <a:avLst/>
          </a:prstGeom>
          <a:no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责任分配</a:t>
            </a:r>
            <a:endParaRPr lang="en-US" altLang="zh-CN">
              <a:latin typeface="Times New Roman" panose="02020603050405020304" pitchFamily="18" charset="0"/>
            </a:endParaRPr>
          </a:p>
        </p:txBody>
      </p:sp>
      <p:sp>
        <p:nvSpPr>
          <p:cNvPr id="40" name="矩形 4">
            <a:extLst>
              <a:ext uri="{FF2B5EF4-FFF2-40B4-BE49-F238E27FC236}">
                <a16:creationId xmlns:a16="http://schemas.microsoft.com/office/drawing/2014/main" id="{73E302E5-EDEB-4912-A84B-6F0E2794BF51}"/>
              </a:ext>
            </a:extLst>
          </p:cNvPr>
          <p:cNvSpPr>
            <a:spLocks noChangeArrowheads="1"/>
          </p:cNvSpPr>
          <p:nvPr/>
        </p:nvSpPr>
        <p:spPr bwMode="auto">
          <a:xfrm>
            <a:off x="1635186" y="3159191"/>
            <a:ext cx="1335088" cy="368300"/>
          </a:xfrm>
          <a:prstGeom prst="rect">
            <a:avLst/>
          </a:prstGeom>
          <a:no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措施状态</a:t>
            </a:r>
          </a:p>
        </p:txBody>
      </p:sp>
      <p:sp>
        <p:nvSpPr>
          <p:cNvPr id="41" name="矩形 5">
            <a:extLst>
              <a:ext uri="{FF2B5EF4-FFF2-40B4-BE49-F238E27FC236}">
                <a16:creationId xmlns:a16="http://schemas.microsoft.com/office/drawing/2014/main" id="{CAFB888F-FF33-45DF-80F6-5B9B32CD5137}"/>
              </a:ext>
            </a:extLst>
          </p:cNvPr>
          <p:cNvSpPr>
            <a:spLocks noChangeArrowheads="1"/>
          </p:cNvSpPr>
          <p:nvPr/>
        </p:nvSpPr>
        <p:spPr bwMode="auto">
          <a:xfrm>
            <a:off x="1638361" y="3852928"/>
            <a:ext cx="1338263" cy="369888"/>
          </a:xfrm>
          <a:prstGeom prst="rect">
            <a:avLst/>
          </a:prstGeom>
          <a:no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有效性评估</a:t>
            </a:r>
          </a:p>
        </p:txBody>
      </p:sp>
      <p:sp>
        <p:nvSpPr>
          <p:cNvPr id="42" name="右箭头 14">
            <a:extLst>
              <a:ext uri="{FF2B5EF4-FFF2-40B4-BE49-F238E27FC236}">
                <a16:creationId xmlns:a16="http://schemas.microsoft.com/office/drawing/2014/main" id="{0062FB6B-3A67-42FA-89B1-47C3FE5D5D4D}"/>
              </a:ext>
            </a:extLst>
          </p:cNvPr>
          <p:cNvSpPr>
            <a:spLocks noChangeArrowheads="1"/>
          </p:cNvSpPr>
          <p:nvPr/>
        </p:nvSpPr>
        <p:spPr bwMode="auto">
          <a:xfrm>
            <a:off x="2993796" y="4610959"/>
            <a:ext cx="319088" cy="177800"/>
          </a:xfrm>
          <a:prstGeom prst="rightArrow">
            <a:avLst>
              <a:gd name="adj1" fmla="val 50000"/>
              <a:gd name="adj2" fmla="val 49810"/>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43" name="矩形 21">
            <a:extLst>
              <a:ext uri="{FF2B5EF4-FFF2-40B4-BE49-F238E27FC236}">
                <a16:creationId xmlns:a16="http://schemas.microsoft.com/office/drawing/2014/main" id="{5A42F198-D6B4-4BBD-BD51-4BE1C4D5FF02}"/>
              </a:ext>
            </a:extLst>
          </p:cNvPr>
          <p:cNvSpPr>
            <a:spLocks noChangeArrowheads="1"/>
          </p:cNvSpPr>
          <p:nvPr/>
        </p:nvSpPr>
        <p:spPr bwMode="auto">
          <a:xfrm>
            <a:off x="1630424" y="4514916"/>
            <a:ext cx="1339850" cy="369887"/>
          </a:xfrm>
          <a:prstGeom prst="rect">
            <a:avLst/>
          </a:prstGeom>
          <a:solidFill>
            <a:srgbClr val="FFFF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持续改进</a:t>
            </a:r>
            <a:endParaRPr lang="en-US" altLang="zh-CN">
              <a:latin typeface="Times New Roman" panose="02020603050405020304" pitchFamily="18" charset="0"/>
            </a:endParaRPr>
          </a:p>
        </p:txBody>
      </p:sp>
      <p:sp>
        <p:nvSpPr>
          <p:cNvPr id="44" name="矩形 18">
            <a:extLst>
              <a:ext uri="{FF2B5EF4-FFF2-40B4-BE49-F238E27FC236}">
                <a16:creationId xmlns:a16="http://schemas.microsoft.com/office/drawing/2014/main" id="{1A400664-15F2-45A0-B7A2-16D1CB2440FD}"/>
              </a:ext>
            </a:extLst>
          </p:cNvPr>
          <p:cNvSpPr>
            <a:spLocks noChangeArrowheads="1"/>
          </p:cNvSpPr>
          <p:nvPr/>
        </p:nvSpPr>
        <p:spPr bwMode="auto">
          <a:xfrm>
            <a:off x="1630424" y="5184841"/>
            <a:ext cx="1336675"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团队协作</a:t>
            </a:r>
          </a:p>
        </p:txBody>
      </p:sp>
      <p:cxnSp>
        <p:nvCxnSpPr>
          <p:cNvPr id="45" name="肘形连接符 7">
            <a:extLst>
              <a:ext uri="{FF2B5EF4-FFF2-40B4-BE49-F238E27FC236}">
                <a16:creationId xmlns:a16="http://schemas.microsoft.com/office/drawing/2014/main" id="{3E03E539-2E27-4638-B5EC-35177F559EB8}"/>
              </a:ext>
            </a:extLst>
          </p:cNvPr>
          <p:cNvCxnSpPr>
            <a:cxnSpLocks noChangeShapeType="1"/>
            <a:stCxn id="34" idx="2"/>
            <a:endCxn id="35" idx="1"/>
          </p:cNvCxnSpPr>
          <p:nvPr/>
        </p:nvCxnSpPr>
        <p:spPr bwMode="auto">
          <a:xfrm rot="16200000" flipH="1">
            <a:off x="1100993" y="1412147"/>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肘形连接符 9">
            <a:extLst>
              <a:ext uri="{FF2B5EF4-FFF2-40B4-BE49-F238E27FC236}">
                <a16:creationId xmlns:a16="http://schemas.microsoft.com/office/drawing/2014/main" id="{E686A2A3-7A68-4E60-83E3-BCB670DF8335}"/>
              </a:ext>
            </a:extLst>
          </p:cNvPr>
          <p:cNvCxnSpPr>
            <a:cxnSpLocks noChangeShapeType="1"/>
            <a:stCxn id="34" idx="2"/>
            <a:endCxn id="36" idx="1"/>
          </p:cNvCxnSpPr>
          <p:nvPr/>
        </p:nvCxnSpPr>
        <p:spPr bwMode="auto">
          <a:xfrm rot="16200000" flipH="1">
            <a:off x="766030" y="1747110"/>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肘形连接符 12">
            <a:extLst>
              <a:ext uri="{FF2B5EF4-FFF2-40B4-BE49-F238E27FC236}">
                <a16:creationId xmlns:a16="http://schemas.microsoft.com/office/drawing/2014/main" id="{616B9675-6CEF-4405-B99E-F96D30D69E4D}"/>
              </a:ext>
            </a:extLst>
          </p:cNvPr>
          <p:cNvCxnSpPr>
            <a:cxnSpLocks noChangeShapeType="1"/>
            <a:stCxn id="34" idx="2"/>
            <a:endCxn id="40" idx="1"/>
          </p:cNvCxnSpPr>
          <p:nvPr/>
        </p:nvCxnSpPr>
        <p:spPr bwMode="auto">
          <a:xfrm rot="16200000" flipH="1">
            <a:off x="402492" y="2110648"/>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肘形连接符 16">
            <a:extLst>
              <a:ext uri="{FF2B5EF4-FFF2-40B4-BE49-F238E27FC236}">
                <a16:creationId xmlns:a16="http://schemas.microsoft.com/office/drawing/2014/main" id="{E077D544-D08B-454D-919B-8A38EF875D5A}"/>
              </a:ext>
            </a:extLst>
          </p:cNvPr>
          <p:cNvCxnSpPr>
            <a:cxnSpLocks noChangeShapeType="1"/>
            <a:stCxn id="34" idx="2"/>
            <a:endCxn id="41" idx="1"/>
          </p:cNvCxnSpPr>
          <p:nvPr/>
        </p:nvCxnSpPr>
        <p:spPr bwMode="auto">
          <a:xfrm rot="16200000" flipH="1">
            <a:off x="57212" y="2455928"/>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肘形连接符 19">
            <a:extLst>
              <a:ext uri="{FF2B5EF4-FFF2-40B4-BE49-F238E27FC236}">
                <a16:creationId xmlns:a16="http://schemas.microsoft.com/office/drawing/2014/main" id="{492C9FF0-F4C8-40D5-BFCD-24985A0190B2}"/>
              </a:ext>
            </a:extLst>
          </p:cNvPr>
          <p:cNvCxnSpPr>
            <a:cxnSpLocks noChangeShapeType="1"/>
            <a:stCxn id="34" idx="2"/>
            <a:endCxn id="43" idx="1"/>
          </p:cNvCxnSpPr>
          <p:nvPr/>
        </p:nvCxnSpPr>
        <p:spPr bwMode="auto">
          <a:xfrm rot="16200000" flipH="1">
            <a:off x="-278545" y="2791685"/>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肘形连接符 29">
            <a:extLst>
              <a:ext uri="{FF2B5EF4-FFF2-40B4-BE49-F238E27FC236}">
                <a16:creationId xmlns:a16="http://schemas.microsoft.com/office/drawing/2014/main" id="{C8BDD023-A9DC-4699-9FCE-4E20D0F9E09E}"/>
              </a:ext>
            </a:extLst>
          </p:cNvPr>
          <p:cNvCxnSpPr>
            <a:cxnSpLocks noChangeShapeType="1"/>
            <a:stCxn id="34" idx="2"/>
            <a:endCxn id="44" idx="1"/>
          </p:cNvCxnSpPr>
          <p:nvPr/>
        </p:nvCxnSpPr>
        <p:spPr bwMode="auto">
          <a:xfrm rot="16200000" flipH="1">
            <a:off x="-612714" y="3125854"/>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Rectangle 3">
            <a:extLst>
              <a:ext uri="{FF2B5EF4-FFF2-40B4-BE49-F238E27FC236}">
                <a16:creationId xmlns:a16="http://schemas.microsoft.com/office/drawing/2014/main" id="{0C6F34E5-4D2E-4CE4-89C6-6E0F4F381184}"/>
              </a:ext>
            </a:extLst>
          </p:cNvPr>
          <p:cNvSpPr txBox="1">
            <a:spLocks noRot="1" noChangeArrowheads="1"/>
          </p:cNvSpPr>
          <p:nvPr/>
        </p:nvSpPr>
        <p:spPr>
          <a:xfrm>
            <a:off x="3456053" y="2614666"/>
            <a:ext cx="7308474" cy="3003464"/>
          </a:xfrm>
          <a:prstGeom prst="rect">
            <a:avLst/>
          </a:prstGeom>
          <a:solidFill>
            <a:schemeClr val="accent1">
              <a:lumMod val="20000"/>
              <a:lumOff val="80000"/>
            </a:schemeClr>
          </a:solidFill>
        </p:spPr>
        <p:txBody>
          <a:bodyPr/>
          <a:lstStyle/>
          <a:p>
            <a:pPr indent="-342900" defTabSz="914400" eaLnBrk="0" hangingPunct="0">
              <a:lnSpc>
                <a:spcPct val="150000"/>
              </a:lnSpc>
              <a:spcBef>
                <a:spcPct val="20000"/>
              </a:spcBef>
              <a:buFont typeface="Wingdings" panose="05000000000000000000" pitchFamily="2" charset="2"/>
              <a:buChar char="p"/>
              <a:defRPr/>
            </a:pPr>
            <a:r>
              <a:rPr lang="en-US" altLang="zh-CN" dirty="0">
                <a:latin typeface="微软雅黑" panose="020B0503020204020204" pitchFamily="34" charset="-122"/>
                <a:ea typeface="微软雅黑" panose="020B0503020204020204" pitchFamily="34" charset="-122"/>
              </a:rPr>
              <a:t>DFMEA</a:t>
            </a:r>
            <a:r>
              <a:rPr lang="zh-CN" altLang="en-US" dirty="0">
                <a:latin typeface="微软雅黑" panose="020B0503020204020204" pitchFamily="34" charset="-122"/>
                <a:ea typeface="微软雅黑" panose="020B0503020204020204" pitchFamily="34" charset="-122"/>
              </a:rPr>
              <a:t>式设计的历史记录，因此，初始严重度，频度，和探测度（</a:t>
            </a:r>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O</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）编号需要显示可见，或者至少可作为历史记录一部分使用和访问，</a:t>
            </a:r>
            <a:r>
              <a:rPr lang="zh-CN" altLang="en-US" b="1" dirty="0">
                <a:solidFill>
                  <a:srgbClr val="FF0000"/>
                </a:solidFill>
                <a:latin typeface="微软雅黑" panose="020B0503020204020204" pitchFamily="34" charset="-122"/>
                <a:ea typeface="微软雅黑" panose="020B0503020204020204" pitchFamily="34" charset="-122"/>
              </a:rPr>
              <a:t>分析完成后将形成一个存储库</a:t>
            </a:r>
            <a:r>
              <a:rPr lang="zh-CN" altLang="en-US" dirty="0">
                <a:latin typeface="微软雅黑" panose="020B0503020204020204" pitchFamily="34" charset="-122"/>
                <a:ea typeface="微软雅黑" panose="020B0503020204020204" pitchFamily="34" charset="-122"/>
              </a:rPr>
              <a:t>，能够记录过程决策和设计改进的进展</a:t>
            </a:r>
            <a:endParaRPr lang="en-US" altLang="zh-CN" dirty="0">
              <a:latin typeface="微软雅黑" panose="020B0503020204020204" pitchFamily="34" charset="-122"/>
              <a:ea typeface="微软雅黑" panose="020B0503020204020204" pitchFamily="34" charset="-122"/>
            </a:endParaRPr>
          </a:p>
          <a:p>
            <a:pPr indent="-342900" defTabSz="914400" eaLnBrk="0" hangingPunct="0">
              <a:lnSpc>
                <a:spcPct val="150000"/>
              </a:lnSpc>
              <a:spcBef>
                <a:spcPct val="20000"/>
              </a:spcBef>
              <a:buFont typeface="Wingdings" panose="05000000000000000000" pitchFamily="2" charset="2"/>
              <a:buChar char="p"/>
              <a:defRPr/>
            </a:pPr>
            <a:r>
              <a:rPr kumimoji="1" lang="zh-CN" altLang="en-US" kern="0" dirty="0">
                <a:latin typeface="微软雅黑" panose="020B0503020204020204" pitchFamily="34" charset="-122"/>
                <a:ea typeface="微软雅黑" panose="020B0503020204020204" pitchFamily="34" charset="-122"/>
              </a:rPr>
              <a:t>然而，对于基础、簇或者通用</a:t>
            </a:r>
            <a:r>
              <a:rPr kumimoji="1" lang="en-US" altLang="zh-CN" kern="0" dirty="0">
                <a:latin typeface="微软雅黑" panose="020B0503020204020204" pitchFamily="34" charset="-122"/>
                <a:ea typeface="微软雅黑" panose="020B0503020204020204" pitchFamily="34" charset="-122"/>
              </a:rPr>
              <a:t>DFMEA,</a:t>
            </a:r>
            <a:r>
              <a:rPr lang="zh-CN" altLang="en-US" dirty="0">
                <a:latin typeface="微软雅黑" panose="020B0503020204020204" pitchFamily="34" charset="-122"/>
                <a:ea typeface="微软雅黑" panose="020B0503020204020204" pitchFamily="34" charset="-122"/>
              </a:rPr>
              <a:t>初始严重度，频度，和探测度（</a:t>
            </a:r>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O</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）评级可能被修改，因为这些信息在特定应用中被用作特定应用分析的起点</a:t>
            </a:r>
            <a:endParaRPr kumimoji="1" lang="zh-CN" altLang="en-US"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61190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改进措施</a:t>
            </a:r>
            <a:endParaRPr lang="zh-CN" altLang="en-US" sz="3600" dirty="0"/>
          </a:p>
        </p:txBody>
      </p:sp>
      <p:sp>
        <p:nvSpPr>
          <p:cNvPr id="34" name="矩形 1">
            <a:extLst>
              <a:ext uri="{FF2B5EF4-FFF2-40B4-BE49-F238E27FC236}">
                <a16:creationId xmlns:a16="http://schemas.microsoft.com/office/drawing/2014/main" id="{9CD3F322-28D7-4767-B22E-DB5BE70EFB38}"/>
              </a:ext>
            </a:extLst>
          </p:cNvPr>
          <p:cNvSpPr>
            <a:spLocks noChangeArrowheads="1"/>
          </p:cNvSpPr>
          <p:nvPr/>
        </p:nvSpPr>
        <p:spPr bwMode="auto">
          <a:xfrm>
            <a:off x="644586" y="857316"/>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latin typeface="Times New Roman" panose="02020603050405020304" pitchFamily="18" charset="0"/>
              </a:rPr>
              <a:t>改进措施</a:t>
            </a:r>
            <a:endParaRPr lang="en-US" altLang="zh-CN" sz="2000" dirty="0">
              <a:latin typeface="Times New Roman" panose="02020603050405020304" pitchFamily="18" charset="0"/>
            </a:endParaRPr>
          </a:p>
        </p:txBody>
      </p:sp>
      <p:sp>
        <p:nvSpPr>
          <p:cNvPr id="35" name="矩形 2">
            <a:extLst>
              <a:ext uri="{FF2B5EF4-FFF2-40B4-BE49-F238E27FC236}">
                <a16:creationId xmlns:a16="http://schemas.microsoft.com/office/drawing/2014/main" id="{6B285D65-B615-44F9-ADD9-2E6338E7E86E}"/>
              </a:ext>
            </a:extLst>
          </p:cNvPr>
          <p:cNvSpPr>
            <a:spLocks noChangeArrowheads="1"/>
          </p:cNvSpPr>
          <p:nvPr/>
        </p:nvSpPr>
        <p:spPr bwMode="auto">
          <a:xfrm>
            <a:off x="1632011" y="1759016"/>
            <a:ext cx="1338263" cy="369887"/>
          </a:xfrm>
          <a:prstGeom prst="rect">
            <a:avLst/>
          </a:prstGeom>
          <a:no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目的</a:t>
            </a:r>
          </a:p>
        </p:txBody>
      </p:sp>
      <p:sp>
        <p:nvSpPr>
          <p:cNvPr id="36" name="矩形 3">
            <a:extLst>
              <a:ext uri="{FF2B5EF4-FFF2-40B4-BE49-F238E27FC236}">
                <a16:creationId xmlns:a16="http://schemas.microsoft.com/office/drawing/2014/main" id="{9E2D679D-6459-42D4-A94B-5FB33BB67A07}"/>
              </a:ext>
            </a:extLst>
          </p:cNvPr>
          <p:cNvSpPr>
            <a:spLocks noChangeArrowheads="1"/>
          </p:cNvSpPr>
          <p:nvPr/>
        </p:nvSpPr>
        <p:spPr bwMode="auto">
          <a:xfrm>
            <a:off x="1632011" y="2428941"/>
            <a:ext cx="1338263" cy="369887"/>
          </a:xfrm>
          <a:prstGeom prst="rect">
            <a:avLst/>
          </a:prstGeom>
          <a:no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责任分配</a:t>
            </a:r>
            <a:endParaRPr lang="en-US" altLang="zh-CN">
              <a:latin typeface="Times New Roman" panose="02020603050405020304" pitchFamily="18" charset="0"/>
            </a:endParaRPr>
          </a:p>
        </p:txBody>
      </p:sp>
      <p:sp>
        <p:nvSpPr>
          <p:cNvPr id="40" name="矩形 4">
            <a:extLst>
              <a:ext uri="{FF2B5EF4-FFF2-40B4-BE49-F238E27FC236}">
                <a16:creationId xmlns:a16="http://schemas.microsoft.com/office/drawing/2014/main" id="{73E302E5-EDEB-4912-A84B-6F0E2794BF51}"/>
              </a:ext>
            </a:extLst>
          </p:cNvPr>
          <p:cNvSpPr>
            <a:spLocks noChangeArrowheads="1"/>
          </p:cNvSpPr>
          <p:nvPr/>
        </p:nvSpPr>
        <p:spPr bwMode="auto">
          <a:xfrm>
            <a:off x="1635186" y="3159191"/>
            <a:ext cx="1335088" cy="368300"/>
          </a:xfrm>
          <a:prstGeom prst="rect">
            <a:avLst/>
          </a:prstGeom>
          <a:no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措施状态</a:t>
            </a:r>
          </a:p>
        </p:txBody>
      </p:sp>
      <p:sp>
        <p:nvSpPr>
          <p:cNvPr id="41" name="矩形 5">
            <a:extLst>
              <a:ext uri="{FF2B5EF4-FFF2-40B4-BE49-F238E27FC236}">
                <a16:creationId xmlns:a16="http://schemas.microsoft.com/office/drawing/2014/main" id="{CAFB888F-FF33-45DF-80F6-5B9B32CD5137}"/>
              </a:ext>
            </a:extLst>
          </p:cNvPr>
          <p:cNvSpPr>
            <a:spLocks noChangeArrowheads="1"/>
          </p:cNvSpPr>
          <p:nvPr/>
        </p:nvSpPr>
        <p:spPr bwMode="auto">
          <a:xfrm>
            <a:off x="1638361" y="3852928"/>
            <a:ext cx="1338263" cy="369888"/>
          </a:xfrm>
          <a:prstGeom prst="rect">
            <a:avLst/>
          </a:prstGeom>
          <a:no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有效性评估</a:t>
            </a:r>
          </a:p>
        </p:txBody>
      </p:sp>
      <p:sp>
        <p:nvSpPr>
          <p:cNvPr id="42" name="右箭头 14">
            <a:extLst>
              <a:ext uri="{FF2B5EF4-FFF2-40B4-BE49-F238E27FC236}">
                <a16:creationId xmlns:a16="http://schemas.microsoft.com/office/drawing/2014/main" id="{0062FB6B-3A67-42FA-89B1-47C3FE5D5D4D}"/>
              </a:ext>
            </a:extLst>
          </p:cNvPr>
          <p:cNvSpPr>
            <a:spLocks noChangeArrowheads="1"/>
          </p:cNvSpPr>
          <p:nvPr/>
        </p:nvSpPr>
        <p:spPr bwMode="auto">
          <a:xfrm>
            <a:off x="3022662" y="5280091"/>
            <a:ext cx="319088" cy="177800"/>
          </a:xfrm>
          <a:prstGeom prst="rightArrow">
            <a:avLst>
              <a:gd name="adj1" fmla="val 50000"/>
              <a:gd name="adj2" fmla="val 49810"/>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43" name="矩形 21">
            <a:extLst>
              <a:ext uri="{FF2B5EF4-FFF2-40B4-BE49-F238E27FC236}">
                <a16:creationId xmlns:a16="http://schemas.microsoft.com/office/drawing/2014/main" id="{5A42F198-D6B4-4BBD-BD51-4BE1C4D5FF02}"/>
              </a:ext>
            </a:extLst>
          </p:cNvPr>
          <p:cNvSpPr>
            <a:spLocks noChangeArrowheads="1"/>
          </p:cNvSpPr>
          <p:nvPr/>
        </p:nvSpPr>
        <p:spPr bwMode="auto">
          <a:xfrm>
            <a:off x="1630424" y="4514916"/>
            <a:ext cx="1339850" cy="369887"/>
          </a:xfrm>
          <a:prstGeom prst="rect">
            <a:avLst/>
          </a:prstGeom>
          <a:no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持续改进</a:t>
            </a:r>
            <a:endParaRPr lang="en-US" altLang="zh-CN">
              <a:latin typeface="Times New Roman" panose="02020603050405020304" pitchFamily="18" charset="0"/>
            </a:endParaRPr>
          </a:p>
        </p:txBody>
      </p:sp>
      <p:sp>
        <p:nvSpPr>
          <p:cNvPr id="44" name="矩形 18">
            <a:extLst>
              <a:ext uri="{FF2B5EF4-FFF2-40B4-BE49-F238E27FC236}">
                <a16:creationId xmlns:a16="http://schemas.microsoft.com/office/drawing/2014/main" id="{1A400664-15F2-45A0-B7A2-16D1CB2440FD}"/>
              </a:ext>
            </a:extLst>
          </p:cNvPr>
          <p:cNvSpPr>
            <a:spLocks noChangeArrowheads="1"/>
          </p:cNvSpPr>
          <p:nvPr/>
        </p:nvSpPr>
        <p:spPr bwMode="auto">
          <a:xfrm>
            <a:off x="1630424" y="5184841"/>
            <a:ext cx="1336675" cy="368300"/>
          </a:xfrm>
          <a:prstGeom prst="rect">
            <a:avLst/>
          </a:prstGeom>
          <a:solidFill>
            <a:srgbClr val="FFFF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团队协作</a:t>
            </a:r>
          </a:p>
        </p:txBody>
      </p:sp>
      <p:cxnSp>
        <p:nvCxnSpPr>
          <p:cNvPr id="45" name="肘形连接符 7">
            <a:extLst>
              <a:ext uri="{FF2B5EF4-FFF2-40B4-BE49-F238E27FC236}">
                <a16:creationId xmlns:a16="http://schemas.microsoft.com/office/drawing/2014/main" id="{3E03E539-2E27-4638-B5EC-35177F559EB8}"/>
              </a:ext>
            </a:extLst>
          </p:cNvPr>
          <p:cNvCxnSpPr>
            <a:cxnSpLocks noChangeShapeType="1"/>
            <a:stCxn id="34" idx="2"/>
            <a:endCxn id="35" idx="1"/>
          </p:cNvCxnSpPr>
          <p:nvPr/>
        </p:nvCxnSpPr>
        <p:spPr bwMode="auto">
          <a:xfrm rot="16200000" flipH="1">
            <a:off x="1100993" y="1412147"/>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肘形连接符 9">
            <a:extLst>
              <a:ext uri="{FF2B5EF4-FFF2-40B4-BE49-F238E27FC236}">
                <a16:creationId xmlns:a16="http://schemas.microsoft.com/office/drawing/2014/main" id="{E686A2A3-7A68-4E60-83E3-BCB670DF8335}"/>
              </a:ext>
            </a:extLst>
          </p:cNvPr>
          <p:cNvCxnSpPr>
            <a:cxnSpLocks noChangeShapeType="1"/>
            <a:stCxn id="34" idx="2"/>
            <a:endCxn id="36" idx="1"/>
          </p:cNvCxnSpPr>
          <p:nvPr/>
        </p:nvCxnSpPr>
        <p:spPr bwMode="auto">
          <a:xfrm rot="16200000" flipH="1">
            <a:off x="766030" y="1747110"/>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肘形连接符 12">
            <a:extLst>
              <a:ext uri="{FF2B5EF4-FFF2-40B4-BE49-F238E27FC236}">
                <a16:creationId xmlns:a16="http://schemas.microsoft.com/office/drawing/2014/main" id="{616B9675-6CEF-4405-B99E-F96D30D69E4D}"/>
              </a:ext>
            </a:extLst>
          </p:cNvPr>
          <p:cNvCxnSpPr>
            <a:cxnSpLocks noChangeShapeType="1"/>
            <a:stCxn id="34" idx="2"/>
            <a:endCxn id="40" idx="1"/>
          </p:cNvCxnSpPr>
          <p:nvPr/>
        </p:nvCxnSpPr>
        <p:spPr bwMode="auto">
          <a:xfrm rot="16200000" flipH="1">
            <a:off x="402492" y="2110648"/>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肘形连接符 16">
            <a:extLst>
              <a:ext uri="{FF2B5EF4-FFF2-40B4-BE49-F238E27FC236}">
                <a16:creationId xmlns:a16="http://schemas.microsoft.com/office/drawing/2014/main" id="{E077D544-D08B-454D-919B-8A38EF875D5A}"/>
              </a:ext>
            </a:extLst>
          </p:cNvPr>
          <p:cNvCxnSpPr>
            <a:cxnSpLocks noChangeShapeType="1"/>
            <a:stCxn id="34" idx="2"/>
            <a:endCxn id="41" idx="1"/>
          </p:cNvCxnSpPr>
          <p:nvPr/>
        </p:nvCxnSpPr>
        <p:spPr bwMode="auto">
          <a:xfrm rot="16200000" flipH="1">
            <a:off x="57212" y="2455928"/>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肘形连接符 19">
            <a:extLst>
              <a:ext uri="{FF2B5EF4-FFF2-40B4-BE49-F238E27FC236}">
                <a16:creationId xmlns:a16="http://schemas.microsoft.com/office/drawing/2014/main" id="{492C9FF0-F4C8-40D5-BFCD-24985A0190B2}"/>
              </a:ext>
            </a:extLst>
          </p:cNvPr>
          <p:cNvCxnSpPr>
            <a:cxnSpLocks noChangeShapeType="1"/>
            <a:stCxn id="34" idx="2"/>
            <a:endCxn id="43" idx="1"/>
          </p:cNvCxnSpPr>
          <p:nvPr/>
        </p:nvCxnSpPr>
        <p:spPr bwMode="auto">
          <a:xfrm rot="16200000" flipH="1">
            <a:off x="-278545" y="2791685"/>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肘形连接符 29">
            <a:extLst>
              <a:ext uri="{FF2B5EF4-FFF2-40B4-BE49-F238E27FC236}">
                <a16:creationId xmlns:a16="http://schemas.microsoft.com/office/drawing/2014/main" id="{C8BDD023-A9DC-4699-9FCE-4E20D0F9E09E}"/>
              </a:ext>
            </a:extLst>
          </p:cNvPr>
          <p:cNvCxnSpPr>
            <a:cxnSpLocks noChangeShapeType="1"/>
            <a:stCxn id="34" idx="2"/>
            <a:endCxn id="44" idx="1"/>
          </p:cNvCxnSpPr>
          <p:nvPr/>
        </p:nvCxnSpPr>
        <p:spPr bwMode="auto">
          <a:xfrm rot="16200000" flipH="1">
            <a:off x="-612714" y="3125854"/>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 name="图片 1">
            <a:extLst>
              <a:ext uri="{FF2B5EF4-FFF2-40B4-BE49-F238E27FC236}">
                <a16:creationId xmlns:a16="http://schemas.microsoft.com/office/drawing/2014/main" id="{E3C7A58F-0917-412A-8359-9EAB2699EB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95749" y="1556608"/>
            <a:ext cx="7403888" cy="4111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27944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过程记录</a:t>
            </a:r>
            <a:endParaRPr lang="zh-CN" altLang="en-US" sz="3600" dirty="0"/>
          </a:p>
        </p:txBody>
      </p:sp>
      <p:sp>
        <p:nvSpPr>
          <p:cNvPr id="21" name="矩形 1">
            <a:extLst>
              <a:ext uri="{FF2B5EF4-FFF2-40B4-BE49-F238E27FC236}">
                <a16:creationId xmlns:a16="http://schemas.microsoft.com/office/drawing/2014/main" id="{59AA698B-A4E0-495E-A76D-B11ACA3A39CB}"/>
              </a:ext>
            </a:extLst>
          </p:cNvPr>
          <p:cNvSpPr>
            <a:spLocks noChangeArrowheads="1"/>
          </p:cNvSpPr>
          <p:nvPr/>
        </p:nvSpPr>
        <p:spPr bwMode="auto">
          <a:xfrm>
            <a:off x="723082" y="1548035"/>
            <a:ext cx="1391555" cy="40011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latin typeface="微软雅黑" panose="020B0503020204020204" pitchFamily="34" charset="-122"/>
                <a:ea typeface="微软雅黑" panose="020B0503020204020204" pitchFamily="34" charset="-122"/>
              </a:rPr>
              <a:t>过程记录</a:t>
            </a:r>
            <a:endParaRPr lang="en-US" altLang="zh-CN" sz="2000" dirty="0">
              <a:latin typeface="微软雅黑" panose="020B0503020204020204" pitchFamily="34" charset="-122"/>
              <a:ea typeface="微软雅黑" panose="020B0503020204020204" pitchFamily="34" charset="-122"/>
            </a:endParaRPr>
          </a:p>
        </p:txBody>
      </p:sp>
      <p:sp>
        <p:nvSpPr>
          <p:cNvPr id="22" name="矩形 2">
            <a:extLst>
              <a:ext uri="{FF2B5EF4-FFF2-40B4-BE49-F238E27FC236}">
                <a16:creationId xmlns:a16="http://schemas.microsoft.com/office/drawing/2014/main" id="{A1E63EAF-751D-4A15-9F41-0C2DF509E010}"/>
              </a:ext>
            </a:extLst>
          </p:cNvPr>
          <p:cNvSpPr>
            <a:spLocks noChangeArrowheads="1"/>
          </p:cNvSpPr>
          <p:nvPr/>
        </p:nvSpPr>
        <p:spPr bwMode="auto">
          <a:xfrm>
            <a:off x="1710507" y="3075210"/>
            <a:ext cx="1521505" cy="369887"/>
          </a:xfrm>
          <a:prstGeom prst="rect">
            <a:avLst/>
          </a:prstGeom>
          <a:solidFill>
            <a:srgbClr val="FFC000"/>
          </a:solidFill>
          <a:ln w="9525">
            <a:solidFill>
              <a:srgbClr val="FF0000"/>
            </a:solidFill>
            <a:miter lim="800000"/>
            <a:headEnd/>
            <a:tailEnd/>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23" name="矩形 3">
            <a:extLst>
              <a:ext uri="{FF2B5EF4-FFF2-40B4-BE49-F238E27FC236}">
                <a16:creationId xmlns:a16="http://schemas.microsoft.com/office/drawing/2014/main" id="{99C415B5-CD26-4DC4-AFAA-7AF7DED9FA40}"/>
              </a:ext>
            </a:extLst>
          </p:cNvPr>
          <p:cNvSpPr>
            <a:spLocks noChangeArrowheads="1"/>
          </p:cNvSpPr>
          <p:nvPr/>
        </p:nvSpPr>
        <p:spPr bwMode="auto">
          <a:xfrm>
            <a:off x="1710507" y="4218210"/>
            <a:ext cx="1521505"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a:latin typeface="微软雅黑" panose="020B0503020204020204" pitchFamily="34" charset="-122"/>
                <a:ea typeface="微软雅黑" panose="020B0503020204020204" pitchFamily="34" charset="-122"/>
              </a:rPr>
              <a:t>FMEA</a:t>
            </a:r>
            <a:r>
              <a:rPr lang="zh-CN" altLang="en-US">
                <a:latin typeface="微软雅黑" panose="020B0503020204020204" pitchFamily="34" charset="-122"/>
                <a:ea typeface="微软雅黑" panose="020B0503020204020204" pitchFamily="34" charset="-122"/>
              </a:rPr>
              <a:t>报告</a:t>
            </a:r>
            <a:endParaRPr lang="en-US" altLang="zh-CN">
              <a:latin typeface="微软雅黑" panose="020B0503020204020204" pitchFamily="34" charset="-122"/>
              <a:ea typeface="微软雅黑" panose="020B0503020204020204" pitchFamily="34" charset="-122"/>
            </a:endParaRPr>
          </a:p>
        </p:txBody>
      </p:sp>
      <p:sp>
        <p:nvSpPr>
          <p:cNvPr id="24" name="右箭头 14">
            <a:extLst>
              <a:ext uri="{FF2B5EF4-FFF2-40B4-BE49-F238E27FC236}">
                <a16:creationId xmlns:a16="http://schemas.microsoft.com/office/drawing/2014/main" id="{2E0CEBE4-CF45-40B7-B382-DCADA9824255}"/>
              </a:ext>
            </a:extLst>
          </p:cNvPr>
          <p:cNvSpPr>
            <a:spLocks noChangeArrowheads="1"/>
          </p:cNvSpPr>
          <p:nvPr/>
        </p:nvSpPr>
        <p:spPr bwMode="auto">
          <a:xfrm>
            <a:off x="3303241" y="3172046"/>
            <a:ext cx="360974" cy="176213"/>
          </a:xfrm>
          <a:prstGeom prst="rightArrow">
            <a:avLst>
              <a:gd name="adj1" fmla="val 50000"/>
              <a:gd name="adj2" fmla="val 50008"/>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cxnSp>
        <p:nvCxnSpPr>
          <p:cNvPr id="25" name="肘形连接符 7">
            <a:extLst>
              <a:ext uri="{FF2B5EF4-FFF2-40B4-BE49-F238E27FC236}">
                <a16:creationId xmlns:a16="http://schemas.microsoft.com/office/drawing/2014/main" id="{BA5DB54D-6948-4DDB-9086-E8F6ECD4C124}"/>
              </a:ext>
            </a:extLst>
          </p:cNvPr>
          <p:cNvCxnSpPr>
            <a:cxnSpLocks noChangeShapeType="1"/>
            <a:stCxn id="21" idx="2"/>
            <a:endCxn id="22" idx="1"/>
          </p:cNvCxnSpPr>
          <p:nvPr/>
        </p:nvCxnSpPr>
        <p:spPr bwMode="auto">
          <a:xfrm rot="16200000" flipH="1">
            <a:off x="908679" y="2458325"/>
            <a:ext cx="1312009" cy="29164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肘形连接符 9">
            <a:extLst>
              <a:ext uri="{FF2B5EF4-FFF2-40B4-BE49-F238E27FC236}">
                <a16:creationId xmlns:a16="http://schemas.microsoft.com/office/drawing/2014/main" id="{88FB12F4-0CCB-4673-9CD1-7D76AD99D86E}"/>
              </a:ext>
            </a:extLst>
          </p:cNvPr>
          <p:cNvCxnSpPr>
            <a:cxnSpLocks noChangeShapeType="1"/>
            <a:stCxn id="21" idx="2"/>
            <a:endCxn id="23" idx="1"/>
          </p:cNvCxnSpPr>
          <p:nvPr/>
        </p:nvCxnSpPr>
        <p:spPr bwMode="auto">
          <a:xfrm rot="16200000" flipH="1">
            <a:off x="337179" y="3029825"/>
            <a:ext cx="2455009" cy="29164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1">
            <a:extLst>
              <a:ext uri="{FF2B5EF4-FFF2-40B4-BE49-F238E27FC236}">
                <a16:creationId xmlns:a16="http://schemas.microsoft.com/office/drawing/2014/main" id="{1E5158F8-4DB0-4DDC-B79F-F36AC8F3980C}"/>
              </a:ext>
            </a:extLst>
          </p:cNvPr>
          <p:cNvSpPr>
            <a:spLocks noChangeArrowheads="1"/>
          </p:cNvSpPr>
          <p:nvPr/>
        </p:nvSpPr>
        <p:spPr bwMode="auto">
          <a:xfrm>
            <a:off x="3735445" y="1560891"/>
            <a:ext cx="7613432" cy="3367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dirty="0">
                <a:latin typeface="微软雅黑" panose="020B0503020204020204" pitchFamily="34" charset="-122"/>
                <a:ea typeface="微软雅黑" panose="020B0503020204020204" pitchFamily="34" charset="-122"/>
              </a:rPr>
              <a:t>目的是，针对</a:t>
            </a:r>
            <a:r>
              <a:rPr lang="en-US" altLang="zh-CN" dirty="0">
                <a:latin typeface="微软雅黑" panose="020B0503020204020204" pitchFamily="34" charset="-122"/>
                <a:ea typeface="微软雅黑" panose="020B0503020204020204" pitchFamily="34" charset="-122"/>
              </a:rPr>
              <a:t>FMEA</a:t>
            </a:r>
            <a:r>
              <a:rPr lang="zh-CN" altLang="en-US" dirty="0">
                <a:latin typeface="微软雅黑" panose="020B0503020204020204" pitchFamily="34" charset="-122"/>
                <a:ea typeface="微软雅黑" panose="020B0503020204020204" pitchFamily="34" charset="-122"/>
              </a:rPr>
              <a:t>活动的结果进行</a:t>
            </a:r>
            <a:r>
              <a:rPr lang="zh-CN" altLang="en-US" b="1" dirty="0">
                <a:solidFill>
                  <a:srgbClr val="FF0000"/>
                </a:solidFill>
                <a:latin typeface="微软雅黑" panose="020B0503020204020204" pitchFamily="34" charset="-122"/>
                <a:ea typeface="微软雅黑" panose="020B0503020204020204" pitchFamily="34" charset="-122"/>
              </a:rPr>
              <a:t>总结和交流</a:t>
            </a:r>
            <a:r>
              <a:rPr lang="zh-CN" altLang="en-US" dirty="0">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主要目标</a:t>
            </a:r>
            <a:r>
              <a:rPr lang="zh-CN" altLang="en-US" b="1" dirty="0">
                <a:latin typeface="微软雅黑" panose="020B0503020204020204" pitchFamily="34" charset="-122"/>
                <a:ea typeface="微软雅黑" panose="020B0503020204020204" pitchFamily="34" charset="-122"/>
              </a:rPr>
              <a:t>是</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0" lvl="1" indent="87313" algn="just">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对</a:t>
            </a:r>
            <a:r>
              <a:rPr lang="zh-CN" altLang="en-US" b="1" dirty="0">
                <a:solidFill>
                  <a:srgbClr val="FF0000"/>
                </a:solidFill>
                <a:latin typeface="微软雅黑" panose="020B0503020204020204" pitchFamily="34" charset="-122"/>
                <a:ea typeface="微软雅黑" panose="020B0503020204020204" pitchFamily="34" charset="-122"/>
              </a:rPr>
              <a:t>结果</a:t>
            </a:r>
            <a:r>
              <a:rPr lang="zh-CN" altLang="en-US" dirty="0">
                <a:latin typeface="微软雅黑" panose="020B0503020204020204" pitchFamily="34" charset="-122"/>
                <a:ea typeface="微软雅黑" panose="020B0503020204020204" pitchFamily="34" charset="-122"/>
              </a:rPr>
              <a:t>和分析结论进行</a:t>
            </a:r>
            <a:r>
              <a:rPr lang="zh-CN" altLang="en-US" b="1" dirty="0">
                <a:solidFill>
                  <a:srgbClr val="FF0000"/>
                </a:solidFill>
                <a:latin typeface="微软雅黑" panose="020B0503020204020204" pitchFamily="34" charset="-122"/>
                <a:ea typeface="微软雅黑" panose="020B0503020204020204" pitchFamily="34" charset="-122"/>
              </a:rPr>
              <a:t>沟通</a:t>
            </a:r>
            <a:endParaRPr lang="en-US" altLang="zh-CN" b="1" dirty="0">
              <a:solidFill>
                <a:srgbClr val="FF0000"/>
              </a:solidFill>
              <a:latin typeface="微软雅黑" panose="020B0503020204020204" pitchFamily="34" charset="-122"/>
              <a:ea typeface="微软雅黑" panose="020B0503020204020204" pitchFamily="34" charset="-122"/>
            </a:endParaRPr>
          </a:p>
          <a:p>
            <a:pPr marL="0" lvl="1" indent="87313" algn="just">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建立</a:t>
            </a:r>
            <a:r>
              <a:rPr lang="zh-CN" altLang="en-US" b="1" dirty="0">
                <a:solidFill>
                  <a:srgbClr val="FF0000"/>
                </a:solidFill>
                <a:latin typeface="微软雅黑" panose="020B0503020204020204" pitchFamily="34" charset="-122"/>
                <a:ea typeface="微软雅黑" panose="020B0503020204020204" pitchFamily="34" charset="-122"/>
              </a:rPr>
              <a:t>文件</a:t>
            </a:r>
            <a:r>
              <a:rPr lang="zh-CN" altLang="en-US" dirty="0">
                <a:latin typeface="微软雅黑" panose="020B0503020204020204" pitchFamily="34" charset="-122"/>
                <a:ea typeface="微软雅黑" panose="020B0503020204020204" pitchFamily="34" charset="-122"/>
              </a:rPr>
              <a:t>内容</a:t>
            </a:r>
            <a:endParaRPr lang="en-US" altLang="zh-CN" dirty="0">
              <a:latin typeface="微软雅黑" panose="020B0503020204020204" pitchFamily="34" charset="-122"/>
              <a:ea typeface="微软雅黑" panose="020B0503020204020204" pitchFamily="34" charset="-122"/>
            </a:endParaRPr>
          </a:p>
          <a:p>
            <a:pPr marL="0" lvl="1" indent="87313" algn="just">
              <a:lnSpc>
                <a:spcPct val="150000"/>
              </a:lnSpc>
              <a:buFont typeface="Wingdings" panose="05000000000000000000" pitchFamily="2" charset="2"/>
              <a:buChar char="p"/>
            </a:pPr>
            <a:r>
              <a:rPr lang="zh-CN" altLang="en-US" b="1" dirty="0">
                <a:solidFill>
                  <a:srgbClr val="FF0000"/>
                </a:solidFill>
                <a:latin typeface="微软雅黑" panose="020B0503020204020204" pitchFamily="34" charset="-122"/>
                <a:ea typeface="微软雅黑" panose="020B0503020204020204" pitchFamily="34" charset="-122"/>
              </a:rPr>
              <a:t>记录</a:t>
            </a:r>
            <a:r>
              <a:rPr lang="zh-CN" altLang="en-US" dirty="0">
                <a:latin typeface="微软雅黑" panose="020B0503020204020204" pitchFamily="34" charset="-122"/>
                <a:ea typeface="微软雅黑" panose="020B0503020204020204" pitchFamily="34" charset="-122"/>
              </a:rPr>
              <a:t>采取的措施，包括对实施措施的效果进行确认、采取措施后进行风险评估</a:t>
            </a:r>
            <a:endParaRPr lang="en-US" altLang="zh-CN" dirty="0">
              <a:latin typeface="微软雅黑" panose="020B0503020204020204" pitchFamily="34" charset="-122"/>
              <a:ea typeface="微软雅黑" panose="020B0503020204020204" pitchFamily="34" charset="-122"/>
            </a:endParaRPr>
          </a:p>
          <a:p>
            <a:pPr marL="0" lvl="1" indent="87313" algn="just">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在组织内部，以及与</a:t>
            </a:r>
            <a:r>
              <a:rPr lang="zh-CN" altLang="en-US" b="1" dirty="0">
                <a:solidFill>
                  <a:srgbClr val="FF0000"/>
                </a:solidFill>
                <a:latin typeface="微软雅黑" panose="020B0503020204020204" pitchFamily="34" charset="-122"/>
                <a:ea typeface="微软雅黑" panose="020B0503020204020204" pitchFamily="34" charset="-122"/>
              </a:rPr>
              <a:t>客户</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a:t>
            </a:r>
            <a:r>
              <a:rPr lang="zh-CN" altLang="en-US" b="1" dirty="0">
                <a:solidFill>
                  <a:srgbClr val="FF0000"/>
                </a:solidFill>
                <a:latin typeface="微软雅黑" panose="020B0503020204020204" pitchFamily="34" charset="-122"/>
                <a:ea typeface="微软雅黑" panose="020B0503020204020204" pitchFamily="34" charset="-122"/>
              </a:rPr>
              <a:t>供应商</a:t>
            </a:r>
            <a:r>
              <a:rPr lang="zh-CN" altLang="en-US" dirty="0">
                <a:latin typeface="微软雅黑" panose="020B0503020204020204" pitchFamily="34" charset="-122"/>
                <a:ea typeface="微软雅黑" panose="020B0503020204020204" pitchFamily="34" charset="-122"/>
              </a:rPr>
              <a:t>之间（如需）针对降低风险的措施进行</a:t>
            </a:r>
            <a:r>
              <a:rPr lang="zh-CN" altLang="en-US" b="1" dirty="0">
                <a:solidFill>
                  <a:srgbClr val="FF0000"/>
                </a:solidFill>
                <a:latin typeface="微软雅黑" panose="020B0503020204020204" pitchFamily="34" charset="-122"/>
                <a:ea typeface="微软雅黑" panose="020B0503020204020204" pitchFamily="34" charset="-122"/>
              </a:rPr>
              <a:t>沟通</a:t>
            </a:r>
            <a:endParaRPr lang="en-US" altLang="zh-CN" b="1" dirty="0">
              <a:solidFill>
                <a:srgbClr val="FF0000"/>
              </a:solidFill>
              <a:latin typeface="微软雅黑" panose="020B0503020204020204" pitchFamily="34" charset="-122"/>
              <a:ea typeface="微软雅黑" panose="020B0503020204020204" pitchFamily="34" charset="-122"/>
            </a:endParaRPr>
          </a:p>
          <a:p>
            <a:pPr marL="0" lvl="1" indent="87313" algn="just">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记录风险分析和风险降低到的</a:t>
            </a:r>
            <a:r>
              <a:rPr lang="zh-CN" altLang="en-US" b="1" dirty="0">
                <a:solidFill>
                  <a:srgbClr val="FF0000"/>
                </a:solidFill>
                <a:latin typeface="微软雅黑" panose="020B0503020204020204" pitchFamily="34" charset="-122"/>
                <a:ea typeface="微软雅黑" panose="020B0503020204020204" pitchFamily="34" charset="-122"/>
              </a:rPr>
              <a:t>可接受</a:t>
            </a:r>
            <a:r>
              <a:rPr lang="zh-CN" altLang="en-US" dirty="0">
                <a:latin typeface="微软雅黑" panose="020B0503020204020204" pitchFamily="34" charset="-122"/>
                <a:ea typeface="微软雅黑" panose="020B0503020204020204" pitchFamily="34" charset="-122"/>
              </a:rPr>
              <a:t>水平</a:t>
            </a:r>
          </a:p>
        </p:txBody>
      </p:sp>
    </p:spTree>
    <p:extLst>
      <p:ext uri="{BB962C8B-B14F-4D97-AF65-F5344CB8AC3E}">
        <p14:creationId xmlns:p14="http://schemas.microsoft.com/office/powerpoint/2010/main" val="2035948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过程记录</a:t>
            </a:r>
            <a:endParaRPr lang="zh-CN" altLang="en-US" sz="3600" dirty="0"/>
          </a:p>
        </p:txBody>
      </p:sp>
      <p:sp>
        <p:nvSpPr>
          <p:cNvPr id="21" name="矩形 1">
            <a:extLst>
              <a:ext uri="{FF2B5EF4-FFF2-40B4-BE49-F238E27FC236}">
                <a16:creationId xmlns:a16="http://schemas.microsoft.com/office/drawing/2014/main" id="{59AA698B-A4E0-495E-A76D-B11ACA3A39CB}"/>
              </a:ext>
            </a:extLst>
          </p:cNvPr>
          <p:cNvSpPr>
            <a:spLocks noChangeArrowheads="1"/>
          </p:cNvSpPr>
          <p:nvPr/>
        </p:nvSpPr>
        <p:spPr bwMode="auto">
          <a:xfrm>
            <a:off x="723082" y="1548035"/>
            <a:ext cx="1391555" cy="40011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latin typeface="微软雅黑" panose="020B0503020204020204" pitchFamily="34" charset="-122"/>
                <a:ea typeface="微软雅黑" panose="020B0503020204020204" pitchFamily="34" charset="-122"/>
              </a:rPr>
              <a:t>过程记录</a:t>
            </a:r>
            <a:endParaRPr lang="en-US" altLang="zh-CN" sz="2000" dirty="0">
              <a:latin typeface="微软雅黑" panose="020B0503020204020204" pitchFamily="34" charset="-122"/>
              <a:ea typeface="微软雅黑" panose="020B0503020204020204" pitchFamily="34" charset="-122"/>
            </a:endParaRPr>
          </a:p>
        </p:txBody>
      </p:sp>
      <p:sp>
        <p:nvSpPr>
          <p:cNvPr id="22" name="矩形 2">
            <a:extLst>
              <a:ext uri="{FF2B5EF4-FFF2-40B4-BE49-F238E27FC236}">
                <a16:creationId xmlns:a16="http://schemas.microsoft.com/office/drawing/2014/main" id="{A1E63EAF-751D-4A15-9F41-0C2DF509E010}"/>
              </a:ext>
            </a:extLst>
          </p:cNvPr>
          <p:cNvSpPr>
            <a:spLocks noChangeArrowheads="1"/>
          </p:cNvSpPr>
          <p:nvPr/>
        </p:nvSpPr>
        <p:spPr bwMode="auto">
          <a:xfrm>
            <a:off x="1710507" y="3075210"/>
            <a:ext cx="1521505" cy="369887"/>
          </a:xfrm>
          <a:prstGeom prst="rect">
            <a:avLst/>
          </a:prstGeom>
          <a:noFill/>
          <a:ln w="9525">
            <a:solidFill>
              <a:srgbClr val="FF0000"/>
            </a:solidFill>
            <a:miter lim="800000"/>
            <a:headEnd/>
            <a:tailEnd/>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23" name="矩形 3">
            <a:extLst>
              <a:ext uri="{FF2B5EF4-FFF2-40B4-BE49-F238E27FC236}">
                <a16:creationId xmlns:a16="http://schemas.microsoft.com/office/drawing/2014/main" id="{99C415B5-CD26-4DC4-AFAA-7AF7DED9FA40}"/>
              </a:ext>
            </a:extLst>
          </p:cNvPr>
          <p:cNvSpPr>
            <a:spLocks noChangeArrowheads="1"/>
          </p:cNvSpPr>
          <p:nvPr/>
        </p:nvSpPr>
        <p:spPr bwMode="auto">
          <a:xfrm>
            <a:off x="1710507" y="4218210"/>
            <a:ext cx="1521505" cy="369887"/>
          </a:xfrm>
          <a:prstGeom prst="rect">
            <a:avLst/>
          </a:prstGeom>
          <a:solidFill>
            <a:srgbClr val="FFFF00"/>
          </a:solidFill>
          <a:ln w="9525">
            <a:solidFill>
              <a:srgbClr val="FF0000"/>
            </a:solidFill>
            <a:miter lim="800000"/>
            <a:headEnd/>
            <a:tailEnd/>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a:latin typeface="微软雅黑" panose="020B0503020204020204" pitchFamily="34" charset="-122"/>
                <a:ea typeface="微软雅黑" panose="020B0503020204020204" pitchFamily="34" charset="-122"/>
              </a:rPr>
              <a:t>FMEA</a:t>
            </a:r>
            <a:r>
              <a:rPr lang="zh-CN" altLang="en-US">
                <a:latin typeface="微软雅黑" panose="020B0503020204020204" pitchFamily="34" charset="-122"/>
                <a:ea typeface="微软雅黑" panose="020B0503020204020204" pitchFamily="34" charset="-122"/>
              </a:rPr>
              <a:t>报告</a:t>
            </a:r>
            <a:endParaRPr lang="en-US" altLang="zh-CN">
              <a:latin typeface="微软雅黑" panose="020B0503020204020204" pitchFamily="34" charset="-122"/>
              <a:ea typeface="微软雅黑" panose="020B0503020204020204" pitchFamily="34" charset="-122"/>
            </a:endParaRPr>
          </a:p>
        </p:txBody>
      </p:sp>
      <p:sp>
        <p:nvSpPr>
          <p:cNvPr id="24" name="右箭头 14">
            <a:extLst>
              <a:ext uri="{FF2B5EF4-FFF2-40B4-BE49-F238E27FC236}">
                <a16:creationId xmlns:a16="http://schemas.microsoft.com/office/drawing/2014/main" id="{2E0CEBE4-CF45-40B7-B382-DCADA9824255}"/>
              </a:ext>
            </a:extLst>
          </p:cNvPr>
          <p:cNvSpPr>
            <a:spLocks noChangeArrowheads="1"/>
          </p:cNvSpPr>
          <p:nvPr/>
        </p:nvSpPr>
        <p:spPr bwMode="auto">
          <a:xfrm>
            <a:off x="3343173" y="4315046"/>
            <a:ext cx="360974" cy="176213"/>
          </a:xfrm>
          <a:prstGeom prst="rightArrow">
            <a:avLst>
              <a:gd name="adj1" fmla="val 50000"/>
              <a:gd name="adj2" fmla="val 50008"/>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cxnSp>
        <p:nvCxnSpPr>
          <p:cNvPr id="25" name="肘形连接符 7">
            <a:extLst>
              <a:ext uri="{FF2B5EF4-FFF2-40B4-BE49-F238E27FC236}">
                <a16:creationId xmlns:a16="http://schemas.microsoft.com/office/drawing/2014/main" id="{BA5DB54D-6948-4DDB-9086-E8F6ECD4C124}"/>
              </a:ext>
            </a:extLst>
          </p:cNvPr>
          <p:cNvCxnSpPr>
            <a:cxnSpLocks noChangeShapeType="1"/>
            <a:stCxn id="21" idx="2"/>
            <a:endCxn id="22" idx="1"/>
          </p:cNvCxnSpPr>
          <p:nvPr/>
        </p:nvCxnSpPr>
        <p:spPr bwMode="auto">
          <a:xfrm rot="16200000" flipH="1">
            <a:off x="908679" y="2458325"/>
            <a:ext cx="1312009" cy="29164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肘形连接符 9">
            <a:extLst>
              <a:ext uri="{FF2B5EF4-FFF2-40B4-BE49-F238E27FC236}">
                <a16:creationId xmlns:a16="http://schemas.microsoft.com/office/drawing/2014/main" id="{88FB12F4-0CCB-4673-9CD1-7D76AD99D86E}"/>
              </a:ext>
            </a:extLst>
          </p:cNvPr>
          <p:cNvCxnSpPr>
            <a:cxnSpLocks noChangeShapeType="1"/>
            <a:stCxn id="21" idx="2"/>
            <a:endCxn id="23" idx="1"/>
          </p:cNvCxnSpPr>
          <p:nvPr/>
        </p:nvCxnSpPr>
        <p:spPr bwMode="auto">
          <a:xfrm rot="16200000" flipH="1">
            <a:off x="337179" y="3029825"/>
            <a:ext cx="2455009" cy="29164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矩形 1">
            <a:extLst>
              <a:ext uri="{FF2B5EF4-FFF2-40B4-BE49-F238E27FC236}">
                <a16:creationId xmlns:a16="http://schemas.microsoft.com/office/drawing/2014/main" id="{6F56513E-BAB6-4D6D-83A4-7A954EED299E}"/>
              </a:ext>
            </a:extLst>
          </p:cNvPr>
          <p:cNvSpPr>
            <a:spLocks noChangeArrowheads="1"/>
          </p:cNvSpPr>
          <p:nvPr/>
        </p:nvSpPr>
        <p:spPr bwMode="auto">
          <a:xfrm>
            <a:off x="3792932" y="2541607"/>
            <a:ext cx="7205597" cy="294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gn="just">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该报告可用作公司内部或公司之间的</a:t>
            </a:r>
            <a:r>
              <a:rPr lang="zh-CN" altLang="en-US" b="1" dirty="0">
                <a:solidFill>
                  <a:srgbClr val="FF0000"/>
                </a:solidFill>
                <a:latin typeface="微软雅黑" panose="020B0503020204020204" pitchFamily="34" charset="-122"/>
                <a:ea typeface="微软雅黑" panose="020B0503020204020204" pitchFamily="34" charset="-122"/>
              </a:rPr>
              <a:t>沟通使用</a:t>
            </a:r>
            <a:r>
              <a:rPr lang="zh-CN" altLang="en-US" dirty="0">
                <a:latin typeface="微软雅黑" panose="020B0503020204020204" pitchFamily="34" charset="-122"/>
                <a:ea typeface="微软雅黑" panose="020B0503020204020204" pitchFamily="34" charset="-122"/>
              </a:rPr>
              <a:t>。当管理层、顾客或供应商要求时，该报告不应取代对</a:t>
            </a:r>
            <a:r>
              <a:rPr lang="en-US" altLang="zh-CN" dirty="0">
                <a:latin typeface="微软雅黑" panose="020B0503020204020204" pitchFamily="34" charset="-122"/>
                <a:ea typeface="微软雅黑" panose="020B0503020204020204" pitchFamily="34" charset="-122"/>
              </a:rPr>
              <a:t>DFMEA</a:t>
            </a:r>
            <a:r>
              <a:rPr lang="zh-CN" altLang="en-US" dirty="0">
                <a:latin typeface="微软雅黑" panose="020B0503020204020204" pitchFamily="34" charset="-122"/>
                <a:ea typeface="微软雅黑" panose="020B0503020204020204" pitchFamily="34" charset="-122"/>
              </a:rPr>
              <a:t>细节的评审。它是</a:t>
            </a:r>
            <a:r>
              <a:rPr lang="en-US" altLang="zh-CN" dirty="0">
                <a:latin typeface="微软雅黑" panose="020B0503020204020204" pitchFamily="34" charset="-122"/>
                <a:ea typeface="微软雅黑" panose="020B0503020204020204" pitchFamily="34" charset="-122"/>
              </a:rPr>
              <a:t>DFMEA</a:t>
            </a:r>
            <a:r>
              <a:rPr lang="zh-CN" altLang="en-US" dirty="0">
                <a:latin typeface="微软雅黑" panose="020B0503020204020204" pitchFamily="34" charset="-122"/>
                <a:ea typeface="微软雅黑" panose="020B0503020204020204" pitchFamily="34" charset="-122"/>
              </a:rPr>
              <a:t>团队和其他人员的总结，以确认每个任务都已完成、并评审分析结果。</a:t>
            </a:r>
            <a:endParaRPr lang="en-US" altLang="zh-CN"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文件的内容应满足组织、预期读者和利益相关方的要求。具体细节可由各方商定。这样，还可以确保分析的所有细节和</a:t>
            </a:r>
            <a:r>
              <a:rPr lang="zh-CN" altLang="en-US" b="1" dirty="0">
                <a:solidFill>
                  <a:srgbClr val="FF0000"/>
                </a:solidFill>
                <a:latin typeface="微软雅黑" panose="020B0503020204020204" pitchFamily="34" charset="-122"/>
                <a:ea typeface="微软雅黑" panose="020B0503020204020204" pitchFamily="34" charset="-122"/>
              </a:rPr>
              <a:t>知识产权</a:t>
            </a:r>
            <a:r>
              <a:rPr lang="zh-CN" altLang="en-US" dirty="0">
                <a:latin typeface="微软雅黑" panose="020B0503020204020204" pitchFamily="34" charset="-122"/>
                <a:ea typeface="微软雅黑" panose="020B0503020204020204" pitchFamily="34" charset="-122"/>
              </a:rPr>
              <a:t>都由编制</a:t>
            </a:r>
            <a:r>
              <a:rPr lang="en-US" altLang="zh-CN" dirty="0">
                <a:latin typeface="微软雅黑" panose="020B0503020204020204" pitchFamily="34" charset="-122"/>
                <a:ea typeface="微软雅黑" panose="020B0503020204020204" pitchFamily="34" charset="-122"/>
              </a:rPr>
              <a:t>FMEA</a:t>
            </a:r>
            <a:r>
              <a:rPr lang="zh-CN" altLang="en-US" dirty="0">
                <a:latin typeface="微软雅黑" panose="020B0503020204020204" pitchFamily="34" charset="-122"/>
                <a:ea typeface="微软雅黑" panose="020B0503020204020204" pitchFamily="34" charset="-122"/>
              </a:rPr>
              <a:t>的公司保留。</a:t>
            </a:r>
          </a:p>
        </p:txBody>
      </p:sp>
    </p:spTree>
    <p:extLst>
      <p:ext uri="{BB962C8B-B14F-4D97-AF65-F5344CB8AC3E}">
        <p14:creationId xmlns:p14="http://schemas.microsoft.com/office/powerpoint/2010/main" val="2150739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过程记录</a:t>
            </a:r>
            <a:endParaRPr lang="zh-CN" altLang="en-US" sz="3600" dirty="0"/>
          </a:p>
        </p:txBody>
      </p:sp>
      <p:sp>
        <p:nvSpPr>
          <p:cNvPr id="21" name="矩形 1">
            <a:extLst>
              <a:ext uri="{FF2B5EF4-FFF2-40B4-BE49-F238E27FC236}">
                <a16:creationId xmlns:a16="http://schemas.microsoft.com/office/drawing/2014/main" id="{59AA698B-A4E0-495E-A76D-B11ACA3A39CB}"/>
              </a:ext>
            </a:extLst>
          </p:cNvPr>
          <p:cNvSpPr>
            <a:spLocks noChangeArrowheads="1"/>
          </p:cNvSpPr>
          <p:nvPr/>
        </p:nvSpPr>
        <p:spPr bwMode="auto">
          <a:xfrm>
            <a:off x="723082" y="1548035"/>
            <a:ext cx="1391555" cy="40011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latin typeface="微软雅黑" panose="020B0503020204020204" pitchFamily="34" charset="-122"/>
                <a:ea typeface="微软雅黑" panose="020B0503020204020204" pitchFamily="34" charset="-122"/>
              </a:rPr>
              <a:t>过程记录</a:t>
            </a:r>
            <a:endParaRPr lang="en-US" altLang="zh-CN" sz="2000" dirty="0">
              <a:latin typeface="微软雅黑" panose="020B0503020204020204" pitchFamily="34" charset="-122"/>
              <a:ea typeface="微软雅黑" panose="020B0503020204020204" pitchFamily="34" charset="-122"/>
            </a:endParaRPr>
          </a:p>
        </p:txBody>
      </p:sp>
      <p:sp>
        <p:nvSpPr>
          <p:cNvPr id="22" name="矩形 2">
            <a:extLst>
              <a:ext uri="{FF2B5EF4-FFF2-40B4-BE49-F238E27FC236}">
                <a16:creationId xmlns:a16="http://schemas.microsoft.com/office/drawing/2014/main" id="{A1E63EAF-751D-4A15-9F41-0C2DF509E010}"/>
              </a:ext>
            </a:extLst>
          </p:cNvPr>
          <p:cNvSpPr>
            <a:spLocks noChangeArrowheads="1"/>
          </p:cNvSpPr>
          <p:nvPr/>
        </p:nvSpPr>
        <p:spPr bwMode="auto">
          <a:xfrm>
            <a:off x="1710507" y="3075210"/>
            <a:ext cx="1521505" cy="369887"/>
          </a:xfrm>
          <a:prstGeom prst="rect">
            <a:avLst/>
          </a:prstGeom>
          <a:noFill/>
          <a:ln w="9525">
            <a:solidFill>
              <a:srgbClr val="FF0000"/>
            </a:solidFill>
            <a:miter lim="800000"/>
            <a:headEnd/>
            <a:tailEnd/>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23" name="矩形 3">
            <a:extLst>
              <a:ext uri="{FF2B5EF4-FFF2-40B4-BE49-F238E27FC236}">
                <a16:creationId xmlns:a16="http://schemas.microsoft.com/office/drawing/2014/main" id="{99C415B5-CD26-4DC4-AFAA-7AF7DED9FA40}"/>
              </a:ext>
            </a:extLst>
          </p:cNvPr>
          <p:cNvSpPr>
            <a:spLocks noChangeArrowheads="1"/>
          </p:cNvSpPr>
          <p:nvPr/>
        </p:nvSpPr>
        <p:spPr bwMode="auto">
          <a:xfrm>
            <a:off x="1710507" y="4218210"/>
            <a:ext cx="1521505" cy="369887"/>
          </a:xfrm>
          <a:prstGeom prst="rect">
            <a:avLst/>
          </a:prstGeom>
          <a:solidFill>
            <a:srgbClr val="FFFF00"/>
          </a:solidFill>
          <a:ln w="9525">
            <a:solidFill>
              <a:srgbClr val="FF0000"/>
            </a:solidFill>
            <a:miter lim="800000"/>
            <a:headEnd/>
            <a:tailEnd/>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a:latin typeface="微软雅黑" panose="020B0503020204020204" pitchFamily="34" charset="-122"/>
                <a:ea typeface="微软雅黑" panose="020B0503020204020204" pitchFamily="34" charset="-122"/>
              </a:rPr>
              <a:t>FMEA</a:t>
            </a:r>
            <a:r>
              <a:rPr lang="zh-CN" altLang="en-US">
                <a:latin typeface="微软雅黑" panose="020B0503020204020204" pitchFamily="34" charset="-122"/>
                <a:ea typeface="微软雅黑" panose="020B0503020204020204" pitchFamily="34" charset="-122"/>
              </a:rPr>
              <a:t>报告</a:t>
            </a:r>
            <a:endParaRPr lang="en-US" altLang="zh-CN">
              <a:latin typeface="微软雅黑" panose="020B0503020204020204" pitchFamily="34" charset="-122"/>
              <a:ea typeface="微软雅黑" panose="020B0503020204020204" pitchFamily="34" charset="-122"/>
            </a:endParaRPr>
          </a:p>
        </p:txBody>
      </p:sp>
      <p:sp>
        <p:nvSpPr>
          <p:cNvPr id="24" name="右箭头 14">
            <a:extLst>
              <a:ext uri="{FF2B5EF4-FFF2-40B4-BE49-F238E27FC236}">
                <a16:creationId xmlns:a16="http://schemas.microsoft.com/office/drawing/2014/main" id="{2E0CEBE4-CF45-40B7-B382-DCADA9824255}"/>
              </a:ext>
            </a:extLst>
          </p:cNvPr>
          <p:cNvSpPr>
            <a:spLocks noChangeArrowheads="1"/>
          </p:cNvSpPr>
          <p:nvPr/>
        </p:nvSpPr>
        <p:spPr bwMode="auto">
          <a:xfrm>
            <a:off x="3343173" y="4315046"/>
            <a:ext cx="360974" cy="176213"/>
          </a:xfrm>
          <a:prstGeom prst="rightArrow">
            <a:avLst>
              <a:gd name="adj1" fmla="val 50000"/>
              <a:gd name="adj2" fmla="val 50008"/>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cxnSp>
        <p:nvCxnSpPr>
          <p:cNvPr id="25" name="肘形连接符 7">
            <a:extLst>
              <a:ext uri="{FF2B5EF4-FFF2-40B4-BE49-F238E27FC236}">
                <a16:creationId xmlns:a16="http://schemas.microsoft.com/office/drawing/2014/main" id="{BA5DB54D-6948-4DDB-9086-E8F6ECD4C124}"/>
              </a:ext>
            </a:extLst>
          </p:cNvPr>
          <p:cNvCxnSpPr>
            <a:cxnSpLocks noChangeShapeType="1"/>
            <a:stCxn id="21" idx="2"/>
            <a:endCxn id="22" idx="1"/>
          </p:cNvCxnSpPr>
          <p:nvPr/>
        </p:nvCxnSpPr>
        <p:spPr bwMode="auto">
          <a:xfrm rot="16200000" flipH="1">
            <a:off x="908679" y="2458325"/>
            <a:ext cx="1312009" cy="29164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肘形连接符 9">
            <a:extLst>
              <a:ext uri="{FF2B5EF4-FFF2-40B4-BE49-F238E27FC236}">
                <a16:creationId xmlns:a16="http://schemas.microsoft.com/office/drawing/2014/main" id="{88FB12F4-0CCB-4673-9CD1-7D76AD99D86E}"/>
              </a:ext>
            </a:extLst>
          </p:cNvPr>
          <p:cNvCxnSpPr>
            <a:cxnSpLocks noChangeShapeType="1"/>
            <a:stCxn id="21" idx="2"/>
            <a:endCxn id="23" idx="1"/>
          </p:cNvCxnSpPr>
          <p:nvPr/>
        </p:nvCxnSpPr>
        <p:spPr bwMode="auto">
          <a:xfrm rot="16200000" flipH="1">
            <a:off x="337179" y="3029825"/>
            <a:ext cx="2455009" cy="29164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矩形 2">
            <a:extLst>
              <a:ext uri="{FF2B5EF4-FFF2-40B4-BE49-F238E27FC236}">
                <a16:creationId xmlns:a16="http://schemas.microsoft.com/office/drawing/2014/main" id="{CD5F1919-23E5-4E99-9877-67DFF572C5EE}"/>
              </a:ext>
            </a:extLst>
          </p:cNvPr>
          <p:cNvSpPr>
            <a:spLocks noChangeArrowheads="1"/>
          </p:cNvSpPr>
          <p:nvPr/>
        </p:nvSpPr>
        <p:spPr bwMode="auto">
          <a:xfrm>
            <a:off x="3704147" y="935103"/>
            <a:ext cx="7741728" cy="5138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dirty="0">
                <a:latin typeface="微软雅黑" panose="020B0503020204020204" pitchFamily="34" charset="-122"/>
                <a:ea typeface="微软雅黑" panose="020B0503020204020204" pitchFamily="34" charset="-122"/>
              </a:rPr>
              <a:t>文件的</a:t>
            </a:r>
            <a:r>
              <a:rPr lang="zh-CN" altLang="en-US" sz="1400" b="1" dirty="0">
                <a:solidFill>
                  <a:srgbClr val="FF0000"/>
                </a:solidFill>
                <a:latin typeface="微软雅黑" panose="020B0503020204020204" pitchFamily="34" charset="-122"/>
                <a:ea typeface="微软雅黑" panose="020B0503020204020204" pitchFamily="34" charset="-122"/>
              </a:rPr>
              <a:t>格式</a:t>
            </a:r>
            <a:r>
              <a:rPr lang="zh-CN" altLang="en-US" sz="1400" dirty="0">
                <a:latin typeface="微软雅黑" panose="020B0503020204020204" pitchFamily="34" charset="-122"/>
                <a:ea typeface="微软雅黑" panose="020B0503020204020204" pitchFamily="34" charset="-122"/>
              </a:rPr>
              <a:t>可根据具体公司而定。但是，报告应指出失效的技术风险，并将其视为开发计划和项目里程碑的一部分。报告可包括以下内容：</a:t>
            </a:r>
          </a:p>
          <a:p>
            <a:pPr marL="176213" indent="-176213"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相较于“项目规划”中的初始目标，说明一下</a:t>
            </a:r>
            <a:r>
              <a:rPr lang="zh-CN" altLang="en-US" sz="1400" b="1" dirty="0">
                <a:solidFill>
                  <a:srgbClr val="FF0000"/>
                </a:solidFill>
                <a:latin typeface="微软雅黑" panose="020B0503020204020204" pitchFamily="34" charset="-122"/>
                <a:ea typeface="微软雅黑" panose="020B0503020204020204" pitchFamily="34" charset="-122"/>
              </a:rPr>
              <a:t>最终状态</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171450" indent="4763" algn="just">
              <a:lnSpc>
                <a:spcPct val="150000"/>
              </a:lnSpc>
              <a:buFont typeface="Wingdings" panose="05000000000000000000" pitchFamily="2" charset="2"/>
              <a:buChar char="Ø"/>
            </a:pPr>
            <a:r>
              <a:rPr lang="en-US" altLang="zh-CN" sz="1200" dirty="0">
                <a:latin typeface="微软雅黑" panose="020B0503020204020204" pitchFamily="34" charset="-122"/>
                <a:ea typeface="微软雅黑" panose="020B0503020204020204" pitchFamily="34" charset="-122"/>
              </a:rPr>
              <a:t>FMEA</a:t>
            </a:r>
            <a:r>
              <a:rPr lang="zh-CN" altLang="en-US" sz="1200" dirty="0">
                <a:latin typeface="微软雅黑" panose="020B0503020204020204" pitchFamily="34" charset="-122"/>
                <a:ea typeface="微软雅黑" panose="020B0503020204020204" pitchFamily="34" charset="-122"/>
              </a:rPr>
              <a:t>目的</a:t>
            </a:r>
            <a:r>
              <a:rPr lang="en-US" altLang="zh-CN" sz="1200" dirty="0">
                <a:latin typeface="微软雅黑" panose="020B0503020204020204" pitchFamily="34" charset="-122"/>
                <a:ea typeface="微软雅黑" panose="020B0503020204020204" pitchFamily="34" charset="-122"/>
              </a:rPr>
              <a:t>-FMEA</a:t>
            </a:r>
            <a:r>
              <a:rPr lang="zh-CN" altLang="en-US" sz="1200" dirty="0">
                <a:latin typeface="微软雅黑" panose="020B0503020204020204" pitchFamily="34" charset="-122"/>
                <a:ea typeface="微软雅黑" panose="020B0503020204020204" pitchFamily="34" charset="-122"/>
              </a:rPr>
              <a:t>的目的是什么？</a:t>
            </a:r>
            <a:endParaRPr lang="en-US" altLang="zh-CN" sz="1200" dirty="0">
              <a:latin typeface="微软雅黑" panose="020B0503020204020204" pitchFamily="34" charset="-122"/>
              <a:ea typeface="微软雅黑" panose="020B0503020204020204" pitchFamily="34" charset="-122"/>
            </a:endParaRPr>
          </a:p>
          <a:p>
            <a:pPr marL="171450" indent="4763" algn="just">
              <a:lnSpc>
                <a:spcPct val="150000"/>
              </a:lnSpc>
              <a:buFont typeface="Wingdings" panose="05000000000000000000" pitchFamily="2" charset="2"/>
              <a:buChar char="Ø"/>
            </a:pPr>
            <a:r>
              <a:rPr lang="en-US" altLang="zh-CN" sz="1200" dirty="0">
                <a:latin typeface="微软雅黑" panose="020B0503020204020204" pitchFamily="34" charset="-122"/>
                <a:ea typeface="微软雅黑" panose="020B0503020204020204" pitchFamily="34" charset="-122"/>
              </a:rPr>
              <a:t>FMEA</a:t>
            </a:r>
            <a:r>
              <a:rPr lang="zh-CN" altLang="en-US" sz="1200" dirty="0">
                <a:latin typeface="微软雅黑" panose="020B0503020204020204" pitchFamily="34" charset="-122"/>
                <a:ea typeface="微软雅黑" panose="020B0503020204020204" pitchFamily="34" charset="-122"/>
              </a:rPr>
              <a:t>时间安排</a:t>
            </a:r>
            <a:r>
              <a:rPr lang="en-US" altLang="zh-CN" sz="1200" dirty="0">
                <a:latin typeface="微软雅黑" panose="020B0503020204020204" pitchFamily="34" charset="-122"/>
                <a:ea typeface="微软雅黑" panose="020B0503020204020204" pitchFamily="34" charset="-122"/>
              </a:rPr>
              <a:t>-FMEA</a:t>
            </a:r>
            <a:r>
              <a:rPr lang="zh-CN" altLang="en-US" sz="1200" dirty="0">
                <a:latin typeface="微软雅黑" panose="020B0503020204020204" pitchFamily="34" charset="-122"/>
                <a:ea typeface="微软雅黑" panose="020B0503020204020204" pitchFamily="34" charset="-122"/>
              </a:rPr>
              <a:t>的截止日期？</a:t>
            </a:r>
            <a:endParaRPr lang="en-US" altLang="zh-CN" sz="1200" dirty="0">
              <a:latin typeface="微软雅黑" panose="020B0503020204020204" pitchFamily="34" charset="-122"/>
              <a:ea typeface="微软雅黑" panose="020B0503020204020204" pitchFamily="34" charset="-122"/>
            </a:endParaRPr>
          </a:p>
          <a:p>
            <a:pPr marL="171450" indent="4763" algn="just">
              <a:lnSpc>
                <a:spcPct val="150000"/>
              </a:lnSpc>
              <a:buFont typeface="Wingdings" panose="05000000000000000000" pitchFamily="2" charset="2"/>
              <a:buChar char="Ø"/>
            </a:pPr>
            <a:r>
              <a:rPr lang="en-US" altLang="zh-CN" sz="1200" dirty="0">
                <a:latin typeface="微软雅黑" panose="020B0503020204020204" pitchFamily="34" charset="-122"/>
                <a:ea typeface="微软雅黑" panose="020B0503020204020204" pitchFamily="34" charset="-122"/>
              </a:rPr>
              <a:t>FMEA</a:t>
            </a:r>
            <a:r>
              <a:rPr lang="zh-CN" altLang="en-US" sz="1200" dirty="0">
                <a:latin typeface="微软雅黑" panose="020B0503020204020204" pitchFamily="34" charset="-122"/>
                <a:ea typeface="微软雅黑" panose="020B0503020204020204" pitchFamily="34" charset="-122"/>
              </a:rPr>
              <a:t>团队</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参与人员清单？</a:t>
            </a:r>
            <a:endParaRPr lang="en-US" altLang="zh-CN" sz="1200" dirty="0">
              <a:latin typeface="微软雅黑" panose="020B0503020204020204" pitchFamily="34" charset="-122"/>
              <a:ea typeface="微软雅黑" panose="020B0503020204020204" pitchFamily="34" charset="-122"/>
            </a:endParaRPr>
          </a:p>
          <a:p>
            <a:pPr marL="171450" indent="4763" algn="just">
              <a:lnSpc>
                <a:spcPct val="150000"/>
              </a:lnSpc>
              <a:buFont typeface="Wingdings" panose="05000000000000000000" pitchFamily="2" charset="2"/>
              <a:buChar char="Ø"/>
            </a:pPr>
            <a:r>
              <a:rPr lang="en-US" altLang="zh-CN" sz="1200" dirty="0">
                <a:latin typeface="微软雅黑" panose="020B0503020204020204" pitchFamily="34" charset="-122"/>
                <a:ea typeface="微软雅黑" panose="020B0503020204020204" pitchFamily="34" charset="-122"/>
              </a:rPr>
              <a:t>FMEA</a:t>
            </a:r>
            <a:r>
              <a:rPr lang="zh-CN" altLang="en-US" sz="1200" dirty="0">
                <a:latin typeface="微软雅黑" panose="020B0503020204020204" pitchFamily="34" charset="-122"/>
                <a:ea typeface="微软雅黑" panose="020B0503020204020204" pitchFamily="34" charset="-122"/>
              </a:rPr>
              <a:t>任务</a:t>
            </a:r>
            <a:r>
              <a:rPr lang="en-US" altLang="zh-CN" sz="1200" dirty="0">
                <a:latin typeface="微软雅黑" panose="020B0503020204020204" pitchFamily="34" charset="-122"/>
                <a:ea typeface="微软雅黑" panose="020B0503020204020204" pitchFamily="34" charset="-122"/>
              </a:rPr>
              <a:t>-FMEA</a:t>
            </a:r>
            <a:r>
              <a:rPr lang="zh-CN" altLang="en-US" sz="1200" dirty="0">
                <a:latin typeface="微软雅黑" panose="020B0503020204020204" pitchFamily="34" charset="-122"/>
                <a:ea typeface="微软雅黑" panose="020B0503020204020204" pitchFamily="34" charset="-122"/>
              </a:rPr>
              <a:t>的范围？</a:t>
            </a:r>
            <a:endParaRPr lang="en-US" altLang="zh-CN" sz="1200" dirty="0">
              <a:latin typeface="微软雅黑" panose="020B0503020204020204" pitchFamily="34" charset="-122"/>
              <a:ea typeface="微软雅黑" panose="020B0503020204020204" pitchFamily="34" charset="-122"/>
            </a:endParaRPr>
          </a:p>
          <a:p>
            <a:pPr marL="171450" indent="4763" algn="just">
              <a:lnSpc>
                <a:spcPct val="150000"/>
              </a:lnSpc>
              <a:buFont typeface="Wingdings" panose="05000000000000000000" pitchFamily="2" charset="2"/>
              <a:buChar char="Ø"/>
            </a:pPr>
            <a:r>
              <a:rPr lang="en-US" altLang="zh-CN" sz="1200" dirty="0">
                <a:latin typeface="微软雅黑" panose="020B0503020204020204" pitchFamily="34" charset="-122"/>
                <a:ea typeface="微软雅黑" panose="020B0503020204020204" pitchFamily="34" charset="-122"/>
              </a:rPr>
              <a:t>FMEA</a:t>
            </a:r>
            <a:r>
              <a:rPr lang="zh-CN" altLang="en-US" sz="1200" dirty="0">
                <a:latin typeface="微软雅黑" panose="020B0503020204020204" pitchFamily="34" charset="-122"/>
                <a:ea typeface="微软雅黑" panose="020B0503020204020204" pitchFamily="34" charset="-122"/>
              </a:rPr>
              <a:t>工具</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如何使用所采取的分析方法？</a:t>
            </a:r>
            <a:endParaRPr lang="en-US" altLang="zh-CN" sz="1200" dirty="0">
              <a:latin typeface="微软雅黑" panose="020B0503020204020204" pitchFamily="34" charset="-122"/>
              <a:ea typeface="微软雅黑" panose="020B0503020204020204" pitchFamily="34" charset="-122"/>
            </a:endParaRPr>
          </a:p>
          <a:p>
            <a:pPr marL="176213" indent="-176213"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总结分析范围并确认新的内容。</a:t>
            </a:r>
            <a:endParaRPr lang="en-US" altLang="zh-CN" sz="1400" dirty="0">
              <a:latin typeface="微软雅黑" panose="020B0503020204020204" pitchFamily="34" charset="-122"/>
              <a:ea typeface="微软雅黑" panose="020B0503020204020204" pitchFamily="34" charset="-122"/>
            </a:endParaRPr>
          </a:p>
          <a:p>
            <a:pPr marL="176213" indent="-176213"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对功能是</a:t>
            </a:r>
            <a:r>
              <a:rPr lang="zh-CN" altLang="en-US" sz="1400" b="1" dirty="0">
                <a:solidFill>
                  <a:srgbClr val="FF0000"/>
                </a:solidFill>
                <a:latin typeface="微软雅黑" panose="020B0503020204020204" pitchFamily="34" charset="-122"/>
                <a:ea typeface="微软雅黑" panose="020B0503020204020204" pitchFamily="34" charset="-122"/>
              </a:rPr>
              <a:t>如何开发</a:t>
            </a:r>
            <a:r>
              <a:rPr lang="zh-CN" altLang="en-US" sz="1400" dirty="0">
                <a:latin typeface="微软雅黑" panose="020B0503020204020204" pitchFamily="34" charset="-122"/>
                <a:ea typeface="微软雅黑" panose="020B0503020204020204" pitchFamily="34" charset="-122"/>
              </a:rPr>
              <a:t>的进行总结。</a:t>
            </a:r>
            <a:endParaRPr lang="en-US" altLang="zh-CN" sz="1400" dirty="0">
              <a:latin typeface="微软雅黑" panose="020B0503020204020204" pitchFamily="34" charset="-122"/>
              <a:ea typeface="微软雅黑" panose="020B0503020204020204" pitchFamily="34" charset="-122"/>
            </a:endParaRPr>
          </a:p>
          <a:p>
            <a:pPr marL="176213" indent="-176213"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至少对团队确定的</a:t>
            </a:r>
            <a:r>
              <a:rPr lang="zh-CN" altLang="en-US" sz="1400" b="1" dirty="0">
                <a:solidFill>
                  <a:srgbClr val="FF0000"/>
                </a:solidFill>
                <a:latin typeface="微软雅黑" panose="020B0503020204020204" pitchFamily="34" charset="-122"/>
                <a:ea typeface="微软雅黑" panose="020B0503020204020204" pitchFamily="34" charset="-122"/>
              </a:rPr>
              <a:t>高风险失效</a:t>
            </a:r>
            <a:r>
              <a:rPr lang="zh-CN" altLang="en-US" sz="1400" dirty="0">
                <a:latin typeface="微软雅黑" panose="020B0503020204020204" pitchFamily="34" charset="-122"/>
                <a:ea typeface="微软雅黑" panose="020B0503020204020204" pitchFamily="34" charset="-122"/>
              </a:rPr>
              <a:t>进行总结，并提供一份具体的</a:t>
            </a:r>
            <a:r>
              <a:rPr lang="en-US" altLang="zh-CN" sz="1400" dirty="0">
                <a:latin typeface="微软雅黑" panose="020B0503020204020204" pitchFamily="34" charset="-122"/>
                <a:ea typeface="微软雅黑" panose="020B0503020204020204" pitchFamily="34" charset="-122"/>
              </a:rPr>
              <a:t>S/O/D</a:t>
            </a:r>
            <a:r>
              <a:rPr lang="zh-CN" altLang="en-US" sz="1400" dirty="0">
                <a:latin typeface="微软雅黑" panose="020B0503020204020204" pitchFamily="34" charset="-122"/>
                <a:ea typeface="微软雅黑" panose="020B0503020204020204" pitchFamily="34" charset="-122"/>
              </a:rPr>
              <a:t>评级表和措施优先级的方</a:t>
            </a:r>
            <a:endParaRPr lang="en-US" altLang="zh-CN" sz="1400" dirty="0">
              <a:latin typeface="微软雅黑" panose="020B0503020204020204" pitchFamily="34" charset="-122"/>
              <a:ea typeface="微软雅黑" panose="020B0503020204020204" pitchFamily="34" charset="-122"/>
            </a:endParaRPr>
          </a:p>
          <a:p>
            <a:pPr marL="176213" indent="-176213"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对采取的和</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或计划中的</a:t>
            </a:r>
            <a:r>
              <a:rPr lang="zh-CN" altLang="en-US" sz="1400" b="1" dirty="0">
                <a:solidFill>
                  <a:srgbClr val="FF0000"/>
                </a:solidFill>
                <a:latin typeface="微软雅黑" panose="020B0503020204020204" pitchFamily="34" charset="-122"/>
                <a:ea typeface="微软雅黑" panose="020B0503020204020204" pitchFamily="34" charset="-122"/>
              </a:rPr>
              <a:t>措施进行总结</a:t>
            </a:r>
            <a:r>
              <a:rPr lang="zh-CN" altLang="en-US" sz="1400" dirty="0">
                <a:latin typeface="微软雅黑" panose="020B0503020204020204" pitchFamily="34" charset="-122"/>
                <a:ea typeface="微软雅黑" panose="020B0503020204020204" pitchFamily="34" charset="-122"/>
              </a:rPr>
              <a:t>（包括这些措施的状态），以解决高风险的失效。</a:t>
            </a:r>
            <a:endParaRPr lang="en-US" altLang="zh-CN" sz="1400" dirty="0">
              <a:latin typeface="微软雅黑" panose="020B0503020204020204" pitchFamily="34" charset="-122"/>
              <a:ea typeface="微软雅黑" panose="020B0503020204020204" pitchFamily="34" charset="-122"/>
            </a:endParaRPr>
          </a:p>
          <a:p>
            <a:pPr marL="176213" indent="-176213"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为进行中的</a:t>
            </a:r>
            <a:r>
              <a:rPr lang="en-US" altLang="zh-CN" sz="1400" dirty="0">
                <a:latin typeface="微软雅黑" panose="020B0503020204020204" pitchFamily="34" charset="-122"/>
                <a:ea typeface="微软雅黑" panose="020B0503020204020204" pitchFamily="34" charset="-122"/>
              </a:rPr>
              <a:t>FMEA</a:t>
            </a:r>
            <a:r>
              <a:rPr lang="zh-CN" altLang="en-US" sz="1400" dirty="0">
                <a:latin typeface="微软雅黑" panose="020B0503020204020204" pitchFamily="34" charset="-122"/>
                <a:ea typeface="微软雅黑" panose="020B0503020204020204" pitchFamily="34" charset="-122"/>
              </a:rPr>
              <a:t>改进措施制定计划和时间安排，并</a:t>
            </a:r>
            <a:r>
              <a:rPr lang="zh-CN" altLang="en-US" sz="1400" b="1" dirty="0">
                <a:solidFill>
                  <a:srgbClr val="FF0000"/>
                </a:solidFill>
                <a:latin typeface="微软雅黑" panose="020B0503020204020204" pitchFamily="34" charset="-122"/>
                <a:ea typeface="微软雅黑" panose="020B0503020204020204" pitchFamily="34" charset="-122"/>
              </a:rPr>
              <a:t>承诺完成</a:t>
            </a:r>
            <a:r>
              <a:rPr lang="zh-CN" altLang="en-US" sz="1400" dirty="0">
                <a:latin typeface="微软雅黑" panose="020B0503020204020204" pitchFamily="34" charset="-122"/>
                <a:ea typeface="微软雅黑" panose="020B0503020204020204" pitchFamily="34" charset="-122"/>
              </a:rPr>
              <a:t>。</a:t>
            </a:r>
          </a:p>
          <a:p>
            <a:pPr marL="285750" indent="-109538" algn="just">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对尚未确定的措施进行关闭做出承诺和时间安排</a:t>
            </a:r>
            <a:endParaRPr lang="en-US" altLang="zh-CN" sz="1200" dirty="0">
              <a:latin typeface="微软雅黑" panose="020B0503020204020204" pitchFamily="34" charset="-122"/>
              <a:ea typeface="微软雅黑" panose="020B0503020204020204" pitchFamily="34" charset="-122"/>
            </a:endParaRPr>
          </a:p>
          <a:p>
            <a:pPr marL="285750" indent="-109538" algn="just">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承诺在批量生产期间对</a:t>
            </a:r>
            <a:r>
              <a:rPr lang="en-US" altLang="zh-CN" sz="1200" dirty="0">
                <a:latin typeface="微软雅黑" panose="020B0503020204020204" pitchFamily="34" charset="-122"/>
                <a:ea typeface="微软雅黑" panose="020B0503020204020204" pitchFamily="34" charset="-122"/>
              </a:rPr>
              <a:t>DFMEA</a:t>
            </a:r>
            <a:r>
              <a:rPr lang="zh-CN" altLang="en-US" sz="1200" dirty="0">
                <a:latin typeface="微软雅黑" panose="020B0503020204020204" pitchFamily="34" charset="-122"/>
                <a:ea typeface="微软雅黑" panose="020B0503020204020204" pitchFamily="34" charset="-122"/>
              </a:rPr>
              <a:t>进行评审和修订，以确保相对于生产设计来说，分析是准确和完整的（例如，根据公司程序，由设计变更、纠正措施等引起的修订）</a:t>
            </a:r>
            <a:endParaRPr lang="en-US" altLang="zh-CN" sz="1200" dirty="0">
              <a:latin typeface="微软雅黑" panose="020B0503020204020204" pitchFamily="34" charset="-122"/>
              <a:ea typeface="微软雅黑" panose="020B0503020204020204" pitchFamily="34" charset="-122"/>
            </a:endParaRPr>
          </a:p>
          <a:p>
            <a:pPr marL="285750" indent="-109538" algn="just">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承诺在“基础</a:t>
            </a:r>
            <a:r>
              <a:rPr lang="en-US" altLang="zh-CN" sz="1200" dirty="0">
                <a:latin typeface="微软雅黑" panose="020B0503020204020204" pitchFamily="34" charset="-122"/>
                <a:ea typeface="微软雅黑" panose="020B0503020204020204" pitchFamily="34" charset="-122"/>
              </a:rPr>
              <a:t>DFMEA</a:t>
            </a:r>
            <a:r>
              <a:rPr lang="zh-CN" altLang="en-US" sz="1200" dirty="0">
                <a:latin typeface="微软雅黑" panose="020B0503020204020204" pitchFamily="34" charset="-122"/>
                <a:ea typeface="微软雅黑" panose="020B0503020204020204" pitchFamily="34" charset="-122"/>
              </a:rPr>
              <a:t>”中找到“错误的地方”，以便在将来适用时可以再次用于分析。</a:t>
            </a:r>
          </a:p>
        </p:txBody>
      </p:sp>
    </p:spTree>
    <p:extLst>
      <p:ext uri="{BB962C8B-B14F-4D97-AF65-F5344CB8AC3E}">
        <p14:creationId xmlns:p14="http://schemas.microsoft.com/office/powerpoint/2010/main" val="4213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a16="http://schemas.microsoft.com/office/drawing/2014/main" id="{E5EFD83A-6C8F-4492-B13E-31AF89E3B309}"/>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147" name="文本框 6">
            <a:extLst>
              <a:ext uri="{FF2B5EF4-FFF2-40B4-BE49-F238E27FC236}">
                <a16:creationId xmlns:a16="http://schemas.microsoft.com/office/drawing/2014/main" id="{AA178314-E057-4941-B087-6C96FA826B23}"/>
              </a:ext>
            </a:extLst>
          </p:cNvPr>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6148" name="图片 8">
            <a:extLst>
              <a:ext uri="{FF2B5EF4-FFF2-40B4-BE49-F238E27FC236}">
                <a16:creationId xmlns:a16="http://schemas.microsoft.com/office/drawing/2014/main" id="{0CFDDC10-93D1-4702-8F75-E0E91ED5F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101600"/>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TextBox 1">
            <a:extLst>
              <a:ext uri="{FF2B5EF4-FFF2-40B4-BE49-F238E27FC236}">
                <a16:creationId xmlns:a16="http://schemas.microsoft.com/office/drawing/2014/main" id="{33D6A420-0D03-4300-9B25-26D51F9147B0}"/>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发展历史</a:t>
            </a:r>
            <a:endParaRPr lang="zh-CN" altLang="en-US" sz="3600" dirty="0"/>
          </a:p>
        </p:txBody>
      </p:sp>
      <p:pic>
        <p:nvPicPr>
          <p:cNvPr id="11" name="图片 2">
            <a:extLst>
              <a:ext uri="{FF2B5EF4-FFF2-40B4-BE49-F238E27FC236}">
                <a16:creationId xmlns:a16="http://schemas.microsoft.com/office/drawing/2014/main" id="{2B3530E7-4560-43A9-96ED-7D38D798AB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048" y="692150"/>
            <a:ext cx="10961840"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3856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4A300D65-25F5-4BE0-91A6-1BCFD5DD480A}"/>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123" name="图片 8">
            <a:extLst>
              <a:ext uri="{FF2B5EF4-FFF2-40B4-BE49-F238E27FC236}">
                <a16:creationId xmlns:a16="http://schemas.microsoft.com/office/drawing/2014/main" id="{C4623EF8-86AE-4772-90F5-C1ABF472A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6613" y="19050"/>
            <a:ext cx="17081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文本框 9">
            <a:extLst>
              <a:ext uri="{FF2B5EF4-FFF2-40B4-BE49-F238E27FC236}">
                <a16:creationId xmlns:a16="http://schemas.microsoft.com/office/drawing/2014/main" id="{65CDEC98-7A9B-4EF3-8381-0B8CCA9764B2}"/>
              </a:ext>
            </a:extLst>
          </p:cNvPr>
          <p:cNvSpPr>
            <a:spLocks noChangeArrowheads="1"/>
          </p:cNvSpPr>
          <p:nvPr/>
        </p:nvSpPr>
        <p:spPr bwMode="auto">
          <a:xfrm>
            <a:off x="9510713" y="6210300"/>
            <a:ext cx="21637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5125" name="TextBox 1">
            <a:extLst>
              <a:ext uri="{FF2B5EF4-FFF2-40B4-BE49-F238E27FC236}">
                <a16:creationId xmlns:a16="http://schemas.microsoft.com/office/drawing/2014/main" id="{790390CD-4F13-4FCF-9161-67D5605CB74F}"/>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定义</a:t>
            </a:r>
            <a:endParaRPr lang="zh-CN" altLang="en-US" sz="3600" dirty="0"/>
          </a:p>
        </p:txBody>
      </p:sp>
      <p:sp>
        <p:nvSpPr>
          <p:cNvPr id="23" name="Rectangle 3">
            <a:extLst>
              <a:ext uri="{FF2B5EF4-FFF2-40B4-BE49-F238E27FC236}">
                <a16:creationId xmlns:a16="http://schemas.microsoft.com/office/drawing/2014/main" id="{58D1E641-93D3-4599-B36E-453E6C20DDA4}"/>
              </a:ext>
            </a:extLst>
          </p:cNvPr>
          <p:cNvSpPr txBox="1">
            <a:spLocks noChangeArrowheads="1"/>
          </p:cNvSpPr>
          <p:nvPr/>
        </p:nvSpPr>
        <p:spPr bwMode="auto">
          <a:xfrm>
            <a:off x="312893" y="1460744"/>
            <a:ext cx="10686256" cy="87131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pPr>
            <a:r>
              <a:rPr lang="en-US" altLang="zh-CN" sz="2000" b="1" dirty="0">
                <a:solidFill>
                  <a:schemeClr val="accent2"/>
                </a:solidFill>
                <a:latin typeface="微软雅黑" panose="020B0503020204020204" pitchFamily="34" charset="-122"/>
                <a:ea typeface="微软雅黑" panose="020B0503020204020204" pitchFamily="34" charset="-122"/>
              </a:rPr>
              <a:t>    </a:t>
            </a:r>
            <a:r>
              <a:rPr lang="en-US" altLang="zh-CN" sz="2000" b="1" dirty="0">
                <a:solidFill>
                  <a:srgbClr val="FF0000"/>
                </a:solidFill>
                <a:latin typeface="微软雅黑" panose="020B0503020204020204" pitchFamily="34" charset="-122"/>
                <a:ea typeface="微软雅黑" panose="020B0503020204020204" pitchFamily="34" charset="-122"/>
              </a:rPr>
              <a:t>P</a:t>
            </a:r>
            <a:r>
              <a:rPr lang="en-US" altLang="zh-CN" sz="2000" b="1" dirty="0">
                <a:latin typeface="微软雅黑" panose="020B0503020204020204" pitchFamily="34" charset="-122"/>
                <a:ea typeface="微软雅黑" panose="020B0503020204020204" pitchFamily="34" charset="-122"/>
              </a:rPr>
              <a:t>otential  </a:t>
            </a:r>
            <a:r>
              <a:rPr lang="en-US" altLang="zh-CN" sz="2000" b="1" dirty="0">
                <a:solidFill>
                  <a:srgbClr val="FF0000"/>
                </a:solidFill>
                <a:latin typeface="微软雅黑" panose="020B0503020204020204" pitchFamily="34" charset="-122"/>
                <a:ea typeface="微软雅黑" panose="020B0503020204020204" pitchFamily="34" charset="-122"/>
              </a:rPr>
              <a:t>F</a:t>
            </a:r>
            <a:r>
              <a:rPr lang="en-US" altLang="zh-CN" sz="2000" b="1" dirty="0">
                <a:latin typeface="微软雅黑" panose="020B0503020204020204" pitchFamily="34" charset="-122"/>
                <a:ea typeface="微软雅黑" panose="020B0503020204020204" pitchFamily="34" charset="-122"/>
              </a:rPr>
              <a:t>ailure</a:t>
            </a: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FF0000"/>
                </a:solidFill>
                <a:latin typeface="微软雅黑" panose="020B0503020204020204" pitchFamily="34" charset="-122"/>
                <a:ea typeface="微软雅黑" panose="020B0503020204020204" pitchFamily="34" charset="-122"/>
              </a:rPr>
              <a:t>M</a:t>
            </a:r>
            <a:r>
              <a:rPr lang="en-US" altLang="zh-CN" sz="2000" b="1" dirty="0">
                <a:latin typeface="微软雅黑" panose="020B0503020204020204" pitchFamily="34" charset="-122"/>
                <a:ea typeface="微软雅黑" panose="020B0503020204020204" pitchFamily="34" charset="-122"/>
              </a:rPr>
              <a:t>ode  and  </a:t>
            </a:r>
            <a:r>
              <a:rPr lang="en-US" altLang="zh-CN" sz="2000" b="1" dirty="0">
                <a:solidFill>
                  <a:srgbClr val="FF0000"/>
                </a:solidFill>
                <a:latin typeface="微软雅黑" panose="020B0503020204020204" pitchFamily="34" charset="-122"/>
                <a:ea typeface="微软雅黑" panose="020B0503020204020204" pitchFamily="34" charset="-122"/>
              </a:rPr>
              <a:t>E</a:t>
            </a:r>
            <a:r>
              <a:rPr lang="en-US" altLang="zh-CN" sz="2000" b="1" dirty="0">
                <a:latin typeface="微软雅黑" panose="020B0503020204020204" pitchFamily="34" charset="-122"/>
                <a:ea typeface="微软雅黑" panose="020B0503020204020204" pitchFamily="34" charset="-122"/>
              </a:rPr>
              <a:t>ffects  </a:t>
            </a:r>
            <a:r>
              <a:rPr lang="en-US" altLang="zh-CN" sz="2000" b="1" dirty="0">
                <a:solidFill>
                  <a:srgbClr val="FF0000"/>
                </a:solidFill>
                <a:latin typeface="微软雅黑" panose="020B0503020204020204" pitchFamily="34" charset="-122"/>
                <a:ea typeface="微软雅黑" panose="020B0503020204020204" pitchFamily="34" charset="-122"/>
              </a:rPr>
              <a:t>A</a:t>
            </a:r>
            <a:r>
              <a:rPr lang="en-US" altLang="zh-CN" sz="2000" b="1" dirty="0">
                <a:latin typeface="微软雅黑" panose="020B0503020204020204" pitchFamily="34" charset="-122"/>
                <a:ea typeface="微软雅黑" panose="020B0503020204020204" pitchFamily="34" charset="-122"/>
              </a:rPr>
              <a:t>nalysis</a:t>
            </a:r>
            <a:endParaRPr lang="en-US" altLang="zh-CN" sz="200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潜在          失效        模式     及    后果       分析 </a:t>
            </a:r>
          </a:p>
        </p:txBody>
      </p:sp>
      <p:sp>
        <p:nvSpPr>
          <p:cNvPr id="27" name="文本框 26">
            <a:extLst>
              <a:ext uri="{FF2B5EF4-FFF2-40B4-BE49-F238E27FC236}">
                <a16:creationId xmlns:a16="http://schemas.microsoft.com/office/drawing/2014/main" id="{E416A80E-8484-4262-8745-33DEC8CE97E0}"/>
              </a:ext>
            </a:extLst>
          </p:cNvPr>
          <p:cNvSpPr txBox="1"/>
          <p:nvPr/>
        </p:nvSpPr>
        <p:spPr>
          <a:xfrm>
            <a:off x="662133" y="2471759"/>
            <a:ext cx="10407352" cy="1705403"/>
          </a:xfrm>
          <a:prstGeom prst="rect">
            <a:avLst/>
          </a:prstGeom>
          <a:noFill/>
        </p:spPr>
        <p:txBody>
          <a:bodyPr wrap="square">
            <a:spAutoFit/>
          </a:bodyPr>
          <a:lstStyle/>
          <a:p>
            <a:pPr marL="285750" indent="-285750" eaLnBrk="1" hangingPunct="1">
              <a:lnSpc>
                <a:spcPct val="150000"/>
              </a:lnSpc>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rPr>
              <a:t>是通过对</a:t>
            </a:r>
            <a:r>
              <a:rPr lang="zh-CN" altLang="en-US" sz="1800" b="1" dirty="0">
                <a:solidFill>
                  <a:srgbClr val="FF0000"/>
                </a:solidFill>
                <a:latin typeface="微软雅黑" panose="020B0503020204020204" pitchFamily="34" charset="-122"/>
                <a:ea typeface="微软雅黑" panose="020B0503020204020204" pitchFamily="34" charset="-122"/>
              </a:rPr>
              <a:t>可能发生的</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和</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或已经发生的</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失效模式进行分析与判断其可能造成 </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和</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或已经产生的</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的</a:t>
            </a:r>
            <a:r>
              <a:rPr lang="zh-CN" altLang="en-US" sz="1800" b="1" dirty="0">
                <a:solidFill>
                  <a:srgbClr val="FF0000"/>
                </a:solidFill>
                <a:latin typeface="微软雅黑" panose="020B0503020204020204" pitchFamily="34" charset="-122"/>
                <a:ea typeface="微软雅黑" panose="020B0503020204020204" pitchFamily="34" charset="-122"/>
              </a:rPr>
              <a:t>后果</a:t>
            </a:r>
            <a:r>
              <a:rPr lang="zh-CN" altLang="en-US" sz="1800" dirty="0">
                <a:latin typeface="微软雅黑" panose="020B0503020204020204" pitchFamily="34" charset="-122"/>
                <a:ea typeface="微软雅黑" panose="020B0503020204020204" pitchFamily="34" charset="-122"/>
              </a:rPr>
              <a:t>而产生的</a:t>
            </a:r>
            <a:r>
              <a:rPr lang="zh-CN" altLang="en-US" sz="1800" b="1" dirty="0">
                <a:solidFill>
                  <a:srgbClr val="FF0000"/>
                </a:solidFill>
                <a:latin typeface="微软雅黑" panose="020B0503020204020204" pitchFamily="34" charset="-122"/>
                <a:ea typeface="微软雅黑" panose="020B0503020204020204" pitchFamily="34" charset="-122"/>
              </a:rPr>
              <a:t>风险程度</a:t>
            </a:r>
            <a:r>
              <a:rPr lang="zh-CN" altLang="en-US" sz="1800" dirty="0">
                <a:latin typeface="微软雅黑" panose="020B0503020204020204" pitchFamily="34" charset="-122"/>
                <a:ea typeface="微软雅黑" panose="020B0503020204020204" pitchFamily="34" charset="-122"/>
              </a:rPr>
              <a:t>的一种</a:t>
            </a:r>
            <a:r>
              <a:rPr lang="zh-CN" altLang="en-US" sz="1800" b="1" dirty="0">
                <a:solidFill>
                  <a:srgbClr val="FF0000"/>
                </a:solidFill>
                <a:latin typeface="微软雅黑" panose="020B0503020204020204" pitchFamily="34" charset="-122"/>
                <a:ea typeface="微软雅黑" panose="020B0503020204020204" pitchFamily="34" charset="-122"/>
              </a:rPr>
              <a:t>量化</a:t>
            </a:r>
            <a:r>
              <a:rPr lang="zh-CN" altLang="en-US" sz="1800" dirty="0">
                <a:latin typeface="微软雅黑" panose="020B0503020204020204" pitchFamily="34" charset="-122"/>
                <a:ea typeface="微软雅黑" panose="020B0503020204020204" pitchFamily="34" charset="-122"/>
              </a:rPr>
              <a:t>的定性分析计算方法，并根据风险的大小，采取有针对性的改进，从而了解产品</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和</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或制造过程</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设计能力，达成一种</a:t>
            </a:r>
            <a:r>
              <a:rPr lang="zh-CN" altLang="en-US" sz="1800" b="1" dirty="0">
                <a:solidFill>
                  <a:srgbClr val="FF0000"/>
                </a:solidFill>
                <a:latin typeface="微软雅黑" panose="020B0503020204020204" pitchFamily="34" charset="-122"/>
                <a:ea typeface="微软雅黑" panose="020B0503020204020204" pitchFamily="34" charset="-122"/>
              </a:rPr>
              <a:t>事先预防</a:t>
            </a:r>
            <a:r>
              <a:rPr lang="zh-CN" altLang="en-US" sz="1800" dirty="0">
                <a:latin typeface="微软雅黑" panose="020B0503020204020204" pitchFamily="34" charset="-122"/>
                <a:ea typeface="微软雅黑" panose="020B0503020204020204" pitchFamily="34" charset="-122"/>
              </a:rPr>
              <a:t>并实施改进措施进行改进的方法工具</a:t>
            </a:r>
            <a:endParaRPr lang="en-US" altLang="zh-CN" sz="1800" dirty="0">
              <a:latin typeface="微软雅黑" panose="020B0503020204020204" pitchFamily="34" charset="-122"/>
              <a:ea typeface="微软雅黑" panose="020B0503020204020204" pitchFamily="34" charset="-122"/>
            </a:endParaRPr>
          </a:p>
          <a:p>
            <a:pPr marL="285750" indent="-285750" eaLnBrk="1" hangingPunct="1">
              <a:lnSpc>
                <a:spcPct val="150000"/>
              </a:lnSpc>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cs typeface="华文细黑" panose="02010600040101010101" charset="-122"/>
              </a:rPr>
              <a:t>FMEA强调“</a:t>
            </a:r>
            <a:r>
              <a:rPr lang="zh-CN" altLang="en-US" sz="1800" b="1" dirty="0">
                <a:solidFill>
                  <a:srgbClr val="0000FF"/>
                </a:solidFill>
                <a:latin typeface="微软雅黑" panose="020B0503020204020204" pitchFamily="34" charset="-122"/>
                <a:ea typeface="微软雅黑" panose="020B0503020204020204" pitchFamily="34" charset="-122"/>
                <a:cs typeface="华文细黑" panose="02010600040101010101" charset="-122"/>
              </a:rPr>
              <a:t>事前预防</a:t>
            </a:r>
            <a:r>
              <a:rPr lang="zh-CN" altLang="en-US" sz="1800" dirty="0">
                <a:latin typeface="微软雅黑" panose="020B0503020204020204" pitchFamily="34" charset="-122"/>
                <a:ea typeface="微软雅黑" panose="020B0503020204020204" pitchFamily="34" charset="-122"/>
                <a:cs typeface="华文细黑" panose="02010600040101010101" charset="-122"/>
              </a:rPr>
              <a:t>”，而不是“</a:t>
            </a:r>
            <a:r>
              <a:rPr lang="zh-CN" altLang="en-US" sz="1800" b="1" dirty="0">
                <a:solidFill>
                  <a:srgbClr val="FF0000"/>
                </a:solidFill>
                <a:latin typeface="微软雅黑" panose="020B0503020204020204" pitchFamily="34" charset="-122"/>
                <a:ea typeface="微软雅黑" panose="020B0503020204020204" pitchFamily="34" charset="-122"/>
                <a:cs typeface="华文细黑" panose="02010600040101010101" charset="-122"/>
              </a:rPr>
              <a:t>事后补救</a:t>
            </a:r>
            <a:r>
              <a:rPr lang="zh-CN" altLang="en-US" sz="1800" dirty="0">
                <a:latin typeface="微软雅黑" panose="020B0503020204020204" pitchFamily="34" charset="-122"/>
                <a:ea typeface="微软雅黑" panose="020B0503020204020204" pitchFamily="34" charset="-122"/>
                <a:cs typeface="华文细黑" panose="02010600040101010101" charset="-122"/>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69CD42D2-5EEC-4298-AFA2-6524FDF8A675}"/>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71" name="文本框 6">
            <a:extLst>
              <a:ext uri="{FF2B5EF4-FFF2-40B4-BE49-F238E27FC236}">
                <a16:creationId xmlns:a16="http://schemas.microsoft.com/office/drawing/2014/main" id="{C2D7A04B-BAF7-4030-A79D-6186A9B01606}"/>
              </a:ext>
            </a:extLst>
          </p:cNvPr>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7172" name="图片 8">
            <a:extLst>
              <a:ext uri="{FF2B5EF4-FFF2-40B4-BE49-F238E27FC236}">
                <a16:creationId xmlns:a16="http://schemas.microsoft.com/office/drawing/2014/main" id="{06C8AA26-030F-4641-8681-09E300EE2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2638" y="61913"/>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TextBox 1">
            <a:extLst>
              <a:ext uri="{FF2B5EF4-FFF2-40B4-BE49-F238E27FC236}">
                <a16:creationId xmlns:a16="http://schemas.microsoft.com/office/drawing/2014/main" id="{FB7553E1-6323-4F1A-B55C-F2AAF55E9D72}"/>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目的</a:t>
            </a:r>
            <a:endParaRPr lang="zh-CN" altLang="en-US" sz="3600" dirty="0"/>
          </a:p>
        </p:txBody>
      </p:sp>
      <p:sp>
        <p:nvSpPr>
          <p:cNvPr id="7" name="Rectangle 7" descr="Rectangle: Click to edit Master text styles&#10;Second level&#10;Third level&#10;Fourth level&#10;Fifth level">
            <a:extLst>
              <a:ext uri="{FF2B5EF4-FFF2-40B4-BE49-F238E27FC236}">
                <a16:creationId xmlns:a16="http://schemas.microsoft.com/office/drawing/2014/main" id="{04A5240F-ADFB-4E13-81C8-59C1F47F5651}"/>
              </a:ext>
            </a:extLst>
          </p:cNvPr>
          <p:cNvSpPr txBox="1">
            <a:spLocks noChangeArrowheads="1"/>
          </p:cNvSpPr>
          <p:nvPr/>
        </p:nvSpPr>
        <p:spPr bwMode="auto">
          <a:xfrm>
            <a:off x="312894" y="1366993"/>
            <a:ext cx="5448143" cy="476393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FMEA</a:t>
            </a:r>
            <a:r>
              <a:rPr lang="zh-CN" altLang="en-US" sz="2000" dirty="0">
                <a:latin typeface="微软雅黑" panose="020B0503020204020204" pitchFamily="34" charset="-122"/>
                <a:ea typeface="微软雅黑" panose="020B0503020204020204" pitchFamily="34" charset="-122"/>
              </a:rPr>
              <a:t>是</a:t>
            </a:r>
            <a:r>
              <a:rPr lang="zh-CN" altLang="en-US" sz="2000" b="1" dirty="0">
                <a:solidFill>
                  <a:srgbClr val="FF0000"/>
                </a:solidFill>
                <a:latin typeface="微软雅黑" panose="020B0503020204020204" pitchFamily="34" charset="-122"/>
                <a:ea typeface="微软雅黑" panose="020B0503020204020204" pitchFamily="34" charset="-122"/>
              </a:rPr>
              <a:t>一组系统化</a:t>
            </a:r>
            <a:r>
              <a:rPr lang="zh-CN" altLang="en-US" sz="2000" dirty="0">
                <a:latin typeface="微软雅黑" panose="020B0503020204020204" pitchFamily="34" charset="-122"/>
                <a:ea typeface="微软雅黑" panose="020B0503020204020204" pitchFamily="34" charset="-122"/>
              </a:rPr>
              <a:t>的活动，其目的是：</a:t>
            </a:r>
            <a:endParaRPr lang="en-US" altLang="zh-CN" sz="2000" dirty="0">
              <a:latin typeface="微软雅黑" panose="020B0503020204020204" pitchFamily="34" charset="-122"/>
              <a:ea typeface="微软雅黑" panose="020B0503020204020204" pitchFamily="34" charset="-122"/>
            </a:endParaRPr>
          </a:p>
          <a:p>
            <a:pPr indent="17463" eaLnBrk="1" hangingPunct="1">
              <a:lnSpc>
                <a:spcPct val="150000"/>
              </a:lnSpc>
              <a:buFont typeface="Wingdings" panose="05000000000000000000" pitchFamily="2" charset="2"/>
              <a:buChar char="Ø"/>
            </a:pPr>
            <a:r>
              <a:rPr lang="zh-CN" altLang="en-US" sz="1800" b="1" dirty="0">
                <a:solidFill>
                  <a:srgbClr val="FF0000"/>
                </a:solidFill>
                <a:latin typeface="微软雅黑" panose="020B0503020204020204" pitchFamily="34" charset="-122"/>
                <a:ea typeface="微软雅黑" panose="020B0503020204020204" pitchFamily="34" charset="-122"/>
              </a:rPr>
              <a:t>发现、评价</a:t>
            </a:r>
            <a:r>
              <a:rPr lang="zh-CN" altLang="en-US" sz="1800" dirty="0">
                <a:latin typeface="微软雅黑" panose="020B0503020204020204" pitchFamily="34" charset="-122"/>
                <a:ea typeface="微软雅黑" panose="020B0503020204020204" pitchFamily="34" charset="-122"/>
              </a:rPr>
              <a:t>产品</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过程中潜在的失效及其后果</a:t>
            </a:r>
            <a:endParaRPr lang="en-US" altLang="zh-CN" sz="1800" dirty="0">
              <a:latin typeface="微软雅黑" panose="020B0503020204020204" pitchFamily="34" charset="-122"/>
              <a:ea typeface="微软雅黑" panose="020B0503020204020204" pitchFamily="34" charset="-122"/>
            </a:endParaRPr>
          </a:p>
          <a:p>
            <a:pPr indent="17463" eaLnBrk="1" hangingPunct="1">
              <a:lnSpc>
                <a:spcPct val="150000"/>
              </a:lnSpc>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找到能够</a:t>
            </a:r>
            <a:r>
              <a:rPr lang="zh-CN" altLang="en-US" sz="1800" b="1" dirty="0">
                <a:solidFill>
                  <a:srgbClr val="FF0000"/>
                </a:solidFill>
                <a:latin typeface="微软雅黑" panose="020B0503020204020204" pitchFamily="34" charset="-122"/>
                <a:ea typeface="微软雅黑" panose="020B0503020204020204" pitchFamily="34" charset="-122"/>
              </a:rPr>
              <a:t>避免或减少</a:t>
            </a:r>
            <a:r>
              <a:rPr lang="zh-CN" altLang="en-US" sz="1800" dirty="0">
                <a:latin typeface="微软雅黑" panose="020B0503020204020204" pitchFamily="34" charset="-122"/>
                <a:ea typeface="微软雅黑" panose="020B0503020204020204" pitchFamily="34" charset="-122"/>
              </a:rPr>
              <a:t>这些潜在失效发生的措施</a:t>
            </a:r>
            <a:endParaRPr lang="en-US" altLang="zh-CN" sz="1800" dirty="0">
              <a:latin typeface="微软雅黑" panose="020B0503020204020204" pitchFamily="34" charset="-122"/>
              <a:ea typeface="微软雅黑" panose="020B0503020204020204" pitchFamily="34" charset="-122"/>
            </a:endParaRPr>
          </a:p>
          <a:p>
            <a:pPr indent="17463" eaLnBrk="1" hangingPunct="1">
              <a:lnSpc>
                <a:spcPct val="150000"/>
              </a:lnSpc>
              <a:buFont typeface="Wingdings" panose="05000000000000000000" pitchFamily="2" charset="2"/>
              <a:buChar char="Ø"/>
            </a:pPr>
            <a:r>
              <a:rPr lang="zh-CN" altLang="en-US" sz="1800" b="1" dirty="0">
                <a:solidFill>
                  <a:srgbClr val="FF0000"/>
                </a:solidFill>
                <a:latin typeface="微软雅黑" panose="020B0503020204020204" pitchFamily="34" charset="-122"/>
                <a:ea typeface="微软雅黑" panose="020B0503020204020204" pitchFamily="34" charset="-122"/>
              </a:rPr>
              <a:t>书面总结</a:t>
            </a:r>
            <a:r>
              <a:rPr lang="zh-CN" altLang="en-US" sz="1800" dirty="0">
                <a:latin typeface="微软雅黑" panose="020B0503020204020204" pitchFamily="34" charset="-122"/>
                <a:ea typeface="微软雅黑" panose="020B0503020204020204" pitchFamily="34" charset="-122"/>
              </a:rPr>
              <a:t>上述过程</a:t>
            </a:r>
          </a:p>
          <a:p>
            <a:pPr eaLnBrk="1" hangingPunct="1">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它是对设计</a:t>
            </a:r>
            <a:r>
              <a:rPr lang="en-US" altLang="zh-CN"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产品</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过程</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过程的完善，以明确什么样的设计才能满足顾客要求</a:t>
            </a:r>
            <a:endParaRPr lang="en-US" altLang="zh-CN" sz="2000"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FMEA</a:t>
            </a:r>
            <a:r>
              <a:rPr lang="zh-CN" altLang="en-US" sz="2000" b="1" dirty="0">
                <a:solidFill>
                  <a:srgbClr val="FF0000"/>
                </a:solidFill>
                <a:latin typeface="微软雅黑" panose="020B0503020204020204" pitchFamily="34" charset="-122"/>
                <a:ea typeface="微软雅黑" panose="020B0503020204020204" pitchFamily="34" charset="-122"/>
              </a:rPr>
              <a:t>重点在于设计</a:t>
            </a:r>
            <a:r>
              <a:rPr lang="zh-CN" altLang="en-US" sz="2000" dirty="0">
                <a:latin typeface="微软雅黑" panose="020B0503020204020204" pitchFamily="34" charset="-122"/>
                <a:ea typeface="微软雅黑" panose="020B0503020204020204" pitchFamily="34" charset="-122"/>
              </a:rPr>
              <a:t>，无论是设计开发产品，还是过程设计 </a:t>
            </a:r>
            <a:endParaRPr lang="zh-TW" altLang="en-US" sz="2000" dirty="0">
              <a:latin typeface="微软雅黑" panose="020B0503020204020204" pitchFamily="34" charset="-122"/>
              <a:ea typeface="微软雅黑" panose="020B0503020204020204" pitchFamily="34" charset="-122"/>
            </a:endParaRPr>
          </a:p>
        </p:txBody>
      </p:sp>
      <p:graphicFrame>
        <p:nvGraphicFramePr>
          <p:cNvPr id="8" name="图示 7">
            <a:extLst>
              <a:ext uri="{FF2B5EF4-FFF2-40B4-BE49-F238E27FC236}">
                <a16:creationId xmlns:a16="http://schemas.microsoft.com/office/drawing/2014/main" id="{E1B0FD25-378A-4F68-B2AA-7892145B3FE1}"/>
              </a:ext>
            </a:extLst>
          </p:cNvPr>
          <p:cNvGraphicFramePr/>
          <p:nvPr>
            <p:extLst>
              <p:ext uri="{D42A27DB-BD31-4B8C-83A1-F6EECF244321}">
                <p14:modId xmlns:p14="http://schemas.microsoft.com/office/powerpoint/2010/main" val="2646192338"/>
              </p:ext>
            </p:extLst>
          </p:nvPr>
        </p:nvGraphicFramePr>
        <p:xfrm>
          <a:off x="4922861" y="1004094"/>
          <a:ext cx="7448550" cy="4632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116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69CD42D2-5EEC-4298-AFA2-6524FDF8A675}"/>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71" name="文本框 6">
            <a:extLst>
              <a:ext uri="{FF2B5EF4-FFF2-40B4-BE49-F238E27FC236}">
                <a16:creationId xmlns:a16="http://schemas.microsoft.com/office/drawing/2014/main" id="{C2D7A04B-BAF7-4030-A79D-6186A9B01606}"/>
              </a:ext>
            </a:extLst>
          </p:cNvPr>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7172" name="图片 8">
            <a:extLst>
              <a:ext uri="{FF2B5EF4-FFF2-40B4-BE49-F238E27FC236}">
                <a16:creationId xmlns:a16="http://schemas.microsoft.com/office/drawing/2014/main" id="{06C8AA26-030F-4641-8681-09E300EE2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2638" y="61913"/>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TextBox 1">
            <a:extLst>
              <a:ext uri="{FF2B5EF4-FFF2-40B4-BE49-F238E27FC236}">
                <a16:creationId xmlns:a16="http://schemas.microsoft.com/office/drawing/2014/main" id="{FB7553E1-6323-4F1A-B55C-F2AAF55E9D72}"/>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思路</a:t>
            </a:r>
            <a:endParaRPr lang="zh-CN" altLang="en-US" sz="3600" dirty="0"/>
          </a:p>
        </p:txBody>
      </p:sp>
      <p:graphicFrame>
        <p:nvGraphicFramePr>
          <p:cNvPr id="8" name="Object 2">
            <a:extLst>
              <a:ext uri="{FF2B5EF4-FFF2-40B4-BE49-F238E27FC236}">
                <a16:creationId xmlns:a16="http://schemas.microsoft.com/office/drawing/2014/main" id="{F0B87B0D-44B9-47C0-9EAD-990413FABD97}"/>
              </a:ext>
            </a:extLst>
          </p:cNvPr>
          <p:cNvGraphicFramePr>
            <a:graphicFrameLocks/>
          </p:cNvGraphicFramePr>
          <p:nvPr>
            <p:extLst>
              <p:ext uri="{D42A27DB-BD31-4B8C-83A1-F6EECF244321}">
                <p14:modId xmlns:p14="http://schemas.microsoft.com/office/powerpoint/2010/main" val="867492450"/>
              </p:ext>
            </p:extLst>
          </p:nvPr>
        </p:nvGraphicFramePr>
        <p:xfrm>
          <a:off x="1772965" y="3710039"/>
          <a:ext cx="1836738" cy="1463675"/>
        </p:xfrm>
        <a:graphic>
          <a:graphicData uri="http://schemas.openxmlformats.org/presentationml/2006/ole">
            <mc:AlternateContent xmlns:mc="http://schemas.openxmlformats.org/markup-compatibility/2006">
              <mc:Choice xmlns:v="urn:schemas-microsoft-com:vml" Requires="v">
                <p:oleObj r:id="rId3" imgW="3025775" imgH="3252788" progId="">
                  <p:embed/>
                </p:oleObj>
              </mc:Choice>
              <mc:Fallback>
                <p:oleObj r:id="rId3" imgW="3025775" imgH="3252788" progId="">
                  <p:embed/>
                  <p:pic>
                    <p:nvPicPr>
                      <p:cNvPr id="21508" name="Object 2">
                        <a:extLst>
                          <a:ext uri="{FF2B5EF4-FFF2-40B4-BE49-F238E27FC236}">
                            <a16:creationId xmlns:a16="http://schemas.microsoft.com/office/drawing/2014/main" id="{58E9338B-9D5D-4AC6-B4C0-FFF60E68AB1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2965" y="3710039"/>
                        <a:ext cx="1836738"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12">
            <a:extLst>
              <a:ext uri="{FF2B5EF4-FFF2-40B4-BE49-F238E27FC236}">
                <a16:creationId xmlns:a16="http://schemas.microsoft.com/office/drawing/2014/main" id="{7C8FF68F-AC20-4264-A32F-5BA151BA38F5}"/>
              </a:ext>
            </a:extLst>
          </p:cNvPr>
          <p:cNvSpPr>
            <a:spLocks noChangeArrowheads="1"/>
          </p:cNvSpPr>
          <p:nvPr/>
        </p:nvSpPr>
        <p:spPr bwMode="auto">
          <a:xfrm>
            <a:off x="1798139" y="1424039"/>
            <a:ext cx="2519363" cy="647700"/>
          </a:xfrm>
          <a:prstGeom prst="rect">
            <a:avLst/>
          </a:prstGeom>
          <a:solidFill>
            <a:srgbClr val="FFC000"/>
          </a:solidFill>
          <a:ln w="9525">
            <a:solidFill>
              <a:schemeClr val="tx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rPr>
              <a:t>现行预计的产品</a:t>
            </a:r>
            <a:r>
              <a:rPr lang="en-US"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过程可能产生的失效模式 </a:t>
            </a:r>
          </a:p>
        </p:txBody>
      </p:sp>
      <p:sp>
        <p:nvSpPr>
          <p:cNvPr id="10" name="Rectangle 14">
            <a:extLst>
              <a:ext uri="{FF2B5EF4-FFF2-40B4-BE49-F238E27FC236}">
                <a16:creationId xmlns:a16="http://schemas.microsoft.com/office/drawing/2014/main" id="{C3D00A6C-6ED1-4EDE-BA2E-598621D1548F}"/>
              </a:ext>
            </a:extLst>
          </p:cNvPr>
          <p:cNvSpPr>
            <a:spLocks noChangeArrowheads="1"/>
          </p:cNvSpPr>
          <p:nvPr/>
        </p:nvSpPr>
        <p:spPr bwMode="auto">
          <a:xfrm>
            <a:off x="4362489" y="1316089"/>
            <a:ext cx="954599"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rPr>
              <a:t>分析</a:t>
            </a:r>
          </a:p>
        </p:txBody>
      </p:sp>
      <p:sp>
        <p:nvSpPr>
          <p:cNvPr id="11" name="Rectangle 15">
            <a:extLst>
              <a:ext uri="{FF2B5EF4-FFF2-40B4-BE49-F238E27FC236}">
                <a16:creationId xmlns:a16="http://schemas.microsoft.com/office/drawing/2014/main" id="{F90402F8-6D47-440E-B324-E0EDA53C87A6}"/>
              </a:ext>
            </a:extLst>
          </p:cNvPr>
          <p:cNvSpPr>
            <a:spLocks noChangeArrowheads="1"/>
          </p:cNvSpPr>
          <p:nvPr/>
        </p:nvSpPr>
        <p:spPr bwMode="auto">
          <a:xfrm>
            <a:off x="5362077" y="1424039"/>
            <a:ext cx="2781300" cy="647700"/>
          </a:xfrm>
          <a:prstGeom prst="rect">
            <a:avLst/>
          </a:prstGeom>
          <a:solidFill>
            <a:srgbClr val="92D050"/>
          </a:solidFill>
          <a:ln w="9525">
            <a:solidFill>
              <a:schemeClr val="tx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rPr>
              <a:t>对客户或下游工程的影响 </a:t>
            </a:r>
          </a:p>
        </p:txBody>
      </p:sp>
      <p:sp>
        <p:nvSpPr>
          <p:cNvPr id="12" name="Rectangle 16">
            <a:extLst>
              <a:ext uri="{FF2B5EF4-FFF2-40B4-BE49-F238E27FC236}">
                <a16:creationId xmlns:a16="http://schemas.microsoft.com/office/drawing/2014/main" id="{1B22F892-115F-4956-B19C-16ECE65DDFCE}"/>
              </a:ext>
            </a:extLst>
          </p:cNvPr>
          <p:cNvSpPr>
            <a:spLocks noChangeArrowheads="1"/>
          </p:cNvSpPr>
          <p:nvPr/>
        </p:nvSpPr>
        <p:spPr bwMode="auto">
          <a:xfrm>
            <a:off x="5109664" y="3295702"/>
            <a:ext cx="2519363" cy="647700"/>
          </a:xfrm>
          <a:prstGeom prst="rect">
            <a:avLst/>
          </a:prstGeom>
          <a:solidFill>
            <a:srgbClr val="FF0000"/>
          </a:solidFill>
          <a:ln w="9525">
            <a:solidFill>
              <a:schemeClr val="tx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哪些原因可能造成这个失效模式 </a:t>
            </a:r>
          </a:p>
        </p:txBody>
      </p:sp>
      <p:cxnSp>
        <p:nvCxnSpPr>
          <p:cNvPr id="13" name="AutoShape 18">
            <a:extLst>
              <a:ext uri="{FF2B5EF4-FFF2-40B4-BE49-F238E27FC236}">
                <a16:creationId xmlns:a16="http://schemas.microsoft.com/office/drawing/2014/main" id="{EB37E6BA-E92D-4B4F-9420-BD8268C83751}"/>
              </a:ext>
            </a:extLst>
          </p:cNvPr>
          <p:cNvCxnSpPr>
            <a:cxnSpLocks noChangeShapeType="1"/>
            <a:stCxn id="9" idx="2"/>
            <a:endCxn id="12" idx="1"/>
          </p:cNvCxnSpPr>
          <p:nvPr/>
        </p:nvCxnSpPr>
        <p:spPr bwMode="auto">
          <a:xfrm rot="16200000" flipH="1">
            <a:off x="3310232" y="1820121"/>
            <a:ext cx="1547813" cy="205105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4" name="Rectangle 19">
            <a:extLst>
              <a:ext uri="{FF2B5EF4-FFF2-40B4-BE49-F238E27FC236}">
                <a16:creationId xmlns:a16="http://schemas.microsoft.com/office/drawing/2014/main" id="{BA0205E3-89BC-4B45-BE86-D43432368688}"/>
              </a:ext>
            </a:extLst>
          </p:cNvPr>
          <p:cNvSpPr>
            <a:spLocks noChangeArrowheads="1"/>
          </p:cNvSpPr>
          <p:nvPr/>
        </p:nvSpPr>
        <p:spPr bwMode="auto">
          <a:xfrm>
            <a:off x="3994671" y="3187752"/>
            <a:ext cx="2889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rPr>
              <a:t>分析</a:t>
            </a:r>
          </a:p>
        </p:txBody>
      </p:sp>
      <p:sp>
        <p:nvSpPr>
          <p:cNvPr id="15" name="Rectangle 20">
            <a:extLst>
              <a:ext uri="{FF2B5EF4-FFF2-40B4-BE49-F238E27FC236}">
                <a16:creationId xmlns:a16="http://schemas.microsoft.com/office/drawing/2014/main" id="{3D536E66-543E-4A35-9B60-3CCD3F1BAAD3}"/>
              </a:ext>
            </a:extLst>
          </p:cNvPr>
          <p:cNvSpPr>
            <a:spLocks noChangeArrowheads="1"/>
          </p:cNvSpPr>
          <p:nvPr/>
        </p:nvSpPr>
        <p:spPr bwMode="auto">
          <a:xfrm>
            <a:off x="5122364" y="4600627"/>
            <a:ext cx="2493963" cy="647700"/>
          </a:xfrm>
          <a:prstGeom prst="rect">
            <a:avLst/>
          </a:prstGeom>
          <a:solidFill>
            <a:srgbClr val="00B050"/>
          </a:solidFill>
          <a:ln w="9525">
            <a:solidFill>
              <a:schemeClr val="tx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可采取的对策 </a:t>
            </a:r>
          </a:p>
        </p:txBody>
      </p:sp>
      <p:sp>
        <p:nvSpPr>
          <p:cNvPr id="16" name="AutoShape 21">
            <a:extLst>
              <a:ext uri="{FF2B5EF4-FFF2-40B4-BE49-F238E27FC236}">
                <a16:creationId xmlns:a16="http://schemas.microsoft.com/office/drawing/2014/main" id="{ACD412B5-BF83-4AC6-AE9F-63B09C62CDEF}"/>
              </a:ext>
            </a:extLst>
          </p:cNvPr>
          <p:cNvSpPr>
            <a:spLocks noChangeArrowheads="1"/>
          </p:cNvSpPr>
          <p:nvPr/>
        </p:nvSpPr>
        <p:spPr bwMode="auto">
          <a:xfrm>
            <a:off x="8143377" y="2230489"/>
            <a:ext cx="1511300" cy="863600"/>
          </a:xfrm>
          <a:prstGeom prst="flowChartDecision">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是否消除</a:t>
            </a:r>
          </a:p>
        </p:txBody>
      </p:sp>
      <p:cxnSp>
        <p:nvCxnSpPr>
          <p:cNvPr id="17" name="AutoShape 22">
            <a:extLst>
              <a:ext uri="{FF2B5EF4-FFF2-40B4-BE49-F238E27FC236}">
                <a16:creationId xmlns:a16="http://schemas.microsoft.com/office/drawing/2014/main" id="{0775C267-F5A8-4DBE-8C7D-F924F61AB8B8}"/>
              </a:ext>
            </a:extLst>
          </p:cNvPr>
          <p:cNvCxnSpPr>
            <a:cxnSpLocks noChangeShapeType="1"/>
            <a:stCxn id="11" idx="3"/>
            <a:endCxn id="16" idx="0"/>
          </p:cNvCxnSpPr>
          <p:nvPr/>
        </p:nvCxnSpPr>
        <p:spPr bwMode="auto">
          <a:xfrm>
            <a:off x="8143377" y="1747889"/>
            <a:ext cx="755650" cy="48260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8" name="AutoShape 24">
            <a:extLst>
              <a:ext uri="{FF2B5EF4-FFF2-40B4-BE49-F238E27FC236}">
                <a16:creationId xmlns:a16="http://schemas.microsoft.com/office/drawing/2014/main" id="{37184A14-9A18-4E0D-BDA9-AC93B2E19555}"/>
              </a:ext>
            </a:extLst>
          </p:cNvPr>
          <p:cNvCxnSpPr>
            <a:cxnSpLocks noChangeShapeType="1"/>
            <a:stCxn id="16" idx="2"/>
            <a:endCxn id="12" idx="3"/>
          </p:cNvCxnSpPr>
          <p:nvPr/>
        </p:nvCxnSpPr>
        <p:spPr bwMode="auto">
          <a:xfrm rot="5400000">
            <a:off x="8001295" y="2721821"/>
            <a:ext cx="525463" cy="127000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9" name="肘形连接符 5">
            <a:extLst>
              <a:ext uri="{FF2B5EF4-FFF2-40B4-BE49-F238E27FC236}">
                <a16:creationId xmlns:a16="http://schemas.microsoft.com/office/drawing/2014/main" id="{53501E7B-711A-4578-947D-EFF0E6B56228}"/>
              </a:ext>
            </a:extLst>
          </p:cNvPr>
          <p:cNvCxnSpPr>
            <a:cxnSpLocks noChangeShapeType="1"/>
            <a:stCxn id="9" idx="3"/>
            <a:endCxn id="11" idx="1"/>
          </p:cNvCxnSpPr>
          <p:nvPr/>
        </p:nvCxnSpPr>
        <p:spPr bwMode="auto">
          <a:xfrm>
            <a:off x="4317502" y="1747889"/>
            <a:ext cx="1044575" cy="12700"/>
          </a:xfrm>
          <a:prstGeom prst="bentConnector3">
            <a:avLst>
              <a:gd name="adj1" fmla="val 50000"/>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肘形连接符 15">
            <a:extLst>
              <a:ext uri="{FF2B5EF4-FFF2-40B4-BE49-F238E27FC236}">
                <a16:creationId xmlns:a16="http://schemas.microsoft.com/office/drawing/2014/main" id="{46B2F028-F95B-4AC8-9D82-A181881CDAAB}"/>
              </a:ext>
            </a:extLst>
          </p:cNvPr>
          <p:cNvCxnSpPr>
            <a:cxnSpLocks noChangeShapeType="1"/>
            <a:stCxn id="12" idx="2"/>
            <a:endCxn id="15" idx="0"/>
          </p:cNvCxnSpPr>
          <p:nvPr/>
        </p:nvCxnSpPr>
        <p:spPr bwMode="auto">
          <a:xfrm rot="16200000" flipH="1">
            <a:off x="6041526" y="4272015"/>
            <a:ext cx="657225" cy="0"/>
          </a:xfrm>
          <a:prstGeom prst="bentConnector3">
            <a:avLst>
              <a:gd name="adj1" fmla="val 50000"/>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73266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69CD42D2-5EEC-4298-AFA2-6524FDF8A675}"/>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71" name="文本框 6">
            <a:extLst>
              <a:ext uri="{FF2B5EF4-FFF2-40B4-BE49-F238E27FC236}">
                <a16:creationId xmlns:a16="http://schemas.microsoft.com/office/drawing/2014/main" id="{C2D7A04B-BAF7-4030-A79D-6186A9B01606}"/>
              </a:ext>
            </a:extLst>
          </p:cNvPr>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7172" name="图片 8">
            <a:extLst>
              <a:ext uri="{FF2B5EF4-FFF2-40B4-BE49-F238E27FC236}">
                <a16:creationId xmlns:a16="http://schemas.microsoft.com/office/drawing/2014/main" id="{06C8AA26-030F-4641-8681-09E300EE2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2638" y="61913"/>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TextBox 1">
            <a:extLst>
              <a:ext uri="{FF2B5EF4-FFF2-40B4-BE49-F238E27FC236}">
                <a16:creationId xmlns:a16="http://schemas.microsoft.com/office/drawing/2014/main" id="{FB7553E1-6323-4F1A-B55C-F2AAF55E9D72}"/>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特点</a:t>
            </a:r>
            <a:endParaRPr lang="zh-CN" altLang="en-US" sz="3600" dirty="0"/>
          </a:p>
        </p:txBody>
      </p:sp>
      <p:sp>
        <p:nvSpPr>
          <p:cNvPr id="10" name="内容占位符 2">
            <a:extLst>
              <a:ext uri="{FF2B5EF4-FFF2-40B4-BE49-F238E27FC236}">
                <a16:creationId xmlns:a16="http://schemas.microsoft.com/office/drawing/2014/main" id="{13E859B8-A4C8-4550-BC82-024ACF93B7AE}"/>
              </a:ext>
            </a:extLst>
          </p:cNvPr>
          <p:cNvSpPr txBox="1">
            <a:spLocks/>
          </p:cNvSpPr>
          <p:nvPr/>
        </p:nvSpPr>
        <p:spPr>
          <a:xfrm>
            <a:off x="103349" y="1092200"/>
            <a:ext cx="10944224" cy="3824239"/>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charset="0"/>
              <a:buChar char="ü"/>
            </a:pPr>
            <a:r>
              <a:rPr lang="zh-CN" altLang="en-US" sz="2000" dirty="0">
                <a:latin typeface="微软雅黑" panose="020B0503020204020204" pitchFamily="34" charset="-122"/>
                <a:ea typeface="微软雅黑" panose="020B0503020204020204" pitchFamily="34" charset="-122"/>
                <a:cs typeface="华文细黑" panose="02010600040101010101" charset="-122"/>
              </a:rPr>
              <a:t>系统性: 全面的、系统的、有组织的活动</a:t>
            </a:r>
          </a:p>
          <a:p>
            <a:pPr>
              <a:lnSpc>
                <a:spcPct val="150000"/>
              </a:lnSpc>
              <a:buFont typeface="Wingdings" panose="05000000000000000000" charset="0"/>
              <a:buChar char="ü"/>
            </a:pPr>
            <a:r>
              <a:rPr lang="zh-CN" altLang="en-US" sz="2000" dirty="0">
                <a:latin typeface="微软雅黑" panose="020B0503020204020204" pitchFamily="34" charset="-122"/>
                <a:ea typeface="微软雅黑" panose="020B0503020204020204" pitchFamily="34" charset="-122"/>
                <a:cs typeface="华文细黑" panose="02010600040101010101" charset="-122"/>
              </a:rPr>
              <a:t>规范性：规定格式或程序</a:t>
            </a:r>
          </a:p>
          <a:p>
            <a:pPr>
              <a:lnSpc>
                <a:spcPct val="150000"/>
              </a:lnSpc>
              <a:buFont typeface="Wingdings" panose="05000000000000000000" charset="0"/>
              <a:buChar char="ü"/>
            </a:pPr>
            <a:r>
              <a:rPr lang="zh-CN" altLang="en-US" sz="2000" dirty="0">
                <a:latin typeface="微软雅黑" panose="020B0503020204020204" pitchFamily="34" charset="-122"/>
                <a:ea typeface="微软雅黑" panose="020B0503020204020204" pitchFamily="34" charset="-122"/>
                <a:cs typeface="华文细黑" panose="02010600040101010101" charset="-122"/>
              </a:rPr>
              <a:t>预想性: 预想、预防、时机</a:t>
            </a:r>
          </a:p>
          <a:p>
            <a:pPr>
              <a:lnSpc>
                <a:spcPct val="150000"/>
              </a:lnSpc>
              <a:buFont typeface="Wingdings" panose="05000000000000000000" charset="0"/>
              <a:buChar char="ü"/>
            </a:pPr>
            <a:r>
              <a:rPr lang="zh-CN" altLang="en-US" sz="2000" dirty="0">
                <a:latin typeface="微软雅黑" panose="020B0503020204020204" pitchFamily="34" charset="-122"/>
                <a:ea typeface="微软雅黑" panose="020B0503020204020204" pitchFamily="34" charset="-122"/>
                <a:cs typeface="华文细黑" panose="02010600040101010101" charset="-122"/>
              </a:rPr>
              <a:t>时间性：产品或过程正式定型之前</a:t>
            </a:r>
          </a:p>
          <a:p>
            <a:pPr>
              <a:lnSpc>
                <a:spcPct val="150000"/>
              </a:lnSpc>
              <a:buFont typeface="Wingdings" panose="05000000000000000000" charset="0"/>
              <a:buChar char="ü"/>
            </a:pPr>
            <a:r>
              <a:rPr lang="zh-CN" altLang="en-US" sz="2000" dirty="0">
                <a:latin typeface="微软雅黑" panose="020B0503020204020204" pitchFamily="34" charset="-122"/>
                <a:ea typeface="微软雅黑" panose="020B0503020204020204" pitchFamily="34" charset="-122"/>
                <a:cs typeface="华文细黑" panose="02010600040101010101" charset="-122"/>
              </a:rPr>
              <a:t>动态性: 随设计、信息的改变，及时不断修改</a:t>
            </a:r>
          </a:p>
          <a:p>
            <a:pPr>
              <a:lnSpc>
                <a:spcPct val="150000"/>
              </a:lnSpc>
              <a:buFont typeface="Wingdings" panose="05000000000000000000" charset="0"/>
              <a:buChar char="ü"/>
            </a:pPr>
            <a:r>
              <a:rPr lang="zh-CN" altLang="en-US" sz="2000" dirty="0">
                <a:latin typeface="微软雅黑" panose="020B0503020204020204" pitchFamily="34" charset="-122"/>
                <a:ea typeface="微软雅黑" panose="020B0503020204020204" pitchFamily="34" charset="-122"/>
                <a:cs typeface="华文细黑" panose="02010600040101010101" charset="-122"/>
              </a:rPr>
              <a:t>复杂性: 系统复杂、工作量大、要求高</a:t>
            </a:r>
          </a:p>
          <a:p>
            <a:pPr>
              <a:lnSpc>
                <a:spcPct val="150000"/>
              </a:lnSpc>
              <a:buFont typeface="Wingdings" panose="05000000000000000000" charset="0"/>
              <a:buChar char="ü"/>
            </a:pPr>
            <a:r>
              <a:rPr lang="zh-CN" altLang="en-US" sz="2000" dirty="0">
                <a:latin typeface="微软雅黑" panose="020B0503020204020204" pitchFamily="34" charset="-122"/>
                <a:ea typeface="微软雅黑" panose="020B0503020204020204" pitchFamily="34" charset="-122"/>
                <a:cs typeface="华文细黑" panose="02010600040101010101" charset="-122"/>
              </a:rPr>
              <a:t>协同性: 系统有关人员、有关专业人士共同合作</a:t>
            </a:r>
          </a:p>
          <a:p>
            <a:endParaRPr lang="zh-CN" altLang="en-US" sz="2000" dirty="0">
              <a:latin typeface="微软雅黑" panose="020B0503020204020204" pitchFamily="34" charset="-122"/>
              <a:ea typeface="微软雅黑" panose="020B0503020204020204" pitchFamily="34" charset="-122"/>
              <a:cs typeface="华文细黑" panose="0201060004010101010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69CD42D2-5EEC-4298-AFA2-6524FDF8A675}"/>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71" name="文本框 6">
            <a:extLst>
              <a:ext uri="{FF2B5EF4-FFF2-40B4-BE49-F238E27FC236}">
                <a16:creationId xmlns:a16="http://schemas.microsoft.com/office/drawing/2014/main" id="{C2D7A04B-BAF7-4030-A79D-6186A9B01606}"/>
              </a:ext>
            </a:extLst>
          </p:cNvPr>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7172" name="图片 8">
            <a:extLst>
              <a:ext uri="{FF2B5EF4-FFF2-40B4-BE49-F238E27FC236}">
                <a16:creationId xmlns:a16="http://schemas.microsoft.com/office/drawing/2014/main" id="{06C8AA26-030F-4641-8681-09E300EE2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2638" y="61913"/>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TextBox 1">
            <a:extLst>
              <a:ext uri="{FF2B5EF4-FFF2-40B4-BE49-F238E27FC236}">
                <a16:creationId xmlns:a16="http://schemas.microsoft.com/office/drawing/2014/main" id="{FB7553E1-6323-4F1A-B55C-F2AAF55E9D72}"/>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局限性</a:t>
            </a:r>
            <a:endParaRPr lang="zh-CN" altLang="en-US" sz="3600" dirty="0"/>
          </a:p>
        </p:txBody>
      </p:sp>
      <p:sp>
        <p:nvSpPr>
          <p:cNvPr id="8" name="矩形 7">
            <a:extLst>
              <a:ext uri="{FF2B5EF4-FFF2-40B4-BE49-F238E27FC236}">
                <a16:creationId xmlns:a16="http://schemas.microsoft.com/office/drawing/2014/main" id="{DE8088EC-D6BF-4DD5-99D7-BC3D10CD2ACD}"/>
              </a:ext>
            </a:extLst>
          </p:cNvPr>
          <p:cNvSpPr>
            <a:spLocks noChangeArrowheads="1"/>
          </p:cNvSpPr>
          <p:nvPr/>
        </p:nvSpPr>
        <p:spPr bwMode="auto">
          <a:xfrm>
            <a:off x="1601788" y="1424039"/>
            <a:ext cx="8489825" cy="3077253"/>
          </a:xfrm>
          <a:prstGeom prst="rect">
            <a:avLst/>
          </a:prstGeom>
          <a:noFill/>
          <a:ln w="9525">
            <a:noFill/>
            <a:miter lim="800000"/>
          </a:ln>
        </p:spPr>
        <p:txBody>
          <a:bodyPr wrap="square">
            <a:spAutoFit/>
          </a:bodyPr>
          <a:lstStyle/>
          <a:p>
            <a:pPr marL="342900" indent="-342900">
              <a:lnSpc>
                <a:spcPct val="200000"/>
              </a:lnSpc>
              <a:buFont typeface="Wingdings" panose="05000000000000000000" pitchFamily="2" charset="2"/>
              <a:buChar char="p"/>
            </a:pPr>
            <a:r>
              <a:rPr lang="zh-CN" altLang="en-US" sz="2000" b="1" dirty="0">
                <a:solidFill>
                  <a:srgbClr val="FF0000"/>
                </a:solidFill>
                <a:latin typeface="微软雅黑" panose="020B0503020204020204" pitchFamily="34" charset="-122"/>
                <a:ea typeface="微软雅黑" panose="020B0503020204020204" pitchFamily="34" charset="-122"/>
              </a:rPr>
              <a:t>定性</a:t>
            </a:r>
            <a:r>
              <a:rPr lang="zh-CN" altLang="en-US" sz="2000" dirty="0">
                <a:latin typeface="微软雅黑" panose="020B0503020204020204" pitchFamily="34" charset="-122"/>
                <a:ea typeface="微软雅黑" panose="020B0503020204020204" pitchFamily="34" charset="-122"/>
              </a:rPr>
              <a:t>（主观的），非定量（可测量的）</a:t>
            </a:r>
            <a:endParaRPr lang="en-US" altLang="zh-CN" sz="20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p"/>
            </a:pPr>
            <a:r>
              <a:rPr lang="zh-CN" altLang="en-US" sz="2000" b="1" dirty="0">
                <a:solidFill>
                  <a:srgbClr val="FF0000"/>
                </a:solidFill>
                <a:latin typeface="微软雅黑" panose="020B0503020204020204" pitchFamily="34" charset="-122"/>
                <a:ea typeface="微软雅黑" panose="020B0503020204020204" pitchFamily="34" charset="-122"/>
              </a:rPr>
              <a:t>单点</a:t>
            </a:r>
            <a:r>
              <a:rPr lang="zh-CN" altLang="en-US" sz="2000" dirty="0">
                <a:latin typeface="微软雅黑" panose="020B0503020204020204" pitchFamily="34" charset="-122"/>
                <a:ea typeface="微软雅黑" panose="020B0503020204020204" pitchFamily="34" charset="-122"/>
              </a:rPr>
              <a:t>失效分析，非多点失效分析</a:t>
            </a:r>
            <a:endParaRPr lang="en-US" altLang="zh-CN" sz="20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依赖团队的知识水平，可能预测、也可能无法预测未来的性能</a:t>
            </a:r>
            <a:endParaRPr lang="en-US" altLang="zh-CN" sz="20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团队成员对他们讨论的内容和决定自行总结。因此，</a:t>
            </a:r>
            <a:r>
              <a:rPr lang="en-US" altLang="zh-CN" sz="2000" dirty="0">
                <a:latin typeface="微软雅黑" panose="020B0503020204020204" pitchFamily="34" charset="-122"/>
                <a:ea typeface="微软雅黑" panose="020B0503020204020204" pitchFamily="34" charset="-122"/>
              </a:rPr>
              <a:t>FMEA</a:t>
            </a:r>
            <a:r>
              <a:rPr lang="zh-CN" altLang="en-US" sz="2000" dirty="0">
                <a:latin typeface="微软雅黑" panose="020B0503020204020204" pitchFamily="34" charset="-122"/>
                <a:ea typeface="微软雅黑" panose="020B0503020204020204" pitchFamily="34" charset="-122"/>
              </a:rPr>
              <a:t>报告的质量取决于团队的文字记录能力，所做的记录可能全面，也可能不全面</a:t>
            </a:r>
          </a:p>
        </p:txBody>
      </p:sp>
    </p:spTree>
    <p:extLst>
      <p:ext uri="{BB962C8B-B14F-4D97-AF65-F5344CB8AC3E}">
        <p14:creationId xmlns:p14="http://schemas.microsoft.com/office/powerpoint/2010/main" val="2428824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1D4D3F28-7294-47A3-9F57-4C4D1AD630EE}"/>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195" name="文本框 6">
            <a:extLst>
              <a:ext uri="{FF2B5EF4-FFF2-40B4-BE49-F238E27FC236}">
                <a16:creationId xmlns:a16="http://schemas.microsoft.com/office/drawing/2014/main" id="{743E1764-C6BF-4BC4-A68D-F1902E0004F6}"/>
              </a:ext>
            </a:extLst>
          </p:cNvPr>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8196" name="图片 8">
            <a:extLst>
              <a:ext uri="{FF2B5EF4-FFF2-40B4-BE49-F238E27FC236}">
                <a16:creationId xmlns:a16="http://schemas.microsoft.com/office/drawing/2014/main" id="{EA009C98-7EB9-4BED-A88B-0638CFEA4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2638" y="61913"/>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extBox 1">
            <a:extLst>
              <a:ext uri="{FF2B5EF4-FFF2-40B4-BE49-F238E27FC236}">
                <a16:creationId xmlns:a16="http://schemas.microsoft.com/office/drawing/2014/main" id="{752EDBA6-C598-4AC3-A305-507B9E917FE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类型</a:t>
            </a:r>
            <a:endParaRPr lang="zh-CN" altLang="en-US" sz="3600" dirty="0"/>
          </a:p>
        </p:txBody>
      </p:sp>
      <p:sp>
        <p:nvSpPr>
          <p:cNvPr id="13" name="Rectangle 2">
            <a:extLst>
              <a:ext uri="{FF2B5EF4-FFF2-40B4-BE49-F238E27FC236}">
                <a16:creationId xmlns:a16="http://schemas.microsoft.com/office/drawing/2014/main" id="{BEA2149C-A2B9-4883-BAD9-2FF9D60424A4}"/>
              </a:ext>
            </a:extLst>
          </p:cNvPr>
          <p:cNvSpPr>
            <a:spLocks noChangeArrowheads="1"/>
          </p:cNvSpPr>
          <p:nvPr/>
        </p:nvSpPr>
        <p:spPr bwMode="auto">
          <a:xfrm>
            <a:off x="2021620" y="2780544"/>
            <a:ext cx="7893649" cy="327894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chemeClr val="hlink"/>
              </a:buClr>
              <a:buSzPct val="110000"/>
              <a:buFont typeface="Wingdings" panose="05000000000000000000" pitchFamily="2" charset="2"/>
              <a:buNone/>
            </a:pPr>
            <a:r>
              <a:rPr lang="en-US" altLang="zh-CN" sz="1600" dirty="0">
                <a:latin typeface="微软雅黑" panose="020B0503020204020204" pitchFamily="34" charset="-122"/>
                <a:ea typeface="微软雅黑" panose="020B0503020204020204" pitchFamily="34" charset="-122"/>
              </a:rPr>
              <a:t>DFMEA</a:t>
            </a:r>
            <a:r>
              <a:rPr lang="zh-CN" altLang="en-US" sz="1600" dirty="0">
                <a:latin typeface="微软雅黑" panose="020B0503020204020204" pitchFamily="34" charset="-122"/>
                <a:ea typeface="微软雅黑" panose="020B0503020204020204" pitchFamily="34" charset="-122"/>
              </a:rPr>
              <a:t>：</a:t>
            </a:r>
          </a:p>
          <a:p>
            <a:pPr lvl="1" eaLnBrk="1" hangingPunct="1">
              <a:lnSpc>
                <a:spcPct val="150000"/>
              </a:lnSpc>
              <a:spcBef>
                <a:spcPct val="20000"/>
              </a:spcBef>
              <a:buClr>
                <a:schemeClr val="hlink"/>
              </a:buClr>
              <a:buSzPct val="110000"/>
              <a:buFont typeface="Wingdings" panose="05000000000000000000" pitchFamily="2" charset="2"/>
              <a:buChar char="Ø"/>
            </a:pPr>
            <a:r>
              <a:rPr lang="zh-CN" altLang="en-US" sz="1600" b="1" dirty="0">
                <a:solidFill>
                  <a:srgbClr val="FF0000"/>
                </a:solidFill>
                <a:latin typeface="微软雅黑" panose="020B0503020204020204" pitchFamily="34" charset="-122"/>
                <a:ea typeface="微软雅黑" panose="020B0503020204020204" pitchFamily="34" charset="-122"/>
              </a:rPr>
              <a:t>产品工程师</a:t>
            </a:r>
            <a:r>
              <a:rPr lang="zh-CN" altLang="en-US" sz="1600" dirty="0">
                <a:latin typeface="微软雅黑" panose="020B0503020204020204" pitchFamily="34" charset="-122"/>
                <a:ea typeface="微软雅黑" panose="020B0503020204020204" pitchFamily="34" charset="-122"/>
              </a:rPr>
              <a:t>所采用的一种工具</a:t>
            </a:r>
          </a:p>
          <a:p>
            <a:pPr lvl="1" eaLnBrk="1" hangingPunct="1">
              <a:lnSpc>
                <a:spcPct val="150000"/>
              </a:lnSpc>
              <a:spcBef>
                <a:spcPct val="20000"/>
              </a:spcBef>
              <a:buClr>
                <a:schemeClr val="hlink"/>
              </a:buClr>
              <a:buSzPct val="110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考虑的是</a:t>
            </a:r>
            <a:r>
              <a:rPr lang="zh-CN" altLang="en-US" sz="1600" b="1" dirty="0">
                <a:solidFill>
                  <a:srgbClr val="FF0000"/>
                </a:solidFill>
                <a:latin typeface="微软雅黑" panose="020B0503020204020204" pitchFamily="34" charset="-122"/>
                <a:ea typeface="微软雅黑" panose="020B0503020204020204" pitchFamily="34" charset="-122"/>
              </a:rPr>
              <a:t>产品设计</a:t>
            </a:r>
            <a:r>
              <a:rPr lang="zh-CN" altLang="en-US" sz="1600" dirty="0">
                <a:latin typeface="微软雅黑" panose="020B0503020204020204" pitchFamily="34" charset="-122"/>
                <a:ea typeface="微软雅黑" panose="020B0503020204020204" pitchFamily="34" charset="-122"/>
              </a:rPr>
              <a:t>造成的失效</a:t>
            </a:r>
          </a:p>
          <a:p>
            <a:pPr lvl="1" eaLnBrk="1" hangingPunct="1">
              <a:lnSpc>
                <a:spcPct val="150000"/>
              </a:lnSpc>
              <a:spcBef>
                <a:spcPct val="20000"/>
              </a:spcBef>
              <a:buClr>
                <a:schemeClr val="hlink"/>
              </a:buClr>
              <a:buSzPct val="110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为产品设计的策划和试验提供信息</a:t>
            </a:r>
          </a:p>
          <a:p>
            <a:pPr eaLnBrk="1" hangingPunct="1">
              <a:lnSpc>
                <a:spcPct val="150000"/>
              </a:lnSpc>
              <a:spcBef>
                <a:spcPct val="20000"/>
              </a:spcBef>
              <a:buClr>
                <a:schemeClr val="hlink"/>
              </a:buClr>
              <a:buSzPct val="110000"/>
              <a:buFont typeface="Arial" panose="020B0604020202020204" pitchFamily="34" charset="0"/>
              <a:buNone/>
            </a:pPr>
            <a:r>
              <a:rPr lang="en-US" altLang="zh-CN" sz="1600" dirty="0">
                <a:latin typeface="微软雅黑" panose="020B0503020204020204" pitchFamily="34" charset="-122"/>
                <a:ea typeface="微软雅黑" panose="020B0503020204020204" pitchFamily="34" charset="-122"/>
              </a:rPr>
              <a:t>PFMEA</a:t>
            </a:r>
            <a:r>
              <a:rPr lang="zh-CN" altLang="en-US" sz="1600" dirty="0">
                <a:latin typeface="微软雅黑" panose="020B0503020204020204" pitchFamily="34" charset="-122"/>
                <a:ea typeface="微软雅黑" panose="020B0503020204020204" pitchFamily="34" charset="-122"/>
              </a:rPr>
              <a:t>：</a:t>
            </a:r>
          </a:p>
          <a:p>
            <a:pPr lvl="1" eaLnBrk="1" hangingPunct="1">
              <a:lnSpc>
                <a:spcPct val="150000"/>
              </a:lnSpc>
              <a:spcBef>
                <a:spcPct val="20000"/>
              </a:spcBef>
              <a:buClr>
                <a:schemeClr val="hlink"/>
              </a:buClr>
              <a:buSzPct val="110000"/>
              <a:buFont typeface="Wingdings" panose="05000000000000000000" pitchFamily="2" charset="2"/>
              <a:buChar char="Ø"/>
            </a:pPr>
            <a:r>
              <a:rPr lang="zh-CN" altLang="en-US" sz="1600" b="1" dirty="0">
                <a:solidFill>
                  <a:srgbClr val="FF0000"/>
                </a:solidFill>
                <a:latin typeface="微软雅黑" panose="020B0503020204020204" pitchFamily="34" charset="-122"/>
                <a:ea typeface="微软雅黑" panose="020B0503020204020204" pitchFamily="34" charset="-122"/>
              </a:rPr>
              <a:t>工艺工程师</a:t>
            </a:r>
            <a:r>
              <a:rPr lang="zh-CN" altLang="en-US" sz="1600" dirty="0">
                <a:latin typeface="微软雅黑" panose="020B0503020204020204" pitchFamily="34" charset="-122"/>
                <a:ea typeface="微软雅黑" panose="020B0503020204020204" pitchFamily="34" charset="-122"/>
              </a:rPr>
              <a:t>所采用的一种工具</a:t>
            </a:r>
          </a:p>
          <a:p>
            <a:pPr lvl="1" eaLnBrk="1" hangingPunct="1">
              <a:lnSpc>
                <a:spcPct val="150000"/>
              </a:lnSpc>
              <a:spcBef>
                <a:spcPct val="20000"/>
              </a:spcBef>
              <a:buClr>
                <a:schemeClr val="hlink"/>
              </a:buClr>
              <a:buSzPct val="110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考虑的是制造过程中造成的失效</a:t>
            </a:r>
          </a:p>
          <a:p>
            <a:pPr lvl="1" eaLnBrk="1" hangingPunct="1">
              <a:lnSpc>
                <a:spcPct val="150000"/>
              </a:lnSpc>
              <a:spcBef>
                <a:spcPct val="20000"/>
              </a:spcBef>
              <a:buClr>
                <a:schemeClr val="hlink"/>
              </a:buClr>
              <a:buSzPct val="110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为制造工艺的控制提供信息</a:t>
            </a:r>
          </a:p>
        </p:txBody>
      </p:sp>
      <p:grpSp>
        <p:nvGrpSpPr>
          <p:cNvPr id="2" name="组合 1">
            <a:extLst>
              <a:ext uri="{FF2B5EF4-FFF2-40B4-BE49-F238E27FC236}">
                <a16:creationId xmlns:a16="http://schemas.microsoft.com/office/drawing/2014/main" id="{06EFA7EE-7D76-4527-BB21-CC6D316B7B79}"/>
              </a:ext>
            </a:extLst>
          </p:cNvPr>
          <p:cNvGrpSpPr/>
          <p:nvPr/>
        </p:nvGrpSpPr>
        <p:grpSpPr>
          <a:xfrm>
            <a:off x="2055025" y="883747"/>
            <a:ext cx="6760030" cy="1665513"/>
            <a:chOff x="1653319" y="4574496"/>
            <a:chExt cx="6760030" cy="1665513"/>
          </a:xfrm>
        </p:grpSpPr>
        <p:sp>
          <p:nvSpPr>
            <p:cNvPr id="8" name="矩形 7">
              <a:extLst>
                <a:ext uri="{FF2B5EF4-FFF2-40B4-BE49-F238E27FC236}">
                  <a16:creationId xmlns:a16="http://schemas.microsoft.com/office/drawing/2014/main" id="{226001BD-5E68-4A42-BACB-4BE6DB9E0B99}"/>
                </a:ext>
              </a:extLst>
            </p:cNvPr>
            <p:cNvSpPr/>
            <p:nvPr/>
          </p:nvSpPr>
          <p:spPr>
            <a:xfrm>
              <a:off x="1653319" y="5129667"/>
              <a:ext cx="1034143" cy="55517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FMEA</a:t>
              </a:r>
              <a:endParaRPr lang="zh-CN" altLang="en-US" b="1" dirty="0">
                <a:solidFill>
                  <a:schemeClr val="tx1"/>
                </a:solidFill>
              </a:endParaRPr>
            </a:p>
          </p:txBody>
        </p:sp>
        <p:sp>
          <p:nvSpPr>
            <p:cNvPr id="9" name="矩形 8">
              <a:extLst>
                <a:ext uri="{FF2B5EF4-FFF2-40B4-BE49-F238E27FC236}">
                  <a16:creationId xmlns:a16="http://schemas.microsoft.com/office/drawing/2014/main" id="{DB5A81B0-FA88-4FC1-9164-B62B3F82290A}"/>
                </a:ext>
              </a:extLst>
            </p:cNvPr>
            <p:cNvSpPr/>
            <p:nvPr/>
          </p:nvSpPr>
          <p:spPr>
            <a:xfrm>
              <a:off x="3482119" y="4574496"/>
              <a:ext cx="1034143" cy="5551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DFMEA</a:t>
              </a:r>
              <a:endParaRPr lang="zh-CN" altLang="en-US" dirty="0"/>
            </a:p>
          </p:txBody>
        </p:sp>
        <p:sp>
          <p:nvSpPr>
            <p:cNvPr id="11" name="矩形 10">
              <a:extLst>
                <a:ext uri="{FF2B5EF4-FFF2-40B4-BE49-F238E27FC236}">
                  <a16:creationId xmlns:a16="http://schemas.microsoft.com/office/drawing/2014/main" id="{9365E66B-EFEA-4F9B-8509-EC23AE12FBCC}"/>
                </a:ext>
              </a:extLst>
            </p:cNvPr>
            <p:cNvSpPr/>
            <p:nvPr/>
          </p:nvSpPr>
          <p:spPr>
            <a:xfrm>
              <a:off x="3482119" y="5684838"/>
              <a:ext cx="1034143" cy="55517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PFMEA</a:t>
              </a:r>
              <a:endParaRPr lang="zh-CN" altLang="en-US" dirty="0"/>
            </a:p>
          </p:txBody>
        </p:sp>
        <p:sp>
          <p:nvSpPr>
            <p:cNvPr id="12" name="矩形 11">
              <a:extLst>
                <a:ext uri="{FF2B5EF4-FFF2-40B4-BE49-F238E27FC236}">
                  <a16:creationId xmlns:a16="http://schemas.microsoft.com/office/drawing/2014/main" id="{B3242981-2379-4857-A405-AFA1BB28ED0B}"/>
                </a:ext>
              </a:extLst>
            </p:cNvPr>
            <p:cNvSpPr/>
            <p:nvPr/>
          </p:nvSpPr>
          <p:spPr>
            <a:xfrm>
              <a:off x="5300035" y="4574496"/>
              <a:ext cx="3113314" cy="5551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根据产品功能进行风险分析</a:t>
              </a:r>
            </a:p>
          </p:txBody>
        </p:sp>
        <p:sp>
          <p:nvSpPr>
            <p:cNvPr id="14" name="矩形 13">
              <a:extLst>
                <a:ext uri="{FF2B5EF4-FFF2-40B4-BE49-F238E27FC236}">
                  <a16:creationId xmlns:a16="http://schemas.microsoft.com/office/drawing/2014/main" id="{FF1BEFDE-3EF2-4D29-8D85-2B1EE04B2AF7}"/>
                </a:ext>
              </a:extLst>
            </p:cNvPr>
            <p:cNvSpPr/>
            <p:nvPr/>
          </p:nvSpPr>
          <p:spPr>
            <a:xfrm>
              <a:off x="5300034" y="5684837"/>
              <a:ext cx="3113313" cy="55517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根据过程步骤进行风险分析</a:t>
              </a:r>
            </a:p>
          </p:txBody>
        </p:sp>
        <p:cxnSp>
          <p:nvCxnSpPr>
            <p:cNvPr id="15" name="直接连接符 14">
              <a:extLst>
                <a:ext uri="{FF2B5EF4-FFF2-40B4-BE49-F238E27FC236}">
                  <a16:creationId xmlns:a16="http://schemas.microsoft.com/office/drawing/2014/main" id="{DE0835A5-8C50-4046-9E89-0E21A8A75ADA}"/>
                </a:ext>
              </a:extLst>
            </p:cNvPr>
            <p:cNvCxnSpPr>
              <a:stCxn id="8" idx="3"/>
              <a:endCxn id="9" idx="1"/>
            </p:cNvCxnSpPr>
            <p:nvPr/>
          </p:nvCxnSpPr>
          <p:spPr>
            <a:xfrm flipV="1">
              <a:off x="2687462" y="4852082"/>
              <a:ext cx="794657" cy="5551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359ACCC-951C-419F-996F-A42BF2049A37}"/>
                </a:ext>
              </a:extLst>
            </p:cNvPr>
            <p:cNvCxnSpPr>
              <a:stCxn id="8" idx="3"/>
              <a:endCxn id="11" idx="1"/>
            </p:cNvCxnSpPr>
            <p:nvPr/>
          </p:nvCxnSpPr>
          <p:spPr>
            <a:xfrm>
              <a:off x="2687462" y="5407253"/>
              <a:ext cx="794657" cy="5551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3FF958FE-B413-40E9-B783-4B8BFA6427E8}"/>
                </a:ext>
              </a:extLst>
            </p:cNvPr>
            <p:cNvCxnSpPr>
              <a:stCxn id="9" idx="3"/>
              <a:endCxn id="12" idx="1"/>
            </p:cNvCxnSpPr>
            <p:nvPr/>
          </p:nvCxnSpPr>
          <p:spPr>
            <a:xfrm>
              <a:off x="4516262" y="4852082"/>
              <a:ext cx="7837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8F2BEF7-A281-4677-9141-4BBC8BE3C584}"/>
                </a:ext>
              </a:extLst>
            </p:cNvPr>
            <p:cNvCxnSpPr>
              <a:stCxn id="11" idx="3"/>
              <a:endCxn id="14" idx="1"/>
            </p:cNvCxnSpPr>
            <p:nvPr/>
          </p:nvCxnSpPr>
          <p:spPr>
            <a:xfrm flipV="1">
              <a:off x="4516262" y="5962423"/>
              <a:ext cx="7837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1D4D3F28-7294-47A3-9F57-4C4D1AD630EE}"/>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195" name="文本框 6">
            <a:extLst>
              <a:ext uri="{FF2B5EF4-FFF2-40B4-BE49-F238E27FC236}">
                <a16:creationId xmlns:a16="http://schemas.microsoft.com/office/drawing/2014/main" id="{743E1764-C6BF-4BC4-A68D-F1902E0004F6}"/>
              </a:ext>
            </a:extLst>
          </p:cNvPr>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8196" name="图片 8">
            <a:extLst>
              <a:ext uri="{FF2B5EF4-FFF2-40B4-BE49-F238E27FC236}">
                <a16:creationId xmlns:a16="http://schemas.microsoft.com/office/drawing/2014/main" id="{EA009C98-7EB9-4BED-A88B-0638CFEA4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2638" y="61913"/>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extBox 1">
            <a:extLst>
              <a:ext uri="{FF2B5EF4-FFF2-40B4-BE49-F238E27FC236}">
                <a16:creationId xmlns:a16="http://schemas.microsoft.com/office/drawing/2014/main" id="{752EDBA6-C598-4AC3-A305-507B9E917FE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时机与重点</a:t>
            </a:r>
            <a:endParaRPr lang="zh-CN" altLang="en-US" sz="3600" dirty="0"/>
          </a:p>
        </p:txBody>
      </p:sp>
      <p:grpSp>
        <p:nvGrpSpPr>
          <p:cNvPr id="9" name="Group 6">
            <a:extLst>
              <a:ext uri="{FF2B5EF4-FFF2-40B4-BE49-F238E27FC236}">
                <a16:creationId xmlns:a16="http://schemas.microsoft.com/office/drawing/2014/main" id="{7F457123-4753-4DD2-8C9C-0377167FEEA3}"/>
              </a:ext>
            </a:extLst>
          </p:cNvPr>
          <p:cNvGrpSpPr>
            <a:grpSpLocks/>
          </p:cNvGrpSpPr>
          <p:nvPr/>
        </p:nvGrpSpPr>
        <p:grpSpPr bwMode="auto">
          <a:xfrm>
            <a:off x="522437" y="1348400"/>
            <a:ext cx="6696075" cy="709612"/>
            <a:chOff x="0" y="0"/>
            <a:chExt cx="2528" cy="512"/>
          </a:xfrm>
        </p:grpSpPr>
        <p:sp>
          <p:nvSpPr>
            <p:cNvPr id="11" name="Freeform 4">
              <a:extLst>
                <a:ext uri="{FF2B5EF4-FFF2-40B4-BE49-F238E27FC236}">
                  <a16:creationId xmlns:a16="http://schemas.microsoft.com/office/drawing/2014/main" id="{C2331494-47D8-4A0A-91D0-4F51665C978E}"/>
                </a:ext>
              </a:extLst>
            </p:cNvPr>
            <p:cNvSpPr>
              <a:spLocks/>
            </p:cNvSpPr>
            <p:nvPr/>
          </p:nvSpPr>
          <p:spPr bwMode="auto">
            <a:xfrm>
              <a:off x="373" y="165"/>
              <a:ext cx="1" cy="347"/>
            </a:xfrm>
            <a:custGeom>
              <a:avLst/>
              <a:gdLst>
                <a:gd name="T0" fmla="*/ 0 w 1"/>
                <a:gd name="T1" fmla="*/ 0 h 867"/>
                <a:gd name="T2" fmla="*/ 0 w 1"/>
                <a:gd name="T3" fmla="*/ 2 h 867"/>
                <a:gd name="T4" fmla="*/ 0 60000 65536"/>
                <a:gd name="T5" fmla="*/ 0 60000 65536"/>
                <a:gd name="T6" fmla="*/ 0 w 1"/>
                <a:gd name="T7" fmla="*/ 0 h 867"/>
                <a:gd name="T8" fmla="*/ 1 w 1"/>
                <a:gd name="T9" fmla="*/ 867 h 867"/>
              </a:gdLst>
              <a:ahLst/>
              <a:cxnLst>
                <a:cxn ang="T4">
                  <a:pos x="T0" y="T1"/>
                </a:cxn>
                <a:cxn ang="T5">
                  <a:pos x="T2" y="T3"/>
                </a:cxn>
              </a:cxnLst>
              <a:rect l="T6" t="T7" r="T8" b="T9"/>
              <a:pathLst>
                <a:path w="1" h="867">
                  <a:moveTo>
                    <a:pt x="0" y="0"/>
                  </a:moveTo>
                  <a:lnTo>
                    <a:pt x="0" y="866"/>
                  </a:lnTo>
                </a:path>
              </a:pathLst>
            </a:custGeom>
            <a:noFill/>
            <a:ln w="6350"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 name="Freeform 5">
              <a:extLst>
                <a:ext uri="{FF2B5EF4-FFF2-40B4-BE49-F238E27FC236}">
                  <a16:creationId xmlns:a16="http://schemas.microsoft.com/office/drawing/2014/main" id="{72A3E4AE-9A81-4249-8F0E-8ACF064F09A3}"/>
                </a:ext>
              </a:extLst>
            </p:cNvPr>
            <p:cNvSpPr>
              <a:spLocks/>
            </p:cNvSpPr>
            <p:nvPr/>
          </p:nvSpPr>
          <p:spPr bwMode="auto">
            <a:xfrm>
              <a:off x="800" y="165"/>
              <a:ext cx="1" cy="347"/>
            </a:xfrm>
            <a:custGeom>
              <a:avLst/>
              <a:gdLst>
                <a:gd name="T0" fmla="*/ 0 w 1"/>
                <a:gd name="T1" fmla="*/ 0 h 867"/>
                <a:gd name="T2" fmla="*/ 0 w 1"/>
                <a:gd name="T3" fmla="*/ 2 h 867"/>
                <a:gd name="T4" fmla="*/ 0 60000 65536"/>
                <a:gd name="T5" fmla="*/ 0 60000 65536"/>
                <a:gd name="T6" fmla="*/ 0 w 1"/>
                <a:gd name="T7" fmla="*/ 0 h 867"/>
                <a:gd name="T8" fmla="*/ 1 w 1"/>
                <a:gd name="T9" fmla="*/ 867 h 867"/>
              </a:gdLst>
              <a:ahLst/>
              <a:cxnLst>
                <a:cxn ang="T4">
                  <a:pos x="T0" y="T1"/>
                </a:cxn>
                <a:cxn ang="T5">
                  <a:pos x="T2" y="T3"/>
                </a:cxn>
              </a:cxnLst>
              <a:rect l="T6" t="T7" r="T8" b="T9"/>
              <a:pathLst>
                <a:path w="1" h="867">
                  <a:moveTo>
                    <a:pt x="0" y="0"/>
                  </a:moveTo>
                  <a:lnTo>
                    <a:pt x="0" y="866"/>
                  </a:lnTo>
                </a:path>
              </a:pathLst>
            </a:custGeom>
            <a:noFill/>
            <a:ln w="6350"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 name="Freeform 6">
              <a:extLst>
                <a:ext uri="{FF2B5EF4-FFF2-40B4-BE49-F238E27FC236}">
                  <a16:creationId xmlns:a16="http://schemas.microsoft.com/office/drawing/2014/main" id="{8A00FF80-88B5-4E24-95F6-FDFD885747C0}"/>
                </a:ext>
              </a:extLst>
            </p:cNvPr>
            <p:cNvSpPr>
              <a:spLocks/>
            </p:cNvSpPr>
            <p:nvPr/>
          </p:nvSpPr>
          <p:spPr bwMode="auto">
            <a:xfrm>
              <a:off x="1232" y="165"/>
              <a:ext cx="1" cy="347"/>
            </a:xfrm>
            <a:custGeom>
              <a:avLst/>
              <a:gdLst>
                <a:gd name="T0" fmla="*/ 0 w 1"/>
                <a:gd name="T1" fmla="*/ 0 h 867"/>
                <a:gd name="T2" fmla="*/ 0 w 1"/>
                <a:gd name="T3" fmla="*/ 2 h 867"/>
                <a:gd name="T4" fmla="*/ 0 60000 65536"/>
                <a:gd name="T5" fmla="*/ 0 60000 65536"/>
                <a:gd name="T6" fmla="*/ 0 w 1"/>
                <a:gd name="T7" fmla="*/ 0 h 867"/>
                <a:gd name="T8" fmla="*/ 1 w 1"/>
                <a:gd name="T9" fmla="*/ 867 h 867"/>
              </a:gdLst>
              <a:ahLst/>
              <a:cxnLst>
                <a:cxn ang="T4">
                  <a:pos x="T0" y="T1"/>
                </a:cxn>
                <a:cxn ang="T5">
                  <a:pos x="T2" y="T3"/>
                </a:cxn>
              </a:cxnLst>
              <a:rect l="T6" t="T7" r="T8" b="T9"/>
              <a:pathLst>
                <a:path w="1" h="867">
                  <a:moveTo>
                    <a:pt x="0" y="0"/>
                  </a:moveTo>
                  <a:lnTo>
                    <a:pt x="0" y="866"/>
                  </a:lnTo>
                </a:path>
              </a:pathLst>
            </a:custGeom>
            <a:noFill/>
            <a:ln w="6350"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 name="Freeform 7">
              <a:extLst>
                <a:ext uri="{FF2B5EF4-FFF2-40B4-BE49-F238E27FC236}">
                  <a16:creationId xmlns:a16="http://schemas.microsoft.com/office/drawing/2014/main" id="{FF28CAFD-EF47-4399-B856-4152D4544C31}"/>
                </a:ext>
              </a:extLst>
            </p:cNvPr>
            <p:cNvSpPr>
              <a:spLocks/>
            </p:cNvSpPr>
            <p:nvPr/>
          </p:nvSpPr>
          <p:spPr bwMode="auto">
            <a:xfrm>
              <a:off x="1664" y="165"/>
              <a:ext cx="1" cy="347"/>
            </a:xfrm>
            <a:custGeom>
              <a:avLst/>
              <a:gdLst>
                <a:gd name="T0" fmla="*/ 0 w 1"/>
                <a:gd name="T1" fmla="*/ 0 h 867"/>
                <a:gd name="T2" fmla="*/ 0 w 1"/>
                <a:gd name="T3" fmla="*/ 2 h 867"/>
                <a:gd name="T4" fmla="*/ 0 60000 65536"/>
                <a:gd name="T5" fmla="*/ 0 60000 65536"/>
                <a:gd name="T6" fmla="*/ 0 w 1"/>
                <a:gd name="T7" fmla="*/ 0 h 867"/>
                <a:gd name="T8" fmla="*/ 1 w 1"/>
                <a:gd name="T9" fmla="*/ 867 h 867"/>
              </a:gdLst>
              <a:ahLst/>
              <a:cxnLst>
                <a:cxn ang="T4">
                  <a:pos x="T0" y="T1"/>
                </a:cxn>
                <a:cxn ang="T5">
                  <a:pos x="T2" y="T3"/>
                </a:cxn>
              </a:cxnLst>
              <a:rect l="T6" t="T7" r="T8" b="T9"/>
              <a:pathLst>
                <a:path w="1" h="867">
                  <a:moveTo>
                    <a:pt x="0" y="0"/>
                  </a:moveTo>
                  <a:lnTo>
                    <a:pt x="0" y="866"/>
                  </a:lnTo>
                </a:path>
              </a:pathLst>
            </a:custGeom>
            <a:noFill/>
            <a:ln w="6350"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 name="Freeform 8">
              <a:extLst>
                <a:ext uri="{FF2B5EF4-FFF2-40B4-BE49-F238E27FC236}">
                  <a16:creationId xmlns:a16="http://schemas.microsoft.com/office/drawing/2014/main" id="{723475B5-FD28-4E76-9AB7-35B82DE8EC8D}"/>
                </a:ext>
              </a:extLst>
            </p:cNvPr>
            <p:cNvSpPr>
              <a:spLocks/>
            </p:cNvSpPr>
            <p:nvPr/>
          </p:nvSpPr>
          <p:spPr bwMode="auto">
            <a:xfrm>
              <a:off x="2096" y="165"/>
              <a:ext cx="1" cy="347"/>
            </a:xfrm>
            <a:custGeom>
              <a:avLst/>
              <a:gdLst>
                <a:gd name="T0" fmla="*/ 0 w 1"/>
                <a:gd name="T1" fmla="*/ 0 h 867"/>
                <a:gd name="T2" fmla="*/ 0 w 1"/>
                <a:gd name="T3" fmla="*/ 2 h 867"/>
                <a:gd name="T4" fmla="*/ 0 60000 65536"/>
                <a:gd name="T5" fmla="*/ 0 60000 65536"/>
                <a:gd name="T6" fmla="*/ 0 w 1"/>
                <a:gd name="T7" fmla="*/ 0 h 867"/>
                <a:gd name="T8" fmla="*/ 1 w 1"/>
                <a:gd name="T9" fmla="*/ 867 h 867"/>
              </a:gdLst>
              <a:ahLst/>
              <a:cxnLst>
                <a:cxn ang="T4">
                  <a:pos x="T0" y="T1"/>
                </a:cxn>
                <a:cxn ang="T5">
                  <a:pos x="T2" y="T3"/>
                </a:cxn>
              </a:cxnLst>
              <a:rect l="T6" t="T7" r="T8" b="T9"/>
              <a:pathLst>
                <a:path w="1" h="867">
                  <a:moveTo>
                    <a:pt x="0" y="0"/>
                  </a:moveTo>
                  <a:lnTo>
                    <a:pt x="0" y="866"/>
                  </a:lnTo>
                </a:path>
              </a:pathLst>
            </a:custGeom>
            <a:noFill/>
            <a:ln w="6350"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 name="Freeform 9">
              <a:extLst>
                <a:ext uri="{FF2B5EF4-FFF2-40B4-BE49-F238E27FC236}">
                  <a16:creationId xmlns:a16="http://schemas.microsoft.com/office/drawing/2014/main" id="{EB342419-2F63-4352-995F-5BE87C190419}"/>
                </a:ext>
              </a:extLst>
            </p:cNvPr>
            <p:cNvSpPr>
              <a:spLocks/>
            </p:cNvSpPr>
            <p:nvPr/>
          </p:nvSpPr>
          <p:spPr bwMode="auto">
            <a:xfrm>
              <a:off x="5" y="165"/>
              <a:ext cx="1" cy="347"/>
            </a:xfrm>
            <a:custGeom>
              <a:avLst/>
              <a:gdLst>
                <a:gd name="T0" fmla="*/ 0 w 1"/>
                <a:gd name="T1" fmla="*/ 0 h 867"/>
                <a:gd name="T2" fmla="*/ 0 w 1"/>
                <a:gd name="T3" fmla="*/ 2 h 867"/>
                <a:gd name="T4" fmla="*/ 0 60000 65536"/>
                <a:gd name="T5" fmla="*/ 0 60000 65536"/>
                <a:gd name="T6" fmla="*/ 0 w 1"/>
                <a:gd name="T7" fmla="*/ 0 h 867"/>
                <a:gd name="T8" fmla="*/ 1 w 1"/>
                <a:gd name="T9" fmla="*/ 867 h 867"/>
              </a:gdLst>
              <a:ahLst/>
              <a:cxnLst>
                <a:cxn ang="T4">
                  <a:pos x="T0" y="T1"/>
                </a:cxn>
                <a:cxn ang="T5">
                  <a:pos x="T2" y="T3"/>
                </a:cxn>
              </a:cxnLst>
              <a:rect l="T6" t="T7" r="T8" b="T9"/>
              <a:pathLst>
                <a:path w="1" h="867">
                  <a:moveTo>
                    <a:pt x="0" y="0"/>
                  </a:moveTo>
                  <a:lnTo>
                    <a:pt x="0" y="866"/>
                  </a:lnTo>
                </a:path>
              </a:pathLst>
            </a:custGeom>
            <a:noFill/>
            <a:ln w="14288"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 name="Freeform 10">
              <a:extLst>
                <a:ext uri="{FF2B5EF4-FFF2-40B4-BE49-F238E27FC236}">
                  <a16:creationId xmlns:a16="http://schemas.microsoft.com/office/drawing/2014/main" id="{B49BCC8F-2AF1-4E10-833E-2B68E210129A}"/>
                </a:ext>
              </a:extLst>
            </p:cNvPr>
            <p:cNvSpPr>
              <a:spLocks/>
            </p:cNvSpPr>
            <p:nvPr/>
          </p:nvSpPr>
          <p:spPr bwMode="auto">
            <a:xfrm>
              <a:off x="2523" y="165"/>
              <a:ext cx="1" cy="347"/>
            </a:xfrm>
            <a:custGeom>
              <a:avLst/>
              <a:gdLst>
                <a:gd name="T0" fmla="*/ 0 w 1"/>
                <a:gd name="T1" fmla="*/ 0 h 867"/>
                <a:gd name="T2" fmla="*/ 0 w 1"/>
                <a:gd name="T3" fmla="*/ 2 h 867"/>
                <a:gd name="T4" fmla="*/ 0 60000 65536"/>
                <a:gd name="T5" fmla="*/ 0 60000 65536"/>
                <a:gd name="T6" fmla="*/ 0 w 1"/>
                <a:gd name="T7" fmla="*/ 0 h 867"/>
                <a:gd name="T8" fmla="*/ 1 w 1"/>
                <a:gd name="T9" fmla="*/ 867 h 867"/>
              </a:gdLst>
              <a:ahLst/>
              <a:cxnLst>
                <a:cxn ang="T4">
                  <a:pos x="T0" y="T1"/>
                </a:cxn>
                <a:cxn ang="T5">
                  <a:pos x="T2" y="T3"/>
                </a:cxn>
              </a:cxnLst>
              <a:rect l="T6" t="T7" r="T8" b="T9"/>
              <a:pathLst>
                <a:path w="1" h="867">
                  <a:moveTo>
                    <a:pt x="0" y="0"/>
                  </a:moveTo>
                  <a:lnTo>
                    <a:pt x="0" y="866"/>
                  </a:lnTo>
                </a:path>
              </a:pathLst>
            </a:custGeom>
            <a:noFill/>
            <a:ln w="14288"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 name="Freeform 11">
              <a:extLst>
                <a:ext uri="{FF2B5EF4-FFF2-40B4-BE49-F238E27FC236}">
                  <a16:creationId xmlns:a16="http://schemas.microsoft.com/office/drawing/2014/main" id="{D4C549A8-CDFB-4935-B8C1-8D2ABFB3039E}"/>
                </a:ext>
              </a:extLst>
            </p:cNvPr>
            <p:cNvSpPr>
              <a:spLocks/>
            </p:cNvSpPr>
            <p:nvPr/>
          </p:nvSpPr>
          <p:spPr bwMode="auto">
            <a:xfrm>
              <a:off x="0" y="170"/>
              <a:ext cx="2528" cy="1"/>
            </a:xfrm>
            <a:custGeom>
              <a:avLst/>
              <a:gdLst>
                <a:gd name="T0" fmla="*/ 0 w 6320"/>
                <a:gd name="T1" fmla="*/ 0 h 1"/>
                <a:gd name="T2" fmla="*/ 10 w 6320"/>
                <a:gd name="T3" fmla="*/ 0 h 1"/>
                <a:gd name="T4" fmla="*/ 0 60000 65536"/>
                <a:gd name="T5" fmla="*/ 0 60000 65536"/>
                <a:gd name="T6" fmla="*/ 0 w 6320"/>
                <a:gd name="T7" fmla="*/ 0 h 1"/>
                <a:gd name="T8" fmla="*/ 6320 w 6320"/>
                <a:gd name="T9" fmla="*/ 1 h 1"/>
              </a:gdLst>
              <a:ahLst/>
              <a:cxnLst>
                <a:cxn ang="T4">
                  <a:pos x="T0" y="T1"/>
                </a:cxn>
                <a:cxn ang="T5">
                  <a:pos x="T2" y="T3"/>
                </a:cxn>
              </a:cxnLst>
              <a:rect l="T6" t="T7" r="T8" b="T9"/>
              <a:pathLst>
                <a:path w="6320" h="1">
                  <a:moveTo>
                    <a:pt x="0" y="0"/>
                  </a:moveTo>
                  <a:lnTo>
                    <a:pt x="6320" y="0"/>
                  </a:lnTo>
                </a:path>
              </a:pathLst>
            </a:custGeom>
            <a:noFill/>
            <a:ln w="14288"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 name="Freeform 12">
              <a:extLst>
                <a:ext uri="{FF2B5EF4-FFF2-40B4-BE49-F238E27FC236}">
                  <a16:creationId xmlns:a16="http://schemas.microsoft.com/office/drawing/2014/main" id="{165ABE03-0F3E-4323-9BC3-4EE7A0426AB5}"/>
                </a:ext>
              </a:extLst>
            </p:cNvPr>
            <p:cNvSpPr>
              <a:spLocks/>
            </p:cNvSpPr>
            <p:nvPr/>
          </p:nvSpPr>
          <p:spPr bwMode="auto">
            <a:xfrm>
              <a:off x="101" y="0"/>
              <a:ext cx="363" cy="149"/>
            </a:xfrm>
            <a:custGeom>
              <a:avLst/>
              <a:gdLst>
                <a:gd name="T0" fmla="*/ 0 w 907"/>
                <a:gd name="T1" fmla="*/ 1 h 373"/>
                <a:gd name="T2" fmla="*/ 2 w 907"/>
                <a:gd name="T3" fmla="*/ 0 h 373"/>
                <a:gd name="T4" fmla="*/ 0 60000 65536"/>
                <a:gd name="T5" fmla="*/ 0 60000 65536"/>
                <a:gd name="T6" fmla="*/ 0 w 907"/>
                <a:gd name="T7" fmla="*/ 0 h 373"/>
                <a:gd name="T8" fmla="*/ 907 w 907"/>
                <a:gd name="T9" fmla="*/ 373 h 373"/>
              </a:gdLst>
              <a:ahLst/>
              <a:cxnLst>
                <a:cxn ang="T4">
                  <a:pos x="T0" y="T1"/>
                </a:cxn>
                <a:cxn ang="T5">
                  <a:pos x="T2" y="T3"/>
                </a:cxn>
              </a:cxnLst>
              <a:rect l="T6" t="T7" r="T8" b="T9"/>
              <a:pathLst>
                <a:path w="907" h="373">
                  <a:moveTo>
                    <a:pt x="0" y="373"/>
                  </a:moveTo>
                  <a:lnTo>
                    <a:pt x="906" y="0"/>
                  </a:lnTo>
                </a:path>
              </a:pathLst>
            </a:custGeom>
            <a:noFill/>
            <a:ln w="4763"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 name="Freeform 13">
              <a:extLst>
                <a:ext uri="{FF2B5EF4-FFF2-40B4-BE49-F238E27FC236}">
                  <a16:creationId xmlns:a16="http://schemas.microsoft.com/office/drawing/2014/main" id="{9A613A4E-8930-42DD-A92B-FE73CA053AD6}"/>
                </a:ext>
              </a:extLst>
            </p:cNvPr>
            <p:cNvSpPr>
              <a:spLocks/>
            </p:cNvSpPr>
            <p:nvPr/>
          </p:nvSpPr>
          <p:spPr bwMode="auto">
            <a:xfrm>
              <a:off x="464" y="0"/>
              <a:ext cx="544" cy="165"/>
            </a:xfrm>
            <a:custGeom>
              <a:avLst/>
              <a:gdLst>
                <a:gd name="T0" fmla="*/ 0 w 1360"/>
                <a:gd name="T1" fmla="*/ 0 h 413"/>
                <a:gd name="T2" fmla="*/ 2 w 1360"/>
                <a:gd name="T3" fmla="*/ 1 h 413"/>
                <a:gd name="T4" fmla="*/ 0 60000 65536"/>
                <a:gd name="T5" fmla="*/ 0 60000 65536"/>
                <a:gd name="T6" fmla="*/ 0 w 1360"/>
                <a:gd name="T7" fmla="*/ 0 h 413"/>
                <a:gd name="T8" fmla="*/ 1360 w 1360"/>
                <a:gd name="T9" fmla="*/ 413 h 413"/>
              </a:gdLst>
              <a:ahLst/>
              <a:cxnLst>
                <a:cxn ang="T4">
                  <a:pos x="T0" y="T1"/>
                </a:cxn>
                <a:cxn ang="T5">
                  <a:pos x="T2" y="T3"/>
                </a:cxn>
              </a:cxnLst>
              <a:rect l="T6" t="T7" r="T8" b="T9"/>
              <a:pathLst>
                <a:path w="1360" h="413">
                  <a:moveTo>
                    <a:pt x="0" y="0"/>
                  </a:moveTo>
                  <a:lnTo>
                    <a:pt x="1360" y="413"/>
                  </a:lnTo>
                </a:path>
              </a:pathLst>
            </a:custGeom>
            <a:noFill/>
            <a:ln w="4763"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 name="Freeform 14">
              <a:extLst>
                <a:ext uri="{FF2B5EF4-FFF2-40B4-BE49-F238E27FC236}">
                  <a16:creationId xmlns:a16="http://schemas.microsoft.com/office/drawing/2014/main" id="{BB0AF564-8C17-426E-B8BB-D5A293819C33}"/>
                </a:ext>
              </a:extLst>
            </p:cNvPr>
            <p:cNvSpPr>
              <a:spLocks/>
            </p:cNvSpPr>
            <p:nvPr/>
          </p:nvSpPr>
          <p:spPr bwMode="auto">
            <a:xfrm>
              <a:off x="629" y="0"/>
              <a:ext cx="326" cy="149"/>
            </a:xfrm>
            <a:custGeom>
              <a:avLst/>
              <a:gdLst>
                <a:gd name="T0" fmla="*/ 0 w 814"/>
                <a:gd name="T1" fmla="*/ 1 h 373"/>
                <a:gd name="T2" fmla="*/ 1 w 814"/>
                <a:gd name="T3" fmla="*/ 0 h 373"/>
                <a:gd name="T4" fmla="*/ 0 60000 65536"/>
                <a:gd name="T5" fmla="*/ 0 60000 65536"/>
                <a:gd name="T6" fmla="*/ 0 w 814"/>
                <a:gd name="T7" fmla="*/ 0 h 373"/>
                <a:gd name="T8" fmla="*/ 814 w 814"/>
                <a:gd name="T9" fmla="*/ 373 h 373"/>
              </a:gdLst>
              <a:ahLst/>
              <a:cxnLst>
                <a:cxn ang="T4">
                  <a:pos x="T0" y="T1"/>
                </a:cxn>
                <a:cxn ang="T5">
                  <a:pos x="T2" y="T3"/>
                </a:cxn>
              </a:cxnLst>
              <a:rect l="T6" t="T7" r="T8" b="T9"/>
              <a:pathLst>
                <a:path w="814" h="373">
                  <a:moveTo>
                    <a:pt x="0" y="373"/>
                  </a:moveTo>
                  <a:lnTo>
                    <a:pt x="813" y="0"/>
                  </a:lnTo>
                </a:path>
              </a:pathLst>
            </a:custGeom>
            <a:noFill/>
            <a:ln w="4763"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 name="Freeform 15">
              <a:extLst>
                <a:ext uri="{FF2B5EF4-FFF2-40B4-BE49-F238E27FC236}">
                  <a16:creationId xmlns:a16="http://schemas.microsoft.com/office/drawing/2014/main" id="{D09DC7CF-24F4-46AC-A6F2-D9D81EB2F4FC}"/>
                </a:ext>
              </a:extLst>
            </p:cNvPr>
            <p:cNvSpPr>
              <a:spLocks/>
            </p:cNvSpPr>
            <p:nvPr/>
          </p:nvSpPr>
          <p:spPr bwMode="auto">
            <a:xfrm>
              <a:off x="955" y="0"/>
              <a:ext cx="485" cy="165"/>
            </a:xfrm>
            <a:custGeom>
              <a:avLst/>
              <a:gdLst>
                <a:gd name="T0" fmla="*/ 0 w 1213"/>
                <a:gd name="T1" fmla="*/ 0 h 413"/>
                <a:gd name="T2" fmla="*/ 2 w 1213"/>
                <a:gd name="T3" fmla="*/ 1 h 413"/>
                <a:gd name="T4" fmla="*/ 0 60000 65536"/>
                <a:gd name="T5" fmla="*/ 0 60000 65536"/>
                <a:gd name="T6" fmla="*/ 0 w 1213"/>
                <a:gd name="T7" fmla="*/ 0 h 413"/>
                <a:gd name="T8" fmla="*/ 1213 w 1213"/>
                <a:gd name="T9" fmla="*/ 413 h 413"/>
              </a:gdLst>
              <a:ahLst/>
              <a:cxnLst>
                <a:cxn ang="T4">
                  <a:pos x="T0" y="T1"/>
                </a:cxn>
                <a:cxn ang="T5">
                  <a:pos x="T2" y="T3"/>
                </a:cxn>
              </a:cxnLst>
              <a:rect l="T6" t="T7" r="T8" b="T9"/>
              <a:pathLst>
                <a:path w="1213" h="413">
                  <a:moveTo>
                    <a:pt x="0" y="0"/>
                  </a:moveTo>
                  <a:lnTo>
                    <a:pt x="1213" y="413"/>
                  </a:lnTo>
                </a:path>
              </a:pathLst>
            </a:custGeom>
            <a:noFill/>
            <a:ln w="4763"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24" name="Rectangle 17">
            <a:extLst>
              <a:ext uri="{FF2B5EF4-FFF2-40B4-BE49-F238E27FC236}">
                <a16:creationId xmlns:a16="http://schemas.microsoft.com/office/drawing/2014/main" id="{677F722D-0EFA-48DA-BDA5-832D11803044}"/>
              </a:ext>
            </a:extLst>
          </p:cNvPr>
          <p:cNvSpPr>
            <a:spLocks noChangeArrowheads="1"/>
          </p:cNvSpPr>
          <p:nvPr/>
        </p:nvSpPr>
        <p:spPr bwMode="auto">
          <a:xfrm>
            <a:off x="925662" y="961050"/>
            <a:ext cx="1439863" cy="358775"/>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DFMEA</a:t>
            </a:r>
          </a:p>
        </p:txBody>
      </p:sp>
      <p:sp>
        <p:nvSpPr>
          <p:cNvPr id="25" name="Rectangle 18">
            <a:extLst>
              <a:ext uri="{FF2B5EF4-FFF2-40B4-BE49-F238E27FC236}">
                <a16:creationId xmlns:a16="http://schemas.microsoft.com/office/drawing/2014/main" id="{4FC972BF-0F00-4705-B627-4822ACE18933}"/>
              </a:ext>
            </a:extLst>
          </p:cNvPr>
          <p:cNvSpPr>
            <a:spLocks noChangeArrowheads="1"/>
          </p:cNvSpPr>
          <p:nvPr/>
        </p:nvSpPr>
        <p:spPr bwMode="auto">
          <a:xfrm>
            <a:off x="2640162" y="961050"/>
            <a:ext cx="1439863" cy="358775"/>
          </a:xfrm>
          <a:prstGeom prst="rect">
            <a:avLst/>
          </a:prstGeom>
          <a:solidFill>
            <a:srgbClr val="92D05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PFMEA</a:t>
            </a:r>
          </a:p>
        </p:txBody>
      </p:sp>
      <p:grpSp>
        <p:nvGrpSpPr>
          <p:cNvPr id="26" name="Group 21">
            <a:extLst>
              <a:ext uri="{FF2B5EF4-FFF2-40B4-BE49-F238E27FC236}">
                <a16:creationId xmlns:a16="http://schemas.microsoft.com/office/drawing/2014/main" id="{F624B053-AE96-49B0-A49A-CF4BF424A6EC}"/>
              </a:ext>
            </a:extLst>
          </p:cNvPr>
          <p:cNvGrpSpPr>
            <a:grpSpLocks/>
          </p:cNvGrpSpPr>
          <p:nvPr/>
        </p:nvGrpSpPr>
        <p:grpSpPr bwMode="auto">
          <a:xfrm>
            <a:off x="273200" y="2753337"/>
            <a:ext cx="7778750" cy="1500188"/>
            <a:chOff x="0" y="0"/>
            <a:chExt cx="7778750" cy="1838332"/>
          </a:xfrm>
        </p:grpSpPr>
        <p:sp>
          <p:nvSpPr>
            <p:cNvPr id="27" name="Rectangle 3">
              <a:extLst>
                <a:ext uri="{FF2B5EF4-FFF2-40B4-BE49-F238E27FC236}">
                  <a16:creationId xmlns:a16="http://schemas.microsoft.com/office/drawing/2014/main" id="{52A44126-B7E2-48A5-9C36-F4C3BBED9C24}"/>
                </a:ext>
              </a:extLst>
            </p:cNvPr>
            <p:cNvSpPr>
              <a:spLocks noChangeArrowheads="1"/>
            </p:cNvSpPr>
            <p:nvPr/>
          </p:nvSpPr>
          <p:spPr bwMode="auto">
            <a:xfrm>
              <a:off x="0" y="0"/>
              <a:ext cx="1073150" cy="3048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solidFill>
                    <a:srgbClr val="000066"/>
                  </a:solidFill>
                  <a:latin typeface="微软雅黑" panose="020B0503020204020204" pitchFamily="34" charset="-122"/>
                  <a:ea typeface="微软雅黑" panose="020B0503020204020204" pitchFamily="34" charset="-122"/>
                </a:rPr>
                <a:t>营  销</a:t>
              </a:r>
            </a:p>
          </p:txBody>
        </p:sp>
        <p:sp>
          <p:nvSpPr>
            <p:cNvPr id="28" name="Rectangle 4">
              <a:extLst>
                <a:ext uri="{FF2B5EF4-FFF2-40B4-BE49-F238E27FC236}">
                  <a16:creationId xmlns:a16="http://schemas.microsoft.com/office/drawing/2014/main" id="{8B34E682-E08F-43AB-9DF2-AEDF44D3AEBF}"/>
                </a:ext>
              </a:extLst>
            </p:cNvPr>
            <p:cNvSpPr>
              <a:spLocks noChangeArrowheads="1"/>
            </p:cNvSpPr>
            <p:nvPr/>
          </p:nvSpPr>
          <p:spPr bwMode="auto">
            <a:xfrm>
              <a:off x="0" y="304800"/>
              <a:ext cx="1073150" cy="4572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solidFill>
                    <a:srgbClr val="000066"/>
                  </a:solidFill>
                  <a:latin typeface="微软雅黑" panose="020B0503020204020204" pitchFamily="34" charset="-122"/>
                  <a:ea typeface="微软雅黑" panose="020B0503020204020204" pitchFamily="34" charset="-122"/>
                </a:rPr>
                <a:t>产品规划</a:t>
              </a:r>
            </a:p>
          </p:txBody>
        </p:sp>
        <p:sp>
          <p:nvSpPr>
            <p:cNvPr id="29" name="Rectangle 5">
              <a:extLst>
                <a:ext uri="{FF2B5EF4-FFF2-40B4-BE49-F238E27FC236}">
                  <a16:creationId xmlns:a16="http://schemas.microsoft.com/office/drawing/2014/main" id="{BD5B908B-817E-43F3-9A95-5DB02590134C}"/>
                </a:ext>
              </a:extLst>
            </p:cNvPr>
            <p:cNvSpPr>
              <a:spLocks noChangeArrowheads="1"/>
            </p:cNvSpPr>
            <p:nvPr/>
          </p:nvSpPr>
          <p:spPr bwMode="auto">
            <a:xfrm>
              <a:off x="0" y="762000"/>
              <a:ext cx="1073150" cy="3048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solidFill>
                    <a:srgbClr val="000066"/>
                  </a:solidFill>
                  <a:latin typeface="微软雅黑" panose="020B0503020204020204" pitchFamily="34" charset="-122"/>
                  <a:ea typeface="微软雅黑" panose="020B0503020204020204" pitchFamily="34" charset="-122"/>
                </a:rPr>
                <a:t>质量目标</a:t>
              </a:r>
            </a:p>
          </p:txBody>
        </p:sp>
        <p:sp>
          <p:nvSpPr>
            <p:cNvPr id="30" name="Rectangle 6">
              <a:extLst>
                <a:ext uri="{FF2B5EF4-FFF2-40B4-BE49-F238E27FC236}">
                  <a16:creationId xmlns:a16="http://schemas.microsoft.com/office/drawing/2014/main" id="{EE9AFD70-5408-479B-B829-5975DCA43E0E}"/>
                </a:ext>
              </a:extLst>
            </p:cNvPr>
            <p:cNvSpPr>
              <a:spLocks noChangeArrowheads="1"/>
            </p:cNvSpPr>
            <p:nvPr/>
          </p:nvSpPr>
          <p:spPr bwMode="auto">
            <a:xfrm>
              <a:off x="1333500" y="0"/>
              <a:ext cx="1073150" cy="304800"/>
            </a:xfrm>
            <a:prstGeom prst="rect">
              <a:avLst/>
            </a:prstGeom>
            <a:solidFill>
              <a:srgbClr val="FF99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solidFill>
                    <a:srgbClr val="000066"/>
                  </a:solidFill>
                  <a:latin typeface="微软雅黑" panose="020B0503020204020204" pitchFamily="34" charset="-122"/>
                  <a:ea typeface="微软雅黑" panose="020B0503020204020204" pitchFamily="34" charset="-122"/>
                </a:rPr>
                <a:t>设  计</a:t>
              </a:r>
            </a:p>
          </p:txBody>
        </p:sp>
        <p:sp>
          <p:nvSpPr>
            <p:cNvPr id="31" name="Rectangle 7">
              <a:extLst>
                <a:ext uri="{FF2B5EF4-FFF2-40B4-BE49-F238E27FC236}">
                  <a16:creationId xmlns:a16="http://schemas.microsoft.com/office/drawing/2014/main" id="{46610EDD-9599-421C-9D16-C807C3B288FE}"/>
                </a:ext>
              </a:extLst>
            </p:cNvPr>
            <p:cNvSpPr>
              <a:spLocks noChangeArrowheads="1"/>
            </p:cNvSpPr>
            <p:nvPr/>
          </p:nvSpPr>
          <p:spPr bwMode="auto">
            <a:xfrm>
              <a:off x="1333500" y="304800"/>
              <a:ext cx="1073150" cy="457200"/>
            </a:xfrm>
            <a:prstGeom prst="rect">
              <a:avLst/>
            </a:prstGeom>
            <a:solidFill>
              <a:srgbClr val="FF99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solidFill>
                    <a:srgbClr val="000066"/>
                  </a:solidFill>
                  <a:latin typeface="微软雅黑" panose="020B0503020204020204" pitchFamily="34" charset="-122"/>
                  <a:ea typeface="微软雅黑" panose="020B0503020204020204" pitchFamily="34" charset="-122"/>
                </a:rPr>
                <a:t>产品方案</a:t>
              </a:r>
            </a:p>
          </p:txBody>
        </p:sp>
        <p:sp>
          <p:nvSpPr>
            <p:cNvPr id="32" name="Rectangle 8">
              <a:extLst>
                <a:ext uri="{FF2B5EF4-FFF2-40B4-BE49-F238E27FC236}">
                  <a16:creationId xmlns:a16="http://schemas.microsoft.com/office/drawing/2014/main" id="{006C11E2-2096-4E59-97B4-5DD656586E21}"/>
                </a:ext>
              </a:extLst>
            </p:cNvPr>
            <p:cNvSpPr>
              <a:spLocks noChangeArrowheads="1"/>
            </p:cNvSpPr>
            <p:nvPr/>
          </p:nvSpPr>
          <p:spPr bwMode="auto">
            <a:xfrm>
              <a:off x="1333500" y="762000"/>
              <a:ext cx="1073150" cy="304800"/>
            </a:xfrm>
            <a:prstGeom prst="rect">
              <a:avLst/>
            </a:prstGeom>
            <a:solidFill>
              <a:srgbClr val="FF99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solidFill>
                    <a:srgbClr val="000066"/>
                  </a:solidFill>
                  <a:latin typeface="微软雅黑" panose="020B0503020204020204" pitchFamily="34" charset="-122"/>
                  <a:ea typeface="微软雅黑" panose="020B0503020204020204" pitchFamily="34" charset="-122"/>
                </a:rPr>
                <a:t>设计</a:t>
              </a:r>
              <a:r>
                <a:rPr lang="en-US" altLang="zh-CN" sz="1400" b="1">
                  <a:solidFill>
                    <a:srgbClr val="000066"/>
                  </a:solidFill>
                  <a:latin typeface="微软雅黑" panose="020B0503020204020204" pitchFamily="34" charset="-122"/>
                  <a:ea typeface="微软雅黑" panose="020B0503020204020204" pitchFamily="34" charset="-122"/>
                </a:rPr>
                <a:t>FMEA</a:t>
              </a:r>
            </a:p>
          </p:txBody>
        </p:sp>
        <p:sp>
          <p:nvSpPr>
            <p:cNvPr id="33" name="Rectangle 9">
              <a:extLst>
                <a:ext uri="{FF2B5EF4-FFF2-40B4-BE49-F238E27FC236}">
                  <a16:creationId xmlns:a16="http://schemas.microsoft.com/office/drawing/2014/main" id="{65FE7A87-20B7-43C4-8740-0B1D13AE9E47}"/>
                </a:ext>
              </a:extLst>
            </p:cNvPr>
            <p:cNvSpPr>
              <a:spLocks noChangeArrowheads="1"/>
            </p:cNvSpPr>
            <p:nvPr/>
          </p:nvSpPr>
          <p:spPr bwMode="auto">
            <a:xfrm>
              <a:off x="2667000" y="14288"/>
              <a:ext cx="1073150" cy="304800"/>
            </a:xfrm>
            <a:prstGeom prst="rect">
              <a:avLst/>
            </a:prstGeom>
            <a:solidFill>
              <a:srgbClr val="92D05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solidFill>
                    <a:srgbClr val="000066"/>
                  </a:solidFill>
                  <a:latin typeface="微软雅黑" panose="020B0503020204020204" pitchFamily="34" charset="-122"/>
                  <a:ea typeface="微软雅黑" panose="020B0503020204020204" pitchFamily="34" charset="-122"/>
                </a:rPr>
                <a:t>制造技术</a:t>
              </a:r>
            </a:p>
          </p:txBody>
        </p:sp>
        <p:sp>
          <p:nvSpPr>
            <p:cNvPr id="34" name="Rectangle 10">
              <a:extLst>
                <a:ext uri="{FF2B5EF4-FFF2-40B4-BE49-F238E27FC236}">
                  <a16:creationId xmlns:a16="http://schemas.microsoft.com/office/drawing/2014/main" id="{8CC50ADB-9A10-42A7-9D1B-2466C9A4489A}"/>
                </a:ext>
              </a:extLst>
            </p:cNvPr>
            <p:cNvSpPr>
              <a:spLocks noChangeArrowheads="1"/>
            </p:cNvSpPr>
            <p:nvPr/>
          </p:nvSpPr>
          <p:spPr bwMode="auto">
            <a:xfrm>
              <a:off x="2667000" y="304800"/>
              <a:ext cx="1073150" cy="457200"/>
            </a:xfrm>
            <a:prstGeom prst="rect">
              <a:avLst/>
            </a:prstGeom>
            <a:solidFill>
              <a:srgbClr val="92D05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solidFill>
                    <a:srgbClr val="000066"/>
                  </a:solidFill>
                  <a:latin typeface="微软雅黑" panose="020B0503020204020204" pitchFamily="34" charset="-122"/>
                  <a:ea typeface="微软雅黑" panose="020B0503020204020204" pitchFamily="34" charset="-122"/>
                </a:rPr>
                <a:t>制造设备</a:t>
              </a:r>
            </a:p>
          </p:txBody>
        </p:sp>
        <p:sp>
          <p:nvSpPr>
            <p:cNvPr id="35" name="Rectangle 11">
              <a:extLst>
                <a:ext uri="{FF2B5EF4-FFF2-40B4-BE49-F238E27FC236}">
                  <a16:creationId xmlns:a16="http://schemas.microsoft.com/office/drawing/2014/main" id="{45B23747-DF46-467F-8F8C-15A949F417AA}"/>
                </a:ext>
              </a:extLst>
            </p:cNvPr>
            <p:cNvSpPr>
              <a:spLocks noChangeArrowheads="1"/>
            </p:cNvSpPr>
            <p:nvPr/>
          </p:nvSpPr>
          <p:spPr bwMode="auto">
            <a:xfrm>
              <a:off x="2667000" y="762000"/>
              <a:ext cx="1073150" cy="304800"/>
            </a:xfrm>
            <a:prstGeom prst="rect">
              <a:avLst/>
            </a:prstGeom>
            <a:solidFill>
              <a:srgbClr val="92D05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solidFill>
                    <a:srgbClr val="000066"/>
                  </a:solidFill>
                  <a:latin typeface="微软雅黑" panose="020B0503020204020204" pitchFamily="34" charset="-122"/>
                  <a:ea typeface="微软雅黑" panose="020B0503020204020204" pitchFamily="34" charset="-122"/>
                </a:rPr>
                <a:t>过程</a:t>
              </a:r>
              <a:r>
                <a:rPr lang="en-US" altLang="zh-CN" sz="1400" b="1">
                  <a:solidFill>
                    <a:srgbClr val="000066"/>
                  </a:solidFill>
                  <a:latin typeface="微软雅黑" panose="020B0503020204020204" pitchFamily="34" charset="-122"/>
                  <a:ea typeface="微软雅黑" panose="020B0503020204020204" pitchFamily="34" charset="-122"/>
                </a:rPr>
                <a:t>FMEA</a:t>
              </a:r>
            </a:p>
          </p:txBody>
        </p:sp>
        <p:sp>
          <p:nvSpPr>
            <p:cNvPr id="36" name="Rectangle 12">
              <a:extLst>
                <a:ext uri="{FF2B5EF4-FFF2-40B4-BE49-F238E27FC236}">
                  <a16:creationId xmlns:a16="http://schemas.microsoft.com/office/drawing/2014/main" id="{8DD13349-4DA4-4CAF-AED0-093F753FF634}"/>
                </a:ext>
              </a:extLst>
            </p:cNvPr>
            <p:cNvSpPr>
              <a:spLocks noChangeArrowheads="1"/>
            </p:cNvSpPr>
            <p:nvPr/>
          </p:nvSpPr>
          <p:spPr bwMode="auto">
            <a:xfrm>
              <a:off x="4000500" y="0"/>
              <a:ext cx="107315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solidFill>
                    <a:srgbClr val="000066"/>
                  </a:solidFill>
                  <a:latin typeface="微软雅黑" panose="020B0503020204020204" pitchFamily="34" charset="-122"/>
                  <a:ea typeface="微软雅黑" panose="020B0503020204020204" pitchFamily="34" charset="-122"/>
                </a:rPr>
                <a:t>采  购</a:t>
              </a:r>
            </a:p>
          </p:txBody>
        </p:sp>
        <p:sp>
          <p:nvSpPr>
            <p:cNvPr id="37" name="Rectangle 13">
              <a:extLst>
                <a:ext uri="{FF2B5EF4-FFF2-40B4-BE49-F238E27FC236}">
                  <a16:creationId xmlns:a16="http://schemas.microsoft.com/office/drawing/2014/main" id="{ECE83FE5-81B9-42DA-89A9-15541294C026}"/>
                </a:ext>
              </a:extLst>
            </p:cNvPr>
            <p:cNvSpPr>
              <a:spLocks noChangeArrowheads="1"/>
            </p:cNvSpPr>
            <p:nvPr/>
          </p:nvSpPr>
          <p:spPr bwMode="auto">
            <a:xfrm>
              <a:off x="4000500" y="304800"/>
              <a:ext cx="1073150" cy="4572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solidFill>
                    <a:srgbClr val="000066"/>
                  </a:solidFill>
                  <a:latin typeface="微软雅黑" panose="020B0503020204020204" pitchFamily="34" charset="-122"/>
                  <a:ea typeface="微软雅黑" panose="020B0503020204020204" pitchFamily="34" charset="-122"/>
                </a:rPr>
                <a:t>外购零件</a:t>
              </a:r>
            </a:p>
          </p:txBody>
        </p:sp>
        <p:sp>
          <p:nvSpPr>
            <p:cNvPr id="38" name="Rectangle 14">
              <a:extLst>
                <a:ext uri="{FF2B5EF4-FFF2-40B4-BE49-F238E27FC236}">
                  <a16:creationId xmlns:a16="http://schemas.microsoft.com/office/drawing/2014/main" id="{495DFEF0-F452-4BCA-9302-339E3402B4AA}"/>
                </a:ext>
              </a:extLst>
            </p:cNvPr>
            <p:cNvSpPr>
              <a:spLocks noChangeArrowheads="1"/>
            </p:cNvSpPr>
            <p:nvPr/>
          </p:nvSpPr>
          <p:spPr bwMode="auto">
            <a:xfrm>
              <a:off x="4000500" y="762000"/>
              <a:ext cx="107315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solidFill>
                    <a:srgbClr val="000066"/>
                  </a:solidFill>
                  <a:latin typeface="微软雅黑" panose="020B0503020204020204" pitchFamily="34" charset="-122"/>
                  <a:ea typeface="微软雅黑" panose="020B0503020204020204" pitchFamily="34" charset="-122"/>
                </a:rPr>
                <a:t>供货商质保</a:t>
              </a:r>
            </a:p>
          </p:txBody>
        </p:sp>
        <p:sp>
          <p:nvSpPr>
            <p:cNvPr id="39" name="Rectangle 15">
              <a:extLst>
                <a:ext uri="{FF2B5EF4-FFF2-40B4-BE49-F238E27FC236}">
                  <a16:creationId xmlns:a16="http://schemas.microsoft.com/office/drawing/2014/main" id="{2AD4E1DA-2A93-48B3-8CF5-4E29ADCC7345}"/>
                </a:ext>
              </a:extLst>
            </p:cNvPr>
            <p:cNvSpPr>
              <a:spLocks noChangeArrowheads="1"/>
            </p:cNvSpPr>
            <p:nvPr/>
          </p:nvSpPr>
          <p:spPr bwMode="auto">
            <a:xfrm>
              <a:off x="5334000" y="0"/>
              <a:ext cx="1073150" cy="304800"/>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solidFill>
                    <a:srgbClr val="000066"/>
                  </a:solidFill>
                  <a:latin typeface="微软雅黑" panose="020B0503020204020204" pitchFamily="34" charset="-122"/>
                  <a:ea typeface="微软雅黑" panose="020B0503020204020204" pitchFamily="34" charset="-122"/>
                </a:rPr>
                <a:t>生  产</a:t>
              </a:r>
            </a:p>
          </p:txBody>
        </p:sp>
        <p:sp>
          <p:nvSpPr>
            <p:cNvPr id="40" name="Rectangle 16">
              <a:extLst>
                <a:ext uri="{FF2B5EF4-FFF2-40B4-BE49-F238E27FC236}">
                  <a16:creationId xmlns:a16="http://schemas.microsoft.com/office/drawing/2014/main" id="{D52F23E6-ADF5-46F9-BB8F-FF46E53E9806}"/>
                </a:ext>
              </a:extLst>
            </p:cNvPr>
            <p:cNvSpPr>
              <a:spLocks noChangeArrowheads="1"/>
            </p:cNvSpPr>
            <p:nvPr/>
          </p:nvSpPr>
          <p:spPr bwMode="auto">
            <a:xfrm>
              <a:off x="5334000" y="304800"/>
              <a:ext cx="1073150" cy="457200"/>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solidFill>
                    <a:srgbClr val="000066"/>
                  </a:solidFill>
                  <a:latin typeface="微软雅黑" panose="020B0503020204020204" pitchFamily="34" charset="-122"/>
                  <a:ea typeface="微软雅黑" panose="020B0503020204020204" pitchFamily="34" charset="-122"/>
                </a:rPr>
                <a:t>制造过程</a:t>
              </a:r>
            </a:p>
          </p:txBody>
        </p:sp>
        <p:sp>
          <p:nvSpPr>
            <p:cNvPr id="41" name="Rectangle 17">
              <a:extLst>
                <a:ext uri="{FF2B5EF4-FFF2-40B4-BE49-F238E27FC236}">
                  <a16:creationId xmlns:a16="http://schemas.microsoft.com/office/drawing/2014/main" id="{DEF17CE2-A623-491A-ABEE-385616298DD7}"/>
                </a:ext>
              </a:extLst>
            </p:cNvPr>
            <p:cNvSpPr>
              <a:spLocks noChangeArrowheads="1"/>
            </p:cNvSpPr>
            <p:nvPr/>
          </p:nvSpPr>
          <p:spPr bwMode="auto">
            <a:xfrm>
              <a:off x="5334000" y="762000"/>
              <a:ext cx="1073150" cy="304800"/>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solidFill>
                    <a:srgbClr val="000066"/>
                  </a:solidFill>
                  <a:latin typeface="微软雅黑" panose="020B0503020204020204" pitchFamily="34" charset="-122"/>
                  <a:ea typeface="微软雅黑" panose="020B0503020204020204" pitchFamily="34" charset="-122"/>
                </a:rPr>
                <a:t>统计控制</a:t>
              </a:r>
            </a:p>
          </p:txBody>
        </p:sp>
        <p:sp>
          <p:nvSpPr>
            <p:cNvPr id="42" name="Rectangle 18">
              <a:extLst>
                <a:ext uri="{FF2B5EF4-FFF2-40B4-BE49-F238E27FC236}">
                  <a16:creationId xmlns:a16="http://schemas.microsoft.com/office/drawing/2014/main" id="{2DB0BC8C-B7DE-4993-A903-7EF28D049146}"/>
                </a:ext>
              </a:extLst>
            </p:cNvPr>
            <p:cNvSpPr>
              <a:spLocks noChangeArrowheads="1"/>
            </p:cNvSpPr>
            <p:nvPr/>
          </p:nvSpPr>
          <p:spPr bwMode="auto">
            <a:xfrm>
              <a:off x="6705600" y="0"/>
              <a:ext cx="1073150" cy="304800"/>
            </a:xfrm>
            <a:prstGeom prst="rect">
              <a:avLst/>
            </a:prstGeom>
            <a:solidFill>
              <a:srgbClr val="E8ECB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solidFill>
                    <a:srgbClr val="000066"/>
                  </a:solidFill>
                  <a:latin typeface="微软雅黑" panose="020B0503020204020204" pitchFamily="34" charset="-122"/>
                  <a:ea typeface="微软雅黑" panose="020B0503020204020204" pitchFamily="34" charset="-122"/>
                </a:rPr>
                <a:t>售后服务</a:t>
              </a:r>
            </a:p>
          </p:txBody>
        </p:sp>
        <p:sp>
          <p:nvSpPr>
            <p:cNvPr id="43" name="Rectangle 19">
              <a:extLst>
                <a:ext uri="{FF2B5EF4-FFF2-40B4-BE49-F238E27FC236}">
                  <a16:creationId xmlns:a16="http://schemas.microsoft.com/office/drawing/2014/main" id="{3ED215B0-27A5-42DE-B54D-AC775E64735A}"/>
                </a:ext>
              </a:extLst>
            </p:cNvPr>
            <p:cNvSpPr>
              <a:spLocks noChangeArrowheads="1"/>
            </p:cNvSpPr>
            <p:nvPr/>
          </p:nvSpPr>
          <p:spPr bwMode="auto">
            <a:xfrm>
              <a:off x="6705600" y="304800"/>
              <a:ext cx="1073150" cy="457200"/>
            </a:xfrm>
            <a:prstGeom prst="rect">
              <a:avLst/>
            </a:prstGeom>
            <a:solidFill>
              <a:srgbClr val="E8ECB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solidFill>
                    <a:srgbClr val="000066"/>
                  </a:solidFill>
                  <a:latin typeface="微软雅黑" panose="020B0503020204020204" pitchFamily="34" charset="-122"/>
                  <a:ea typeface="微软雅黑" panose="020B0503020204020204" pitchFamily="34" charset="-122"/>
                </a:rPr>
                <a:t>产品使用</a:t>
              </a:r>
            </a:p>
          </p:txBody>
        </p:sp>
        <p:sp>
          <p:nvSpPr>
            <p:cNvPr id="44" name="Rectangle 20">
              <a:extLst>
                <a:ext uri="{FF2B5EF4-FFF2-40B4-BE49-F238E27FC236}">
                  <a16:creationId xmlns:a16="http://schemas.microsoft.com/office/drawing/2014/main" id="{D2B49E5E-EE36-4A81-8DFE-084622F4C2AD}"/>
                </a:ext>
              </a:extLst>
            </p:cNvPr>
            <p:cNvSpPr>
              <a:spLocks noChangeArrowheads="1"/>
            </p:cNvSpPr>
            <p:nvPr/>
          </p:nvSpPr>
          <p:spPr bwMode="auto">
            <a:xfrm>
              <a:off x="6705600" y="762000"/>
              <a:ext cx="1073150" cy="304800"/>
            </a:xfrm>
            <a:prstGeom prst="rect">
              <a:avLst/>
            </a:prstGeom>
            <a:solidFill>
              <a:srgbClr val="E8ECB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solidFill>
                    <a:srgbClr val="000066"/>
                  </a:solidFill>
                  <a:latin typeface="微软雅黑" panose="020B0503020204020204" pitchFamily="34" charset="-122"/>
                  <a:ea typeface="微软雅黑" panose="020B0503020204020204" pitchFamily="34" charset="-122"/>
                </a:rPr>
                <a:t>故障分析</a:t>
              </a:r>
            </a:p>
          </p:txBody>
        </p:sp>
        <p:sp>
          <p:nvSpPr>
            <p:cNvPr id="45" name="AutoShape 21">
              <a:extLst>
                <a:ext uri="{FF2B5EF4-FFF2-40B4-BE49-F238E27FC236}">
                  <a16:creationId xmlns:a16="http://schemas.microsoft.com/office/drawing/2014/main" id="{D61EB87D-8BE5-4424-8341-4FA9FA8E081B}"/>
                </a:ext>
              </a:extLst>
            </p:cNvPr>
            <p:cNvSpPr>
              <a:spLocks noChangeArrowheads="1"/>
            </p:cNvSpPr>
            <p:nvPr/>
          </p:nvSpPr>
          <p:spPr bwMode="auto">
            <a:xfrm>
              <a:off x="1073150" y="304800"/>
              <a:ext cx="222250" cy="485775"/>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latin typeface="微软雅黑" panose="020B0503020204020204" pitchFamily="34" charset="-122"/>
                <a:ea typeface="微软雅黑" panose="020B0503020204020204" pitchFamily="34" charset="-122"/>
              </a:endParaRPr>
            </a:p>
          </p:txBody>
        </p:sp>
        <p:sp>
          <p:nvSpPr>
            <p:cNvPr id="46" name="AutoShape 22">
              <a:extLst>
                <a:ext uri="{FF2B5EF4-FFF2-40B4-BE49-F238E27FC236}">
                  <a16:creationId xmlns:a16="http://schemas.microsoft.com/office/drawing/2014/main" id="{8DC8F73B-588C-4F7D-969D-94D734FCA95A}"/>
                </a:ext>
              </a:extLst>
            </p:cNvPr>
            <p:cNvSpPr>
              <a:spLocks noChangeArrowheads="1"/>
            </p:cNvSpPr>
            <p:nvPr/>
          </p:nvSpPr>
          <p:spPr bwMode="auto">
            <a:xfrm>
              <a:off x="2406650" y="304800"/>
              <a:ext cx="260350" cy="485775"/>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latin typeface="微软雅黑" panose="020B0503020204020204" pitchFamily="34" charset="-122"/>
                <a:ea typeface="微软雅黑" panose="020B0503020204020204" pitchFamily="34" charset="-122"/>
              </a:endParaRPr>
            </a:p>
          </p:txBody>
        </p:sp>
        <p:sp>
          <p:nvSpPr>
            <p:cNvPr id="47" name="AutoShape 23">
              <a:extLst>
                <a:ext uri="{FF2B5EF4-FFF2-40B4-BE49-F238E27FC236}">
                  <a16:creationId xmlns:a16="http://schemas.microsoft.com/office/drawing/2014/main" id="{8A269DAE-BBA4-4110-91EF-F39280FBE67A}"/>
                </a:ext>
              </a:extLst>
            </p:cNvPr>
            <p:cNvSpPr>
              <a:spLocks noChangeArrowheads="1"/>
            </p:cNvSpPr>
            <p:nvPr/>
          </p:nvSpPr>
          <p:spPr bwMode="auto">
            <a:xfrm>
              <a:off x="3740150" y="304800"/>
              <a:ext cx="222250" cy="485775"/>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latin typeface="微软雅黑" panose="020B0503020204020204" pitchFamily="34" charset="-122"/>
                <a:ea typeface="微软雅黑" panose="020B0503020204020204" pitchFamily="34" charset="-122"/>
              </a:endParaRPr>
            </a:p>
          </p:txBody>
        </p:sp>
        <p:sp>
          <p:nvSpPr>
            <p:cNvPr id="48" name="AutoShape 24">
              <a:extLst>
                <a:ext uri="{FF2B5EF4-FFF2-40B4-BE49-F238E27FC236}">
                  <a16:creationId xmlns:a16="http://schemas.microsoft.com/office/drawing/2014/main" id="{C074A5E0-E9C9-44D6-835C-47C64913D762}"/>
                </a:ext>
              </a:extLst>
            </p:cNvPr>
            <p:cNvSpPr>
              <a:spLocks noChangeArrowheads="1"/>
            </p:cNvSpPr>
            <p:nvPr/>
          </p:nvSpPr>
          <p:spPr bwMode="auto">
            <a:xfrm>
              <a:off x="5073650" y="304800"/>
              <a:ext cx="260350" cy="485775"/>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latin typeface="微软雅黑" panose="020B0503020204020204" pitchFamily="34" charset="-122"/>
                <a:ea typeface="微软雅黑" panose="020B0503020204020204" pitchFamily="34" charset="-122"/>
              </a:endParaRPr>
            </a:p>
          </p:txBody>
        </p:sp>
        <p:sp>
          <p:nvSpPr>
            <p:cNvPr id="49" name="AutoShape 25">
              <a:extLst>
                <a:ext uri="{FF2B5EF4-FFF2-40B4-BE49-F238E27FC236}">
                  <a16:creationId xmlns:a16="http://schemas.microsoft.com/office/drawing/2014/main" id="{EC68C3A6-9F46-404E-A14F-FF71D4E71D72}"/>
                </a:ext>
              </a:extLst>
            </p:cNvPr>
            <p:cNvSpPr>
              <a:spLocks noChangeArrowheads="1"/>
            </p:cNvSpPr>
            <p:nvPr/>
          </p:nvSpPr>
          <p:spPr bwMode="auto">
            <a:xfrm>
              <a:off x="6407150" y="304800"/>
              <a:ext cx="222250" cy="485775"/>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latin typeface="微软雅黑" panose="020B0503020204020204" pitchFamily="34" charset="-122"/>
                <a:ea typeface="微软雅黑" panose="020B0503020204020204" pitchFamily="34" charset="-122"/>
              </a:endParaRPr>
            </a:p>
          </p:txBody>
        </p:sp>
        <p:sp>
          <p:nvSpPr>
            <p:cNvPr id="50" name="AutoShape 26">
              <a:extLst>
                <a:ext uri="{FF2B5EF4-FFF2-40B4-BE49-F238E27FC236}">
                  <a16:creationId xmlns:a16="http://schemas.microsoft.com/office/drawing/2014/main" id="{32ED72DF-5AD6-447F-B5A7-991B70BD8EFC}"/>
                </a:ext>
              </a:extLst>
            </p:cNvPr>
            <p:cNvSpPr>
              <a:spLocks noChangeArrowheads="1"/>
            </p:cNvSpPr>
            <p:nvPr/>
          </p:nvSpPr>
          <p:spPr bwMode="auto">
            <a:xfrm>
              <a:off x="881042" y="1228732"/>
              <a:ext cx="6273800" cy="609600"/>
            </a:xfrm>
            <a:prstGeom prst="rightArrow">
              <a:avLst>
                <a:gd name="adj1" fmla="val 50000"/>
                <a:gd name="adj2" fmla="val 257292"/>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latin typeface="微软雅黑" panose="020B0503020204020204" pitchFamily="34" charset="-122"/>
                  <a:ea typeface="微软雅黑" panose="020B0503020204020204" pitchFamily="34" charset="-122"/>
                </a:rPr>
                <a:t>产   品   形   成   的   全   过   程      </a:t>
              </a:r>
            </a:p>
          </p:txBody>
        </p:sp>
      </p:grpSp>
      <p:sp>
        <p:nvSpPr>
          <p:cNvPr id="51" name="矩形 1">
            <a:extLst>
              <a:ext uri="{FF2B5EF4-FFF2-40B4-BE49-F238E27FC236}">
                <a16:creationId xmlns:a16="http://schemas.microsoft.com/office/drawing/2014/main" id="{C76E493E-1D30-4599-808F-9908829F158B}"/>
              </a:ext>
            </a:extLst>
          </p:cNvPr>
          <p:cNvSpPr>
            <a:spLocks noChangeArrowheads="1"/>
          </p:cNvSpPr>
          <p:nvPr/>
        </p:nvSpPr>
        <p:spPr bwMode="auto">
          <a:xfrm>
            <a:off x="247800" y="2170725"/>
            <a:ext cx="7235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概念     初始设计     设计完成      样件制造   设计</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过程确认   制造开始</a:t>
            </a:r>
          </a:p>
        </p:txBody>
      </p:sp>
      <p:sp>
        <p:nvSpPr>
          <p:cNvPr id="52" name="文本框 51">
            <a:extLst>
              <a:ext uri="{FF2B5EF4-FFF2-40B4-BE49-F238E27FC236}">
                <a16:creationId xmlns:a16="http://schemas.microsoft.com/office/drawing/2014/main" id="{84135AF8-332B-4790-9AC3-FD62CB877B05}"/>
              </a:ext>
            </a:extLst>
          </p:cNvPr>
          <p:cNvSpPr txBox="1"/>
          <p:nvPr/>
        </p:nvSpPr>
        <p:spPr>
          <a:xfrm>
            <a:off x="245007" y="4287807"/>
            <a:ext cx="8170254" cy="1895519"/>
          </a:xfrm>
          <a:prstGeom prst="rect">
            <a:avLst/>
          </a:prstGeom>
          <a:noFill/>
        </p:spPr>
        <p:txBody>
          <a:bodyPr wrap="square">
            <a:spAutoFit/>
          </a:bodyPr>
          <a:lstStyle/>
          <a:p>
            <a:pPr marL="176213" indent="-176213" eaLnBrk="1" hangingPunct="1">
              <a:lnSpc>
                <a:spcPct val="15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作为一种重要的可靠性分析方法，可广泛应用于组织产品活动中的各个阶段：包括从</a:t>
            </a:r>
            <a:r>
              <a:rPr lang="zh-CN" altLang="en-US" sz="1600" b="1" dirty="0">
                <a:solidFill>
                  <a:srgbClr val="FF0000"/>
                </a:solidFill>
                <a:latin typeface="微软雅黑" panose="020B0503020204020204" pitchFamily="34" charset="-122"/>
                <a:ea typeface="微软雅黑" panose="020B0503020204020204" pitchFamily="34" charset="-122"/>
              </a:rPr>
              <a:t>系统</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子系统</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部件</a:t>
            </a:r>
            <a:r>
              <a:rPr lang="zh-CN" altLang="en-US" sz="1600" dirty="0">
                <a:latin typeface="微软雅黑" panose="020B0503020204020204" pitchFamily="34" charset="-122"/>
                <a:ea typeface="微软雅黑" panose="020B0503020204020204" pitchFamily="34" charset="-122"/>
              </a:rPr>
              <a:t>的策划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设计开发阶段有计划地展开，由设计阶段延伸到制造和应用阶段</a:t>
            </a:r>
            <a:endParaRPr lang="en-US" altLang="zh-CN" sz="1600" dirty="0">
              <a:latin typeface="微软雅黑" panose="020B0503020204020204" pitchFamily="34" charset="-122"/>
              <a:ea typeface="微软雅黑" panose="020B0503020204020204" pitchFamily="34" charset="-122"/>
            </a:endParaRPr>
          </a:p>
          <a:p>
            <a:pPr marL="176213" indent="-176213" eaLnBrk="1" hangingPunct="1">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在</a:t>
            </a:r>
            <a:r>
              <a:rPr lang="zh-CN" altLang="en-US" sz="1600" b="1" dirty="0">
                <a:solidFill>
                  <a:srgbClr val="FF0000"/>
                </a:solidFill>
                <a:latin typeface="微软雅黑" panose="020B0503020204020204" pitchFamily="34" charset="-122"/>
                <a:ea typeface="微软雅黑" panose="020B0503020204020204" pitchFamily="34" charset="-122"/>
              </a:rPr>
              <a:t>产品设计阶段</a:t>
            </a:r>
            <a:r>
              <a:rPr lang="zh-CN" altLang="en-US" sz="1600" dirty="0">
                <a:latin typeface="微软雅黑" panose="020B0503020204020204" pitchFamily="34" charset="-122"/>
                <a:ea typeface="微软雅黑" panose="020B0503020204020204" pitchFamily="34" charset="-122"/>
              </a:rPr>
              <a:t>，改进的重点是：用于指出设计上的问题点，改进设计，用以确认产品设计是否满足客户要求</a:t>
            </a:r>
            <a:endParaRPr lang="en-US" altLang="zh-CN" sz="1600" dirty="0">
              <a:latin typeface="微软雅黑" panose="020B0503020204020204" pitchFamily="34" charset="-122"/>
              <a:ea typeface="微软雅黑" panose="020B0503020204020204" pitchFamily="34" charset="-122"/>
            </a:endParaRPr>
          </a:p>
        </p:txBody>
      </p:sp>
      <p:sp>
        <p:nvSpPr>
          <p:cNvPr id="53" name="Rectangle 3">
            <a:extLst>
              <a:ext uri="{FF2B5EF4-FFF2-40B4-BE49-F238E27FC236}">
                <a16:creationId xmlns:a16="http://schemas.microsoft.com/office/drawing/2014/main" id="{ADEBD82C-614A-4412-B33E-18F349077B30}"/>
              </a:ext>
            </a:extLst>
          </p:cNvPr>
          <p:cNvSpPr txBox="1">
            <a:spLocks noChangeArrowheads="1"/>
          </p:cNvSpPr>
          <p:nvPr/>
        </p:nvSpPr>
        <p:spPr bwMode="auto">
          <a:xfrm>
            <a:off x="8256213" y="1108871"/>
            <a:ext cx="3265862" cy="5022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buFont typeface="Wingdings" panose="05000000000000000000" pitchFamily="2" charset="2"/>
              <a:buChar char="p"/>
            </a:pPr>
            <a:r>
              <a:rPr lang="zh-CN" altLang="en-US" sz="1600" b="1" dirty="0">
                <a:solidFill>
                  <a:srgbClr val="FF0000"/>
                </a:solidFill>
                <a:latin typeface="微软雅黑" panose="020B0503020204020204" pitchFamily="34" charset="-122"/>
                <a:ea typeface="微软雅黑" panose="020B0503020204020204" pitchFamily="34" charset="-122"/>
              </a:rPr>
              <a:t>新设计、新技术或新制程</a:t>
            </a:r>
            <a:r>
              <a:rPr lang="zh-CN" altLang="en-US" sz="1600" dirty="0">
                <a:solidFill>
                  <a:schemeClr val="accent2"/>
                </a:solidFill>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这时的</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是完整的设计、技术、或制程。</a:t>
            </a:r>
            <a:endParaRPr lang="en-US" altLang="zh-CN" sz="1600"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p"/>
            </a:pPr>
            <a:r>
              <a:rPr lang="zh-CN" altLang="en-US" sz="1600" b="1" dirty="0">
                <a:solidFill>
                  <a:srgbClr val="FF0000"/>
                </a:solidFill>
                <a:latin typeface="微软雅黑" panose="020B0503020204020204" pitchFamily="34" charset="-122"/>
                <a:ea typeface="微软雅黑" panose="020B0503020204020204" pitchFamily="34" charset="-122"/>
              </a:rPr>
              <a:t>修改现有的设计或制程</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假设其设计或制程</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已存在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这时的</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的焦点在修改的设计、制程，以及由于修改设计、制程而导致的相互作用。</a:t>
            </a:r>
            <a:endParaRPr lang="en-US" altLang="zh-CN" sz="1600"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p"/>
            </a:pPr>
            <a:r>
              <a:rPr lang="zh-CN" altLang="en-US" sz="1600" b="1" dirty="0">
                <a:solidFill>
                  <a:srgbClr val="FF0000"/>
                </a:solidFill>
                <a:latin typeface="微软雅黑" panose="020B0503020204020204" pitchFamily="34" charset="-122"/>
                <a:ea typeface="微软雅黑" panose="020B0503020204020204" pitchFamily="34" charset="-122"/>
              </a:rPr>
              <a:t>使用现有的设计或过程于新的环境、地点</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假设其设计或制程</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已存在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，这时的</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范围是针对环境、地点对现有的设计、过程的影响。</a:t>
            </a:r>
          </a:p>
        </p:txBody>
      </p:sp>
    </p:spTree>
    <p:extLst>
      <p:ext uri="{BB962C8B-B14F-4D97-AF65-F5344CB8AC3E}">
        <p14:creationId xmlns:p14="http://schemas.microsoft.com/office/powerpoint/2010/main" val="3720164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a:extLst>
              <a:ext uri="{FF2B5EF4-FFF2-40B4-BE49-F238E27FC236}">
                <a16:creationId xmlns:a16="http://schemas.microsoft.com/office/drawing/2014/main" id="{062D3A87-607A-49A4-9967-ADE3C4B670AE}"/>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075" name="文本框 6">
            <a:extLst>
              <a:ext uri="{FF2B5EF4-FFF2-40B4-BE49-F238E27FC236}">
                <a16:creationId xmlns:a16="http://schemas.microsoft.com/office/drawing/2014/main" id="{54220523-F293-4B9B-BA47-462CEA171580}"/>
              </a:ext>
            </a:extLst>
          </p:cNvPr>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3076" name="图片 8">
            <a:extLst>
              <a:ext uri="{FF2B5EF4-FFF2-40B4-BE49-F238E27FC236}">
                <a16:creationId xmlns:a16="http://schemas.microsoft.com/office/drawing/2014/main" id="{C916855F-BA04-40BE-99E2-1BA36E3E9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1925" y="508000"/>
            <a:ext cx="170656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文本框 14">
            <a:extLst>
              <a:ext uri="{FF2B5EF4-FFF2-40B4-BE49-F238E27FC236}">
                <a16:creationId xmlns:a16="http://schemas.microsoft.com/office/drawing/2014/main" id="{0A04F3EB-BE70-48CC-B80E-6F2D16CBDF17}"/>
              </a:ext>
            </a:extLst>
          </p:cNvPr>
          <p:cNvSpPr>
            <a:spLocks noChangeArrowheads="1"/>
          </p:cNvSpPr>
          <p:nvPr/>
        </p:nvSpPr>
        <p:spPr bwMode="auto">
          <a:xfrm>
            <a:off x="6621438" y="2524902"/>
            <a:ext cx="306863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4802" tIns="32401" rIns="64802" bIns="3240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基础概念</a:t>
            </a:r>
            <a:endParaRPr lang="zh-CN" altLang="en-US" dirty="0"/>
          </a:p>
        </p:txBody>
      </p:sp>
      <p:sp>
        <p:nvSpPr>
          <p:cNvPr id="3078" name="文本框 15">
            <a:extLst>
              <a:ext uri="{FF2B5EF4-FFF2-40B4-BE49-F238E27FC236}">
                <a16:creationId xmlns:a16="http://schemas.microsoft.com/office/drawing/2014/main" id="{15A35B46-E97E-4EC0-9A03-7E31BB390935}"/>
              </a:ext>
            </a:extLst>
          </p:cNvPr>
          <p:cNvSpPr>
            <a:spLocks noChangeArrowheads="1"/>
          </p:cNvSpPr>
          <p:nvPr/>
        </p:nvSpPr>
        <p:spPr bwMode="auto">
          <a:xfrm>
            <a:off x="6621438" y="3151964"/>
            <a:ext cx="3117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802" tIns="32401" rIns="64802" bIns="3240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实施概要</a:t>
            </a:r>
            <a:endParaRPr lang="zh-CN" altLang="en-US" dirty="0"/>
          </a:p>
        </p:txBody>
      </p:sp>
      <p:sp>
        <p:nvSpPr>
          <p:cNvPr id="3079" name="文本框 15">
            <a:extLst>
              <a:ext uri="{FF2B5EF4-FFF2-40B4-BE49-F238E27FC236}">
                <a16:creationId xmlns:a16="http://schemas.microsoft.com/office/drawing/2014/main" id="{8CAD2A35-B247-448C-8640-8BBECF8776D0}"/>
              </a:ext>
            </a:extLst>
          </p:cNvPr>
          <p:cNvSpPr>
            <a:spLocks noChangeArrowheads="1"/>
          </p:cNvSpPr>
          <p:nvPr/>
        </p:nvSpPr>
        <p:spPr bwMode="auto">
          <a:xfrm>
            <a:off x="6599213" y="3804427"/>
            <a:ext cx="306863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802" tIns="32401" rIns="64802" bIns="3240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设计</a:t>
            </a:r>
            <a:r>
              <a:rPr lang="en-US" altLang="zh-CN" sz="2400" dirty="0">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FMEA</a:t>
            </a:r>
            <a:endParaRPr lang="zh-CN" altLang="en-US" dirty="0"/>
          </a:p>
        </p:txBody>
      </p:sp>
      <p:sp>
        <p:nvSpPr>
          <p:cNvPr id="3080" name="矩形 17">
            <a:extLst>
              <a:ext uri="{FF2B5EF4-FFF2-40B4-BE49-F238E27FC236}">
                <a16:creationId xmlns:a16="http://schemas.microsoft.com/office/drawing/2014/main" id="{4E7E160A-FE3E-4489-A479-973D708BB61F}"/>
              </a:ext>
            </a:extLst>
          </p:cNvPr>
          <p:cNvSpPr>
            <a:spLocks noChangeArrowheads="1"/>
          </p:cNvSpPr>
          <p:nvPr/>
        </p:nvSpPr>
        <p:spPr bwMode="auto">
          <a:xfrm>
            <a:off x="2932113" y="2871788"/>
            <a:ext cx="134937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5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目录</a:t>
            </a:r>
            <a:endParaRPr lang="zh-CN" altLang="en-US"/>
          </a:p>
        </p:txBody>
      </p:sp>
      <p:sp>
        <p:nvSpPr>
          <p:cNvPr id="3081" name="文本框 18">
            <a:extLst>
              <a:ext uri="{FF2B5EF4-FFF2-40B4-BE49-F238E27FC236}">
                <a16:creationId xmlns:a16="http://schemas.microsoft.com/office/drawing/2014/main" id="{9E5A078D-4DE7-4FD1-9E20-9510917701E7}"/>
              </a:ext>
            </a:extLst>
          </p:cNvPr>
          <p:cNvSpPr>
            <a:spLocks noChangeArrowheads="1"/>
          </p:cNvSpPr>
          <p:nvPr/>
        </p:nvSpPr>
        <p:spPr bwMode="auto">
          <a:xfrm>
            <a:off x="6248376" y="2526489"/>
            <a:ext cx="3730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400" b="1">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400" b="1">
              <a:solidFill>
                <a:srgbClr val="184199"/>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Arial" panose="020B0604020202020204" pitchFamily="34" charset="0"/>
              <a:buNone/>
            </a:pPr>
            <a:endParaRPr lang="zh-CN" altLang="en-US" sz="2400">
              <a:solidFill>
                <a:srgbClr val="366AB5"/>
              </a:solidFill>
              <a:latin typeface="Calibri" panose="020F0502020204030204" pitchFamily="34" charset="0"/>
              <a:sym typeface="宋体" panose="02010600030101010101" pitchFamily="2" charset="-122"/>
            </a:endParaRPr>
          </a:p>
        </p:txBody>
      </p:sp>
      <p:sp>
        <p:nvSpPr>
          <p:cNvPr id="3082" name="文本框 22">
            <a:extLst>
              <a:ext uri="{FF2B5EF4-FFF2-40B4-BE49-F238E27FC236}">
                <a16:creationId xmlns:a16="http://schemas.microsoft.com/office/drawing/2014/main" id="{4DB7F0DB-3E02-4535-9E09-E3212B1BD9C8}"/>
              </a:ext>
            </a:extLst>
          </p:cNvPr>
          <p:cNvSpPr>
            <a:spLocks noChangeArrowheads="1"/>
          </p:cNvSpPr>
          <p:nvPr/>
        </p:nvSpPr>
        <p:spPr bwMode="auto">
          <a:xfrm>
            <a:off x="6110288" y="4459288"/>
            <a:ext cx="1841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2400" b="1">
              <a:solidFill>
                <a:srgbClr val="BFBFBF"/>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Arial" panose="020B0604020202020204" pitchFamily="34" charset="0"/>
              <a:buNone/>
            </a:pPr>
            <a:endParaRPr lang="zh-CN" altLang="zh-CN" sz="2400">
              <a:solidFill>
                <a:srgbClr val="BFBFBF"/>
              </a:solidFill>
              <a:latin typeface="Calibri" panose="020F0502020204030204" pitchFamily="34" charset="0"/>
              <a:sym typeface="宋体" panose="02010600030101010101" pitchFamily="2" charset="-122"/>
            </a:endParaRPr>
          </a:p>
        </p:txBody>
      </p:sp>
      <p:sp>
        <p:nvSpPr>
          <p:cNvPr id="3083" name="文本框 23">
            <a:extLst>
              <a:ext uri="{FF2B5EF4-FFF2-40B4-BE49-F238E27FC236}">
                <a16:creationId xmlns:a16="http://schemas.microsoft.com/office/drawing/2014/main" id="{0F0817BD-9B9D-4FCD-93FD-AAC638940C32}"/>
              </a:ext>
            </a:extLst>
          </p:cNvPr>
          <p:cNvSpPr>
            <a:spLocks noChangeArrowheads="1"/>
          </p:cNvSpPr>
          <p:nvPr/>
        </p:nvSpPr>
        <p:spPr bwMode="auto">
          <a:xfrm>
            <a:off x="6248376" y="3148789"/>
            <a:ext cx="3730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400" b="1">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400" b="1">
              <a:solidFill>
                <a:srgbClr val="184199"/>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Arial" panose="020B0604020202020204" pitchFamily="34" charset="0"/>
              <a:buNone/>
            </a:pPr>
            <a:endParaRPr lang="zh-CN" altLang="en-US" sz="2400">
              <a:solidFill>
                <a:srgbClr val="366AB5"/>
              </a:solidFill>
              <a:latin typeface="Calibri" panose="020F0502020204030204" pitchFamily="34" charset="0"/>
              <a:sym typeface="宋体" panose="02010600030101010101" pitchFamily="2" charset="-122"/>
            </a:endParaRPr>
          </a:p>
        </p:txBody>
      </p:sp>
      <p:sp>
        <p:nvSpPr>
          <p:cNvPr id="3084" name="文本框 24">
            <a:extLst>
              <a:ext uri="{FF2B5EF4-FFF2-40B4-BE49-F238E27FC236}">
                <a16:creationId xmlns:a16="http://schemas.microsoft.com/office/drawing/2014/main" id="{5E2B3323-995B-44A5-B3D5-ED663C6C8F1A}"/>
              </a:ext>
            </a:extLst>
          </p:cNvPr>
          <p:cNvSpPr>
            <a:spLocks noChangeArrowheads="1"/>
          </p:cNvSpPr>
          <p:nvPr/>
        </p:nvSpPr>
        <p:spPr bwMode="auto">
          <a:xfrm>
            <a:off x="6248376" y="3783789"/>
            <a:ext cx="3730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400" b="1">
                <a:solidFill>
                  <a:srgbClr val="184199"/>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400" b="1">
              <a:solidFill>
                <a:srgbClr val="184199"/>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Arial" panose="020B0604020202020204" pitchFamily="34" charset="0"/>
              <a:buNone/>
            </a:pPr>
            <a:endParaRPr lang="zh-CN" altLang="en-US" sz="2400">
              <a:solidFill>
                <a:srgbClr val="366AB5"/>
              </a:solidFill>
              <a:latin typeface="Calibri" panose="020F0502020204030204" pitchFamily="34" charset="0"/>
              <a:sym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1D4D3F28-7294-47A3-9F57-4C4D1AD630EE}"/>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195" name="文本框 6">
            <a:extLst>
              <a:ext uri="{FF2B5EF4-FFF2-40B4-BE49-F238E27FC236}">
                <a16:creationId xmlns:a16="http://schemas.microsoft.com/office/drawing/2014/main" id="{743E1764-C6BF-4BC4-A68D-F1902E0004F6}"/>
              </a:ext>
            </a:extLst>
          </p:cNvPr>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8196" name="图片 8">
            <a:extLst>
              <a:ext uri="{FF2B5EF4-FFF2-40B4-BE49-F238E27FC236}">
                <a16:creationId xmlns:a16="http://schemas.microsoft.com/office/drawing/2014/main" id="{EA009C98-7EB9-4BED-A88B-0638CFEA4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2638" y="61913"/>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extBox 1">
            <a:extLst>
              <a:ext uri="{FF2B5EF4-FFF2-40B4-BE49-F238E27FC236}">
                <a16:creationId xmlns:a16="http://schemas.microsoft.com/office/drawing/2014/main" id="{752EDBA6-C598-4AC3-A305-507B9E917FE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原则</a:t>
            </a:r>
            <a:endParaRPr lang="zh-CN" altLang="en-US" sz="3600" dirty="0"/>
          </a:p>
        </p:txBody>
      </p:sp>
      <p:sp>
        <p:nvSpPr>
          <p:cNvPr id="52" name="矩形 51">
            <a:extLst>
              <a:ext uri="{FF2B5EF4-FFF2-40B4-BE49-F238E27FC236}">
                <a16:creationId xmlns:a16="http://schemas.microsoft.com/office/drawing/2014/main" id="{7EEA6B6F-FF01-4236-A585-1937A10FA593}"/>
              </a:ext>
            </a:extLst>
          </p:cNvPr>
          <p:cNvSpPr>
            <a:spLocks noChangeArrowheads="1"/>
          </p:cNvSpPr>
          <p:nvPr/>
        </p:nvSpPr>
        <p:spPr bwMode="auto">
          <a:xfrm>
            <a:off x="2681160" y="5720331"/>
            <a:ext cx="6260304" cy="523220"/>
          </a:xfrm>
          <a:prstGeom prst="rect">
            <a:avLst/>
          </a:prstGeom>
          <a:noFill/>
          <a:ln w="9525">
            <a:noFill/>
            <a:miter lim="800000"/>
          </a:ln>
        </p:spPr>
        <p:txBody>
          <a:bodyPr wrap="none">
            <a:spAutoFit/>
          </a:bodyPr>
          <a:lstStyle/>
          <a:p>
            <a:pPr defTabSz="955675">
              <a:spcBef>
                <a:spcPct val="50000"/>
              </a:spcBef>
            </a:pPr>
            <a:r>
              <a:rPr kumimoji="1" lang="zh-CN" altLang="en-US" sz="2800" b="1" i="1" u="sng" dirty="0">
                <a:latin typeface="微软雅黑" panose="020B0503020204020204" pitchFamily="34" charset="-122"/>
                <a:ea typeface="微软雅黑" panose="020B0503020204020204" pitchFamily="34" charset="-122"/>
              </a:rPr>
              <a:t>实施</a:t>
            </a:r>
            <a:r>
              <a:rPr kumimoji="1" lang="en-US" altLang="zh-CN" sz="2800" b="1" i="1" u="sng" dirty="0">
                <a:latin typeface="微软雅黑" panose="020B0503020204020204" pitchFamily="34" charset="-122"/>
                <a:ea typeface="微软雅黑" panose="020B0503020204020204" pitchFamily="34" charset="-122"/>
              </a:rPr>
              <a:t>FMEA</a:t>
            </a:r>
            <a:r>
              <a:rPr kumimoji="1" lang="zh-CN" altLang="en-US" sz="2800" b="1" i="1" u="sng" dirty="0">
                <a:latin typeface="微软雅黑" panose="020B0503020204020204" pitchFamily="34" charset="-122"/>
                <a:ea typeface="微软雅黑" panose="020B0503020204020204" pitchFamily="34" charset="-122"/>
              </a:rPr>
              <a:t>是质量管理水平提高的过程</a:t>
            </a:r>
          </a:p>
        </p:txBody>
      </p:sp>
      <p:sp>
        <p:nvSpPr>
          <p:cNvPr id="53" name="矩形 52">
            <a:extLst>
              <a:ext uri="{FF2B5EF4-FFF2-40B4-BE49-F238E27FC236}">
                <a16:creationId xmlns:a16="http://schemas.microsoft.com/office/drawing/2014/main" id="{7B5DF068-27CB-4841-85F6-90FBFB13D3C2}"/>
              </a:ext>
            </a:extLst>
          </p:cNvPr>
          <p:cNvSpPr>
            <a:spLocks noChangeArrowheads="1"/>
          </p:cNvSpPr>
          <p:nvPr/>
        </p:nvSpPr>
        <p:spPr bwMode="auto">
          <a:xfrm>
            <a:off x="691022" y="2355026"/>
            <a:ext cx="4330576" cy="2585323"/>
          </a:xfrm>
          <a:prstGeom prst="rect">
            <a:avLst/>
          </a:prstGeom>
          <a:noFill/>
          <a:ln w="9525">
            <a:noFill/>
            <a:miter lim="800000"/>
          </a:ln>
        </p:spPr>
        <p:txBody>
          <a:bodyPr wrap="square">
            <a:spAutoFit/>
          </a:bodyPr>
          <a:lstStyle/>
          <a:p>
            <a:pPr defTabSz="955675"/>
            <a:r>
              <a:rPr kumimoji="1" lang="zh-CN" altLang="en-US" b="1" dirty="0">
                <a:latin typeface="微软雅黑" panose="020B0503020204020204" pitchFamily="34" charset="-122"/>
                <a:ea typeface="微软雅黑" panose="020B0503020204020204" pitchFamily="34" charset="-122"/>
              </a:rPr>
              <a:t>实施</a:t>
            </a:r>
            <a:r>
              <a:rPr kumimoji="1" lang="en-US" altLang="zh-CN" b="1" dirty="0">
                <a:latin typeface="微软雅黑" panose="020B0503020204020204" pitchFamily="34" charset="-122"/>
                <a:ea typeface="微软雅黑" panose="020B0503020204020204" pitchFamily="34" charset="-122"/>
              </a:rPr>
              <a:t>FMEA</a:t>
            </a:r>
            <a:r>
              <a:rPr kumimoji="1" lang="zh-CN" altLang="en-US" b="1" dirty="0">
                <a:latin typeface="微软雅黑" panose="020B0503020204020204" pitchFamily="34" charset="-122"/>
                <a:ea typeface="微软雅黑" panose="020B0503020204020204" pitchFamily="34" charset="-122"/>
              </a:rPr>
              <a:t>时，就道遵循以下规范：</a:t>
            </a:r>
            <a:endParaRPr kumimoji="1" lang="en-US" altLang="zh-CN" b="1" dirty="0">
              <a:latin typeface="微软雅黑" panose="020B0503020204020204" pitchFamily="34" charset="-122"/>
              <a:ea typeface="微软雅黑" panose="020B0503020204020204" pitchFamily="34" charset="-122"/>
            </a:endParaRPr>
          </a:p>
          <a:p>
            <a:pPr marL="358775" indent="-358775" defTabSz="955675">
              <a:buFontTx/>
              <a:buChar char="•"/>
            </a:pPr>
            <a:endParaRPr kumimoji="1" lang="en-US" altLang="zh-CN" b="1" dirty="0">
              <a:latin typeface="微软雅黑" panose="020B0503020204020204" pitchFamily="34" charset="-122"/>
              <a:ea typeface="微软雅黑" panose="020B0503020204020204" pitchFamily="34" charset="-122"/>
            </a:endParaRPr>
          </a:p>
          <a:p>
            <a:pPr marL="285750" indent="-285750" defTabSz="955675">
              <a:buFont typeface="Wingdings" panose="05000000000000000000" pitchFamily="2" charset="2"/>
              <a:buChar char="p"/>
            </a:pPr>
            <a:r>
              <a:rPr kumimoji="1" lang="zh-CN" altLang="en-US" b="1" dirty="0">
                <a:solidFill>
                  <a:srgbClr val="FF0000"/>
                </a:solidFill>
                <a:latin typeface="微软雅黑" panose="020B0503020204020204" pitchFamily="34" charset="-122"/>
                <a:ea typeface="微软雅黑" panose="020B0503020204020204" pitchFamily="34" charset="-122"/>
              </a:rPr>
              <a:t>明确：技术术语明确</a:t>
            </a:r>
            <a:endParaRPr kumimoji="1" lang="en-US" altLang="zh-CN" b="1" dirty="0">
              <a:solidFill>
                <a:srgbClr val="FF0000"/>
              </a:solidFill>
              <a:latin typeface="微软雅黑" panose="020B0503020204020204" pitchFamily="34" charset="-122"/>
              <a:ea typeface="微软雅黑" panose="020B0503020204020204" pitchFamily="34" charset="-122"/>
            </a:endParaRPr>
          </a:p>
          <a:p>
            <a:pPr marL="285750" indent="-285750" defTabSz="955675">
              <a:buFont typeface="Wingdings" panose="05000000000000000000" pitchFamily="2" charset="2"/>
              <a:buChar char="p"/>
            </a:pPr>
            <a:endParaRPr kumimoji="1" lang="en-US" altLang="zh-CN" b="1" dirty="0">
              <a:solidFill>
                <a:srgbClr val="FF0000"/>
              </a:solidFill>
              <a:latin typeface="微软雅黑" panose="020B0503020204020204" pitchFamily="34" charset="-122"/>
              <a:ea typeface="微软雅黑" panose="020B0503020204020204" pitchFamily="34" charset="-122"/>
            </a:endParaRPr>
          </a:p>
          <a:p>
            <a:pPr marL="285750" indent="-285750" defTabSz="955675">
              <a:buFont typeface="Wingdings" panose="05000000000000000000" pitchFamily="2" charset="2"/>
              <a:buChar char="p"/>
            </a:pPr>
            <a:r>
              <a:rPr kumimoji="1" lang="zh-CN" altLang="en-US" b="1" dirty="0">
                <a:solidFill>
                  <a:srgbClr val="FF0000"/>
                </a:solidFill>
                <a:latin typeface="微软雅黑" panose="020B0503020204020204" pitchFamily="34" charset="-122"/>
                <a:ea typeface="微软雅黑" panose="020B0503020204020204" pitchFamily="34" charset="-122"/>
              </a:rPr>
              <a:t>真实：失效影响真实</a:t>
            </a:r>
            <a:endParaRPr kumimoji="1" lang="en-US" altLang="zh-CN" b="1" dirty="0">
              <a:solidFill>
                <a:srgbClr val="FF0000"/>
              </a:solidFill>
              <a:latin typeface="微软雅黑" panose="020B0503020204020204" pitchFamily="34" charset="-122"/>
              <a:ea typeface="微软雅黑" panose="020B0503020204020204" pitchFamily="34" charset="-122"/>
            </a:endParaRPr>
          </a:p>
          <a:p>
            <a:pPr marL="285750" indent="-285750" defTabSz="955675">
              <a:buFont typeface="Wingdings" panose="05000000000000000000" pitchFamily="2" charset="2"/>
              <a:buChar char="p"/>
            </a:pPr>
            <a:endParaRPr kumimoji="1" lang="en-US" altLang="zh-CN" b="1" dirty="0">
              <a:solidFill>
                <a:srgbClr val="FF0000"/>
              </a:solidFill>
              <a:latin typeface="微软雅黑" panose="020B0503020204020204" pitchFamily="34" charset="-122"/>
              <a:ea typeface="微软雅黑" panose="020B0503020204020204" pitchFamily="34" charset="-122"/>
            </a:endParaRPr>
          </a:p>
          <a:p>
            <a:pPr marL="285750" indent="-285750" defTabSz="955675">
              <a:buFont typeface="Wingdings" panose="05000000000000000000" pitchFamily="2" charset="2"/>
              <a:buChar char="p"/>
            </a:pPr>
            <a:r>
              <a:rPr kumimoji="1" lang="zh-CN" altLang="en-US" b="1" dirty="0">
                <a:solidFill>
                  <a:srgbClr val="FF0000"/>
                </a:solidFill>
                <a:latin typeface="微软雅黑" panose="020B0503020204020204" pitchFamily="34" charset="-122"/>
                <a:ea typeface="微软雅黑" panose="020B0503020204020204" pitchFamily="34" charset="-122"/>
              </a:rPr>
              <a:t>合理：失效起因合理</a:t>
            </a:r>
            <a:r>
              <a:rPr kumimoji="1" lang="en-US" altLang="zh-CN" b="1" dirty="0">
                <a:solidFill>
                  <a:srgbClr val="FF0000"/>
                </a:solidFill>
                <a:latin typeface="微软雅黑" panose="020B0503020204020204" pitchFamily="34" charset="-122"/>
                <a:ea typeface="微软雅黑" panose="020B0503020204020204" pitchFamily="34" charset="-122"/>
              </a:rPr>
              <a:t>【</a:t>
            </a:r>
            <a:r>
              <a:rPr kumimoji="1" lang="zh-CN" altLang="en-US" b="1" dirty="0">
                <a:solidFill>
                  <a:srgbClr val="FF0000"/>
                </a:solidFill>
                <a:latin typeface="微软雅黑" panose="020B0503020204020204" pitchFamily="34" charset="-122"/>
                <a:ea typeface="微软雅黑" panose="020B0503020204020204" pitchFamily="34" charset="-122"/>
              </a:rPr>
              <a:t>极端事件</a:t>
            </a:r>
            <a:r>
              <a:rPr kumimoji="1" lang="en-US" altLang="zh-CN" b="1" dirty="0">
                <a:solidFill>
                  <a:srgbClr val="FF0000"/>
                </a:solidFill>
                <a:latin typeface="微软雅黑" panose="020B0503020204020204" pitchFamily="34" charset="-122"/>
                <a:ea typeface="微软雅黑" panose="020B0503020204020204" pitchFamily="34" charset="-122"/>
              </a:rPr>
              <a:t>】</a:t>
            </a:r>
          </a:p>
          <a:p>
            <a:pPr marL="285750" indent="-285750" defTabSz="955675">
              <a:buFont typeface="Wingdings" panose="05000000000000000000" pitchFamily="2" charset="2"/>
              <a:buChar char="p"/>
            </a:pPr>
            <a:endParaRPr kumimoji="1" lang="en-US" altLang="zh-CN" b="1" dirty="0">
              <a:solidFill>
                <a:srgbClr val="FF0000"/>
              </a:solidFill>
              <a:latin typeface="微软雅黑" panose="020B0503020204020204" pitchFamily="34" charset="-122"/>
              <a:ea typeface="微软雅黑" panose="020B0503020204020204" pitchFamily="34" charset="-122"/>
            </a:endParaRPr>
          </a:p>
          <a:p>
            <a:pPr marL="285750" indent="-285750" defTabSz="955675">
              <a:buFont typeface="Wingdings" panose="05000000000000000000" pitchFamily="2" charset="2"/>
              <a:buChar char="p"/>
            </a:pPr>
            <a:r>
              <a:rPr kumimoji="1" lang="zh-CN" altLang="en-US" b="1" dirty="0">
                <a:solidFill>
                  <a:srgbClr val="FF0000"/>
                </a:solidFill>
                <a:latin typeface="微软雅黑" panose="020B0503020204020204" pitchFamily="34" charset="-122"/>
                <a:ea typeface="微软雅黑" panose="020B0503020204020204" pitchFamily="34" charset="-122"/>
              </a:rPr>
              <a:t>完整：失效项目完整</a:t>
            </a:r>
          </a:p>
        </p:txBody>
      </p:sp>
      <p:sp>
        <p:nvSpPr>
          <p:cNvPr id="54" name="空心弧 6">
            <a:extLst>
              <a:ext uri="{FF2B5EF4-FFF2-40B4-BE49-F238E27FC236}">
                <a16:creationId xmlns:a16="http://schemas.microsoft.com/office/drawing/2014/main" id="{B704122B-C63B-4623-B263-D8D01466F765}"/>
              </a:ext>
            </a:extLst>
          </p:cNvPr>
          <p:cNvSpPr>
            <a:spLocks noChangeArrowheads="1"/>
          </p:cNvSpPr>
          <p:nvPr/>
        </p:nvSpPr>
        <p:spPr bwMode="auto">
          <a:xfrm flipV="1">
            <a:off x="7106520" y="1839294"/>
            <a:ext cx="1048740" cy="1199511"/>
          </a:xfrm>
          <a:custGeom>
            <a:avLst/>
            <a:gdLst>
              <a:gd name="T0" fmla="*/ 725285 w 1460631"/>
              <a:gd name="T1" fmla="*/ 1460614 h 1460631"/>
              <a:gd name="T2" fmla="*/ 1643 w 1460631"/>
              <a:gd name="T3" fmla="*/ 779275 h 1460631"/>
              <a:gd name="T4" fmla="*/ 627633 w 1460631"/>
              <a:gd name="T5" fmla="*/ 7254 h 1460631"/>
              <a:gd name="T6" fmla="*/ 1443810 w 1460631"/>
              <a:gd name="T7" fmla="*/ 574471 h 1460631"/>
              <a:gd name="T8" fmla="*/ 1193887 w 1460631"/>
              <a:gd name="T9" fmla="*/ 629061 h 1460631"/>
              <a:gd name="T10" fmla="*/ 663600 w 1460631"/>
              <a:gd name="T11" fmla="*/ 260528 h 1460631"/>
              <a:gd name="T12" fmla="*/ 256882 w 1460631"/>
              <a:gd name="T13" fmla="*/ 762126 h 1460631"/>
              <a:gd name="T14" fmla="*/ 727047 w 1460631"/>
              <a:gd name="T15" fmla="*/ 1204806 h 1460631"/>
              <a:gd name="T16" fmla="*/ 725285 w 1460631"/>
              <a:gd name="T17" fmla="*/ 1460614 h 14606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60631"/>
              <a:gd name="T28" fmla="*/ 0 h 1460631"/>
              <a:gd name="T29" fmla="*/ 1460631 w 1460631"/>
              <a:gd name="T30" fmla="*/ 1460631 h 14606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60631" h="1460631">
                <a:moveTo>
                  <a:pt x="725285" y="1460614"/>
                </a:moveTo>
                <a:cubicBezTo>
                  <a:pt x="342893" y="1457980"/>
                  <a:pt x="27279" y="1160816"/>
                  <a:pt x="1643" y="779275"/>
                </a:cubicBezTo>
                <a:cubicBezTo>
                  <a:pt x="-23993" y="397734"/>
                  <a:pt x="249031" y="61020"/>
                  <a:pt x="627633" y="7254"/>
                </a:cubicBezTo>
                <a:cubicBezTo>
                  <a:pt x="1006236" y="-46512"/>
                  <a:pt x="1362209" y="200878"/>
                  <a:pt x="1443810" y="574471"/>
                </a:cubicBezTo>
                <a:lnTo>
                  <a:pt x="1193887" y="629061"/>
                </a:lnTo>
                <a:cubicBezTo>
                  <a:pt x="1140869" y="386330"/>
                  <a:pt x="909586" y="225596"/>
                  <a:pt x="663600" y="260528"/>
                </a:cubicBezTo>
                <a:cubicBezTo>
                  <a:pt x="417614" y="295461"/>
                  <a:pt x="240225" y="514231"/>
                  <a:pt x="256882" y="762126"/>
                </a:cubicBezTo>
                <a:cubicBezTo>
                  <a:pt x="273538" y="1010021"/>
                  <a:pt x="478599" y="1203094"/>
                  <a:pt x="727047" y="1204806"/>
                </a:cubicBezTo>
                <a:cubicBezTo>
                  <a:pt x="726460" y="1290075"/>
                  <a:pt x="725872" y="1375345"/>
                  <a:pt x="725285" y="1460614"/>
                </a:cubicBezTo>
                <a:close/>
              </a:path>
            </a:pathLst>
          </a:custGeom>
          <a:solidFill>
            <a:srgbClr val="50D6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ea typeface="微软雅黑" panose="020B0503020204020204" pitchFamily="34" charset="-122"/>
              <a:sym typeface="宋体" panose="02010600030101010101" pitchFamily="2" charset="-122"/>
            </a:endParaRPr>
          </a:p>
        </p:txBody>
      </p:sp>
      <p:sp>
        <p:nvSpPr>
          <p:cNvPr id="55" name="空心弧 7">
            <a:extLst>
              <a:ext uri="{FF2B5EF4-FFF2-40B4-BE49-F238E27FC236}">
                <a16:creationId xmlns:a16="http://schemas.microsoft.com/office/drawing/2014/main" id="{491E2020-CA97-4487-B9BE-21DB5EAFB82F}"/>
              </a:ext>
            </a:extLst>
          </p:cNvPr>
          <p:cNvSpPr>
            <a:spLocks noChangeArrowheads="1"/>
          </p:cNvSpPr>
          <p:nvPr/>
        </p:nvSpPr>
        <p:spPr bwMode="auto">
          <a:xfrm rot="10800000" flipV="1">
            <a:off x="7947792" y="2053121"/>
            <a:ext cx="1048740" cy="1199511"/>
          </a:xfrm>
          <a:custGeom>
            <a:avLst/>
            <a:gdLst>
              <a:gd name="T0" fmla="*/ 725285 w 1460631"/>
              <a:gd name="T1" fmla="*/ 1460614 h 1460631"/>
              <a:gd name="T2" fmla="*/ 1643 w 1460631"/>
              <a:gd name="T3" fmla="*/ 779275 h 1460631"/>
              <a:gd name="T4" fmla="*/ 627633 w 1460631"/>
              <a:gd name="T5" fmla="*/ 7254 h 1460631"/>
              <a:gd name="T6" fmla="*/ 1443810 w 1460631"/>
              <a:gd name="T7" fmla="*/ 574471 h 1460631"/>
              <a:gd name="T8" fmla="*/ 1193887 w 1460631"/>
              <a:gd name="T9" fmla="*/ 629061 h 1460631"/>
              <a:gd name="T10" fmla="*/ 663600 w 1460631"/>
              <a:gd name="T11" fmla="*/ 260528 h 1460631"/>
              <a:gd name="T12" fmla="*/ 256882 w 1460631"/>
              <a:gd name="T13" fmla="*/ 762126 h 1460631"/>
              <a:gd name="T14" fmla="*/ 727047 w 1460631"/>
              <a:gd name="T15" fmla="*/ 1204806 h 1460631"/>
              <a:gd name="T16" fmla="*/ 725285 w 1460631"/>
              <a:gd name="T17" fmla="*/ 1460614 h 14606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60631"/>
              <a:gd name="T28" fmla="*/ 0 h 1460631"/>
              <a:gd name="T29" fmla="*/ 1460631 w 1460631"/>
              <a:gd name="T30" fmla="*/ 1460631 h 14606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60631" h="1460631">
                <a:moveTo>
                  <a:pt x="725285" y="1460614"/>
                </a:moveTo>
                <a:cubicBezTo>
                  <a:pt x="342893" y="1457980"/>
                  <a:pt x="27279" y="1160816"/>
                  <a:pt x="1643" y="779275"/>
                </a:cubicBezTo>
                <a:cubicBezTo>
                  <a:pt x="-23993" y="397734"/>
                  <a:pt x="249031" y="61020"/>
                  <a:pt x="627633" y="7254"/>
                </a:cubicBezTo>
                <a:cubicBezTo>
                  <a:pt x="1006236" y="-46512"/>
                  <a:pt x="1362209" y="200878"/>
                  <a:pt x="1443810" y="574471"/>
                </a:cubicBezTo>
                <a:lnTo>
                  <a:pt x="1193887" y="629061"/>
                </a:lnTo>
                <a:cubicBezTo>
                  <a:pt x="1140869" y="386330"/>
                  <a:pt x="909586" y="225596"/>
                  <a:pt x="663600" y="260528"/>
                </a:cubicBezTo>
                <a:cubicBezTo>
                  <a:pt x="417614" y="295461"/>
                  <a:pt x="240225" y="514231"/>
                  <a:pt x="256882" y="762126"/>
                </a:cubicBezTo>
                <a:cubicBezTo>
                  <a:pt x="273538" y="1010021"/>
                  <a:pt x="478599" y="1203094"/>
                  <a:pt x="727047" y="1204806"/>
                </a:cubicBezTo>
                <a:cubicBezTo>
                  <a:pt x="726460" y="1290075"/>
                  <a:pt x="725872" y="1375345"/>
                  <a:pt x="725285" y="146061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ea typeface="微软雅黑" panose="020B0503020204020204" pitchFamily="34" charset="-122"/>
              <a:sym typeface="宋体" panose="02010600030101010101" pitchFamily="2" charset="-122"/>
            </a:endParaRPr>
          </a:p>
        </p:txBody>
      </p:sp>
      <p:sp>
        <p:nvSpPr>
          <p:cNvPr id="56" name="空心弧 8">
            <a:extLst>
              <a:ext uri="{FF2B5EF4-FFF2-40B4-BE49-F238E27FC236}">
                <a16:creationId xmlns:a16="http://schemas.microsoft.com/office/drawing/2014/main" id="{77B3C965-D04F-4932-9EC5-19C20C39E857}"/>
              </a:ext>
            </a:extLst>
          </p:cNvPr>
          <p:cNvSpPr>
            <a:spLocks noChangeArrowheads="1"/>
          </p:cNvSpPr>
          <p:nvPr/>
        </p:nvSpPr>
        <p:spPr bwMode="auto">
          <a:xfrm rot="4631023" flipV="1">
            <a:off x="7896347" y="3123318"/>
            <a:ext cx="1199511" cy="1048740"/>
          </a:xfrm>
          <a:custGeom>
            <a:avLst/>
            <a:gdLst>
              <a:gd name="T0" fmla="*/ 12275 w 1460631"/>
              <a:gd name="T1" fmla="*/ 863651 h 1460631"/>
              <a:gd name="T2" fmla="*/ 585708 w 1460631"/>
              <a:gd name="T3" fmla="*/ 14459 h 1460631"/>
              <a:gd name="T4" fmla="*/ 1443810 w 1460631"/>
              <a:gd name="T5" fmla="*/ 574471 h 1460631"/>
              <a:gd name="T6" fmla="*/ 1193887 w 1460631"/>
              <a:gd name="T7" fmla="*/ 629061 h 1460631"/>
              <a:gd name="T8" fmla="*/ 636361 w 1460631"/>
              <a:gd name="T9" fmla="*/ 265210 h 1460631"/>
              <a:gd name="T10" fmla="*/ 263790 w 1460631"/>
              <a:gd name="T11" fmla="*/ 816947 h 1460631"/>
              <a:gd name="T12" fmla="*/ 12275 w 1460631"/>
              <a:gd name="T13" fmla="*/ 863651 h 1460631"/>
              <a:gd name="T14" fmla="*/ 0 60000 65536"/>
              <a:gd name="T15" fmla="*/ 0 60000 65536"/>
              <a:gd name="T16" fmla="*/ 0 60000 65536"/>
              <a:gd name="T17" fmla="*/ 0 60000 65536"/>
              <a:gd name="T18" fmla="*/ 0 60000 65536"/>
              <a:gd name="T19" fmla="*/ 0 60000 65536"/>
              <a:gd name="T20" fmla="*/ 0 60000 65536"/>
              <a:gd name="T21" fmla="*/ 0 w 1460631"/>
              <a:gd name="T22" fmla="*/ 0 h 1460631"/>
              <a:gd name="T23" fmla="*/ 1460631 w 1460631"/>
              <a:gd name="T24" fmla="*/ 1460631 h 14606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60631" h="1460631">
                <a:moveTo>
                  <a:pt x="12275" y="863651"/>
                </a:moveTo>
                <a:cubicBezTo>
                  <a:pt x="-60547" y="471489"/>
                  <a:pt x="194740" y="93437"/>
                  <a:pt x="585708" y="14459"/>
                </a:cubicBezTo>
                <a:cubicBezTo>
                  <a:pt x="976676" y="-64519"/>
                  <a:pt x="1358695" y="184793"/>
                  <a:pt x="1443810" y="574471"/>
                </a:cubicBezTo>
                <a:lnTo>
                  <a:pt x="1193887" y="629061"/>
                </a:lnTo>
                <a:cubicBezTo>
                  <a:pt x="1138586" y="375879"/>
                  <a:pt x="890381" y="213896"/>
                  <a:pt x="636361" y="265210"/>
                </a:cubicBezTo>
                <a:cubicBezTo>
                  <a:pt x="382341" y="316524"/>
                  <a:pt x="216476" y="562152"/>
                  <a:pt x="263790" y="816947"/>
                </a:cubicBezTo>
                <a:lnTo>
                  <a:pt x="12275" y="863651"/>
                </a:lnTo>
                <a:close/>
              </a:path>
            </a:pathLst>
          </a:custGeom>
          <a:solidFill>
            <a:srgbClr val="50D6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ea typeface="微软雅黑" panose="020B0503020204020204" pitchFamily="34" charset="-122"/>
              <a:sym typeface="宋体" panose="02010600030101010101" pitchFamily="2" charset="-122"/>
            </a:endParaRPr>
          </a:p>
        </p:txBody>
      </p:sp>
      <p:sp>
        <p:nvSpPr>
          <p:cNvPr id="57" name="空心弧 9">
            <a:extLst>
              <a:ext uri="{FF2B5EF4-FFF2-40B4-BE49-F238E27FC236}">
                <a16:creationId xmlns:a16="http://schemas.microsoft.com/office/drawing/2014/main" id="{BF5573E9-765C-4335-BDC5-8CA9D1CEA961}"/>
              </a:ext>
            </a:extLst>
          </p:cNvPr>
          <p:cNvSpPr>
            <a:spLocks noChangeArrowheads="1"/>
          </p:cNvSpPr>
          <p:nvPr/>
        </p:nvSpPr>
        <p:spPr bwMode="auto">
          <a:xfrm>
            <a:off x="7121340" y="4247445"/>
            <a:ext cx="1048740" cy="1199511"/>
          </a:xfrm>
          <a:custGeom>
            <a:avLst/>
            <a:gdLst>
              <a:gd name="T0" fmla="*/ 725285 w 1460631"/>
              <a:gd name="T1" fmla="*/ 1460614 h 1460631"/>
              <a:gd name="T2" fmla="*/ 1643 w 1460631"/>
              <a:gd name="T3" fmla="*/ 779275 h 1460631"/>
              <a:gd name="T4" fmla="*/ 627633 w 1460631"/>
              <a:gd name="T5" fmla="*/ 7254 h 1460631"/>
              <a:gd name="T6" fmla="*/ 1443810 w 1460631"/>
              <a:gd name="T7" fmla="*/ 574471 h 1460631"/>
              <a:gd name="T8" fmla="*/ 1193887 w 1460631"/>
              <a:gd name="T9" fmla="*/ 629061 h 1460631"/>
              <a:gd name="T10" fmla="*/ 663600 w 1460631"/>
              <a:gd name="T11" fmla="*/ 260528 h 1460631"/>
              <a:gd name="T12" fmla="*/ 256882 w 1460631"/>
              <a:gd name="T13" fmla="*/ 762126 h 1460631"/>
              <a:gd name="T14" fmla="*/ 727047 w 1460631"/>
              <a:gd name="T15" fmla="*/ 1204806 h 1460631"/>
              <a:gd name="T16" fmla="*/ 725285 w 1460631"/>
              <a:gd name="T17" fmla="*/ 1460614 h 14606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60631"/>
              <a:gd name="T28" fmla="*/ 0 h 1460631"/>
              <a:gd name="T29" fmla="*/ 1460631 w 1460631"/>
              <a:gd name="T30" fmla="*/ 1460631 h 14606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60631" h="1460631">
                <a:moveTo>
                  <a:pt x="725285" y="1460614"/>
                </a:moveTo>
                <a:cubicBezTo>
                  <a:pt x="342893" y="1457980"/>
                  <a:pt x="27279" y="1160816"/>
                  <a:pt x="1643" y="779275"/>
                </a:cubicBezTo>
                <a:cubicBezTo>
                  <a:pt x="-23993" y="397734"/>
                  <a:pt x="249031" y="61020"/>
                  <a:pt x="627633" y="7254"/>
                </a:cubicBezTo>
                <a:cubicBezTo>
                  <a:pt x="1006236" y="-46512"/>
                  <a:pt x="1362209" y="200878"/>
                  <a:pt x="1443810" y="574471"/>
                </a:cubicBezTo>
                <a:lnTo>
                  <a:pt x="1193887" y="629061"/>
                </a:lnTo>
                <a:cubicBezTo>
                  <a:pt x="1140869" y="386330"/>
                  <a:pt x="909586" y="225596"/>
                  <a:pt x="663600" y="260528"/>
                </a:cubicBezTo>
                <a:cubicBezTo>
                  <a:pt x="417614" y="295461"/>
                  <a:pt x="240225" y="514231"/>
                  <a:pt x="256882" y="762126"/>
                </a:cubicBezTo>
                <a:cubicBezTo>
                  <a:pt x="273538" y="1010021"/>
                  <a:pt x="478599" y="1203094"/>
                  <a:pt x="727047" y="1204806"/>
                </a:cubicBezTo>
                <a:cubicBezTo>
                  <a:pt x="726460" y="1290075"/>
                  <a:pt x="725872" y="1375345"/>
                  <a:pt x="725285" y="1460614"/>
                </a:cubicBezTo>
                <a:close/>
              </a:path>
            </a:pathLst>
          </a:custGeom>
          <a:solidFill>
            <a:srgbClr val="50D6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ea typeface="微软雅黑" panose="020B0503020204020204" pitchFamily="34" charset="-122"/>
              <a:sym typeface="宋体" panose="02010600030101010101" pitchFamily="2" charset="-122"/>
            </a:endParaRPr>
          </a:p>
        </p:txBody>
      </p:sp>
      <p:sp>
        <p:nvSpPr>
          <p:cNvPr id="58" name="空心弧 10">
            <a:extLst>
              <a:ext uri="{FF2B5EF4-FFF2-40B4-BE49-F238E27FC236}">
                <a16:creationId xmlns:a16="http://schemas.microsoft.com/office/drawing/2014/main" id="{5737BBFB-4CAB-4CC6-ABD1-27CE9A76A9C9}"/>
              </a:ext>
            </a:extLst>
          </p:cNvPr>
          <p:cNvSpPr>
            <a:spLocks noChangeArrowheads="1"/>
          </p:cNvSpPr>
          <p:nvPr/>
        </p:nvSpPr>
        <p:spPr bwMode="auto">
          <a:xfrm rot="10800000">
            <a:off x="7962612" y="4033618"/>
            <a:ext cx="1049879" cy="1199511"/>
          </a:xfrm>
          <a:custGeom>
            <a:avLst/>
            <a:gdLst>
              <a:gd name="T0" fmla="*/ 725285 w 1460631"/>
              <a:gd name="T1" fmla="*/ 1460614 h 1460631"/>
              <a:gd name="T2" fmla="*/ 1643 w 1460631"/>
              <a:gd name="T3" fmla="*/ 779275 h 1460631"/>
              <a:gd name="T4" fmla="*/ 627633 w 1460631"/>
              <a:gd name="T5" fmla="*/ 7254 h 1460631"/>
              <a:gd name="T6" fmla="*/ 1443810 w 1460631"/>
              <a:gd name="T7" fmla="*/ 574471 h 1460631"/>
              <a:gd name="T8" fmla="*/ 1193887 w 1460631"/>
              <a:gd name="T9" fmla="*/ 629061 h 1460631"/>
              <a:gd name="T10" fmla="*/ 663600 w 1460631"/>
              <a:gd name="T11" fmla="*/ 260528 h 1460631"/>
              <a:gd name="T12" fmla="*/ 256882 w 1460631"/>
              <a:gd name="T13" fmla="*/ 762126 h 1460631"/>
              <a:gd name="T14" fmla="*/ 727047 w 1460631"/>
              <a:gd name="T15" fmla="*/ 1204806 h 1460631"/>
              <a:gd name="T16" fmla="*/ 725285 w 1460631"/>
              <a:gd name="T17" fmla="*/ 1460614 h 14606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60631"/>
              <a:gd name="T28" fmla="*/ 0 h 1460631"/>
              <a:gd name="T29" fmla="*/ 1460631 w 1460631"/>
              <a:gd name="T30" fmla="*/ 1460631 h 14606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60631" h="1460631">
                <a:moveTo>
                  <a:pt x="725285" y="1460614"/>
                </a:moveTo>
                <a:cubicBezTo>
                  <a:pt x="342893" y="1457980"/>
                  <a:pt x="27279" y="1160816"/>
                  <a:pt x="1643" y="779275"/>
                </a:cubicBezTo>
                <a:cubicBezTo>
                  <a:pt x="-23993" y="397734"/>
                  <a:pt x="249031" y="61020"/>
                  <a:pt x="627633" y="7254"/>
                </a:cubicBezTo>
                <a:cubicBezTo>
                  <a:pt x="1006236" y="-46512"/>
                  <a:pt x="1362209" y="200878"/>
                  <a:pt x="1443810" y="574471"/>
                </a:cubicBezTo>
                <a:lnTo>
                  <a:pt x="1193887" y="629061"/>
                </a:lnTo>
                <a:cubicBezTo>
                  <a:pt x="1140869" y="386330"/>
                  <a:pt x="909586" y="225596"/>
                  <a:pt x="663600" y="260528"/>
                </a:cubicBezTo>
                <a:cubicBezTo>
                  <a:pt x="417614" y="295461"/>
                  <a:pt x="240225" y="514231"/>
                  <a:pt x="256882" y="762126"/>
                </a:cubicBezTo>
                <a:cubicBezTo>
                  <a:pt x="273538" y="1010021"/>
                  <a:pt x="478599" y="1203094"/>
                  <a:pt x="727047" y="1204806"/>
                </a:cubicBezTo>
                <a:cubicBezTo>
                  <a:pt x="726460" y="1290075"/>
                  <a:pt x="725872" y="1375345"/>
                  <a:pt x="725285" y="146061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ea typeface="微软雅黑" panose="020B0503020204020204" pitchFamily="34" charset="-122"/>
              <a:sym typeface="宋体" panose="02010600030101010101" pitchFamily="2" charset="-122"/>
            </a:endParaRPr>
          </a:p>
        </p:txBody>
      </p:sp>
      <p:sp>
        <p:nvSpPr>
          <p:cNvPr id="59" name="TextBox 11">
            <a:extLst>
              <a:ext uri="{FF2B5EF4-FFF2-40B4-BE49-F238E27FC236}">
                <a16:creationId xmlns:a16="http://schemas.microsoft.com/office/drawing/2014/main" id="{BEA5F2D3-4733-4868-B7C9-2242D20F7ABA}"/>
              </a:ext>
            </a:extLst>
          </p:cNvPr>
          <p:cNvSpPr>
            <a:spLocks noChangeArrowheads="1"/>
          </p:cNvSpPr>
          <p:nvPr/>
        </p:nvSpPr>
        <p:spPr bwMode="auto">
          <a:xfrm>
            <a:off x="7440521" y="2148298"/>
            <a:ext cx="5549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ltLang="zh-CN" sz="4000" b="1" dirty="0">
                <a:solidFill>
                  <a:srgbClr val="445469"/>
                </a:solidFill>
                <a:ea typeface="微软雅黑" panose="020B0503020204020204" pitchFamily="34" charset="-122"/>
                <a:sym typeface="Calibri" panose="020F0502020204030204" pitchFamily="34" charset="0"/>
              </a:rPr>
              <a:t>A</a:t>
            </a:r>
            <a:endParaRPr lang="zh-CN" altLang="en-US" sz="4000" b="1" dirty="0">
              <a:solidFill>
                <a:srgbClr val="445469"/>
              </a:solidFill>
              <a:ea typeface="微软雅黑" panose="020B0503020204020204" pitchFamily="34" charset="-122"/>
              <a:sym typeface="宋体" panose="02010600030101010101" pitchFamily="2" charset="-122"/>
            </a:endParaRPr>
          </a:p>
        </p:txBody>
      </p:sp>
      <p:sp>
        <p:nvSpPr>
          <p:cNvPr id="60" name="TextBox 12">
            <a:extLst>
              <a:ext uri="{FF2B5EF4-FFF2-40B4-BE49-F238E27FC236}">
                <a16:creationId xmlns:a16="http://schemas.microsoft.com/office/drawing/2014/main" id="{3FE8BA35-996B-4DE2-A884-81724C1A1BF4}"/>
              </a:ext>
            </a:extLst>
          </p:cNvPr>
          <p:cNvSpPr>
            <a:spLocks noChangeArrowheads="1"/>
          </p:cNvSpPr>
          <p:nvPr/>
        </p:nvSpPr>
        <p:spPr bwMode="auto">
          <a:xfrm>
            <a:off x="7432541" y="4556447"/>
            <a:ext cx="5549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ltLang="zh-CN" sz="4000" b="1" dirty="0">
                <a:solidFill>
                  <a:srgbClr val="445469"/>
                </a:solidFill>
                <a:ea typeface="微软雅黑" panose="020B0503020204020204" pitchFamily="34" charset="-122"/>
                <a:sym typeface="Calibri" panose="020F0502020204030204" pitchFamily="34" charset="0"/>
              </a:rPr>
              <a:t>D</a:t>
            </a:r>
            <a:endParaRPr lang="zh-CN" altLang="en-US" sz="4000" b="1" dirty="0">
              <a:solidFill>
                <a:srgbClr val="445469"/>
              </a:solidFill>
              <a:ea typeface="微软雅黑" panose="020B0503020204020204" pitchFamily="34" charset="-122"/>
              <a:sym typeface="宋体" panose="02010600030101010101" pitchFamily="2" charset="-122"/>
            </a:endParaRPr>
          </a:p>
        </p:txBody>
      </p:sp>
      <p:sp>
        <p:nvSpPr>
          <p:cNvPr id="61" name="TextBox 11">
            <a:extLst>
              <a:ext uri="{FF2B5EF4-FFF2-40B4-BE49-F238E27FC236}">
                <a16:creationId xmlns:a16="http://schemas.microsoft.com/office/drawing/2014/main" id="{A5B3BDF3-C3A6-4B62-8C28-E053024DA157}"/>
              </a:ext>
            </a:extLst>
          </p:cNvPr>
          <p:cNvSpPr>
            <a:spLocks noChangeArrowheads="1"/>
          </p:cNvSpPr>
          <p:nvPr/>
        </p:nvSpPr>
        <p:spPr bwMode="auto">
          <a:xfrm>
            <a:off x="8271533" y="2349086"/>
            <a:ext cx="5549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ltLang="zh-CN" sz="4000" b="1" dirty="0">
                <a:solidFill>
                  <a:srgbClr val="445469"/>
                </a:solidFill>
                <a:ea typeface="微软雅黑" panose="020B0503020204020204" pitchFamily="34" charset="-122"/>
                <a:sym typeface="Calibri" panose="020F0502020204030204" pitchFamily="34" charset="0"/>
              </a:rPr>
              <a:t>B</a:t>
            </a:r>
            <a:endParaRPr lang="zh-CN" altLang="en-US" sz="4000" b="1" dirty="0">
              <a:solidFill>
                <a:srgbClr val="445469"/>
              </a:solidFill>
              <a:ea typeface="微软雅黑" panose="020B0503020204020204" pitchFamily="34" charset="-122"/>
              <a:sym typeface="宋体" panose="02010600030101010101" pitchFamily="2" charset="-122"/>
            </a:endParaRPr>
          </a:p>
        </p:txBody>
      </p:sp>
      <p:sp>
        <p:nvSpPr>
          <p:cNvPr id="62" name="TextBox 12">
            <a:extLst>
              <a:ext uri="{FF2B5EF4-FFF2-40B4-BE49-F238E27FC236}">
                <a16:creationId xmlns:a16="http://schemas.microsoft.com/office/drawing/2014/main" id="{E52EC65E-3908-4F66-8B5E-9A84564DFED6}"/>
              </a:ext>
            </a:extLst>
          </p:cNvPr>
          <p:cNvSpPr>
            <a:spLocks noChangeArrowheads="1"/>
          </p:cNvSpPr>
          <p:nvPr/>
        </p:nvSpPr>
        <p:spPr bwMode="auto">
          <a:xfrm>
            <a:off x="8308010" y="4350444"/>
            <a:ext cx="5549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ltLang="zh-CN" sz="4000" b="1" dirty="0">
                <a:solidFill>
                  <a:srgbClr val="445469"/>
                </a:solidFill>
                <a:ea typeface="微软雅黑" panose="020B0503020204020204" pitchFamily="34" charset="-122"/>
                <a:sym typeface="Calibri" panose="020F0502020204030204" pitchFamily="34" charset="0"/>
              </a:rPr>
              <a:t>C</a:t>
            </a:r>
            <a:endParaRPr lang="zh-CN" altLang="en-US" sz="4000" b="1" dirty="0">
              <a:solidFill>
                <a:srgbClr val="445469"/>
              </a:solidFill>
              <a:ea typeface="微软雅黑" panose="020B0503020204020204" pitchFamily="34" charset="-122"/>
              <a:sym typeface="宋体" panose="02010600030101010101" pitchFamily="2" charset="-122"/>
            </a:endParaRPr>
          </a:p>
        </p:txBody>
      </p:sp>
      <p:sp>
        <p:nvSpPr>
          <p:cNvPr id="63" name="TextBox 13">
            <a:extLst>
              <a:ext uri="{FF2B5EF4-FFF2-40B4-BE49-F238E27FC236}">
                <a16:creationId xmlns:a16="http://schemas.microsoft.com/office/drawing/2014/main" id="{86BE4055-3586-4D2E-818D-B36B87A22445}"/>
              </a:ext>
            </a:extLst>
          </p:cNvPr>
          <p:cNvSpPr>
            <a:spLocks noChangeArrowheads="1"/>
          </p:cNvSpPr>
          <p:nvPr/>
        </p:nvSpPr>
        <p:spPr bwMode="auto">
          <a:xfrm>
            <a:off x="9219959" y="2349088"/>
            <a:ext cx="6178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spcBef>
                <a:spcPct val="20000"/>
              </a:spcBef>
            </a:pPr>
            <a:r>
              <a:rPr lang="zh-CN" altLang="en-US" sz="1600" b="1" dirty="0">
                <a:solidFill>
                  <a:srgbClr val="445469"/>
                </a:solidFill>
                <a:ea typeface="微软雅黑" panose="020B0503020204020204" pitchFamily="34" charset="-122"/>
                <a:sym typeface="Arial" panose="020B0604020202020204" pitchFamily="34" charset="0"/>
              </a:rPr>
              <a:t>真实</a:t>
            </a:r>
            <a:endParaRPr lang="en-US" altLang="zh-CN" sz="1600" b="1" dirty="0">
              <a:solidFill>
                <a:srgbClr val="445469"/>
              </a:solidFill>
              <a:ea typeface="微软雅黑" panose="020B0503020204020204" pitchFamily="34" charset="-122"/>
              <a:sym typeface="Arial" panose="020B0604020202020204" pitchFamily="34" charset="0"/>
            </a:endParaRPr>
          </a:p>
        </p:txBody>
      </p:sp>
      <p:sp>
        <p:nvSpPr>
          <p:cNvPr id="64" name="TextBox 13">
            <a:extLst>
              <a:ext uri="{FF2B5EF4-FFF2-40B4-BE49-F238E27FC236}">
                <a16:creationId xmlns:a16="http://schemas.microsoft.com/office/drawing/2014/main" id="{78C15791-3C08-40DE-9B93-D88B640A2C6E}"/>
              </a:ext>
            </a:extLst>
          </p:cNvPr>
          <p:cNvSpPr>
            <a:spLocks noChangeArrowheads="1"/>
          </p:cNvSpPr>
          <p:nvPr/>
        </p:nvSpPr>
        <p:spPr bwMode="auto">
          <a:xfrm>
            <a:off x="9219960" y="4347836"/>
            <a:ext cx="5337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spcBef>
                <a:spcPct val="20000"/>
              </a:spcBef>
            </a:pPr>
            <a:r>
              <a:rPr lang="zh-CN" altLang="en-US" sz="1600" b="1" dirty="0">
                <a:solidFill>
                  <a:srgbClr val="445469"/>
                </a:solidFill>
                <a:ea typeface="微软雅黑" panose="020B0503020204020204" pitchFamily="34" charset="-122"/>
                <a:sym typeface="Arial" panose="020B0604020202020204" pitchFamily="34" charset="0"/>
              </a:rPr>
              <a:t>合理</a:t>
            </a:r>
            <a:endParaRPr lang="en-US" altLang="zh-CN" sz="1600" b="1" dirty="0">
              <a:solidFill>
                <a:srgbClr val="445469"/>
              </a:solidFill>
              <a:ea typeface="微软雅黑" panose="020B0503020204020204" pitchFamily="34" charset="-122"/>
              <a:sym typeface="Arial" panose="020B0604020202020204" pitchFamily="34" charset="0"/>
            </a:endParaRPr>
          </a:p>
        </p:txBody>
      </p:sp>
      <p:sp>
        <p:nvSpPr>
          <p:cNvPr id="65" name="TextBox 13">
            <a:extLst>
              <a:ext uri="{FF2B5EF4-FFF2-40B4-BE49-F238E27FC236}">
                <a16:creationId xmlns:a16="http://schemas.microsoft.com/office/drawing/2014/main" id="{F3DDD923-1E5D-460D-B171-217DF8DBE444}"/>
              </a:ext>
            </a:extLst>
          </p:cNvPr>
          <p:cNvSpPr>
            <a:spLocks noChangeArrowheads="1"/>
          </p:cNvSpPr>
          <p:nvPr/>
        </p:nvSpPr>
        <p:spPr bwMode="auto">
          <a:xfrm>
            <a:off x="6050916" y="2188717"/>
            <a:ext cx="8800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spcBef>
                <a:spcPct val="20000"/>
              </a:spcBef>
            </a:pPr>
            <a:r>
              <a:rPr lang="zh-CN" altLang="en-US" sz="1600" b="1" dirty="0">
                <a:solidFill>
                  <a:srgbClr val="445469"/>
                </a:solidFill>
                <a:ea typeface="微软雅黑" panose="020B0503020204020204" pitchFamily="34" charset="-122"/>
                <a:sym typeface="Arial" panose="020B0604020202020204" pitchFamily="34" charset="0"/>
              </a:rPr>
              <a:t>明确</a:t>
            </a:r>
            <a:endParaRPr lang="en-US" altLang="zh-CN" sz="1600" b="1" dirty="0">
              <a:solidFill>
                <a:srgbClr val="445469"/>
              </a:solidFill>
              <a:ea typeface="微软雅黑" panose="020B0503020204020204" pitchFamily="34" charset="-122"/>
              <a:sym typeface="Arial" panose="020B0604020202020204" pitchFamily="34" charset="0"/>
            </a:endParaRPr>
          </a:p>
        </p:txBody>
      </p:sp>
      <p:sp>
        <p:nvSpPr>
          <p:cNvPr id="66" name="TextBox 13">
            <a:extLst>
              <a:ext uri="{FF2B5EF4-FFF2-40B4-BE49-F238E27FC236}">
                <a16:creationId xmlns:a16="http://schemas.microsoft.com/office/drawing/2014/main" id="{D8B93DA2-1048-46CB-8F96-2BE1581CD133}"/>
              </a:ext>
            </a:extLst>
          </p:cNvPr>
          <p:cNvSpPr>
            <a:spLocks noChangeArrowheads="1"/>
          </p:cNvSpPr>
          <p:nvPr/>
        </p:nvSpPr>
        <p:spPr bwMode="auto">
          <a:xfrm>
            <a:off x="6278928" y="4756577"/>
            <a:ext cx="6520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spcBef>
                <a:spcPct val="20000"/>
              </a:spcBef>
            </a:pPr>
            <a:r>
              <a:rPr lang="zh-CN" altLang="en-US" sz="1600" b="1" dirty="0">
                <a:solidFill>
                  <a:srgbClr val="445469"/>
                </a:solidFill>
                <a:ea typeface="微软雅黑" panose="020B0503020204020204" pitchFamily="34" charset="-122"/>
                <a:sym typeface="Arial" panose="020B0604020202020204" pitchFamily="34" charset="0"/>
              </a:rPr>
              <a:t>完整</a:t>
            </a:r>
            <a:endParaRPr lang="en-US" altLang="zh-CN" sz="1600" b="1" dirty="0">
              <a:solidFill>
                <a:srgbClr val="445469"/>
              </a:solidFill>
              <a:ea typeface="微软雅黑" panose="020B0503020204020204" pitchFamily="34" charset="-122"/>
              <a:sym typeface="Arial" panose="020B0604020202020204" pitchFamily="34" charset="0"/>
            </a:endParaRPr>
          </a:p>
        </p:txBody>
      </p:sp>
      <p:sp>
        <p:nvSpPr>
          <p:cNvPr id="67" name="矩形 66">
            <a:extLst>
              <a:ext uri="{FF2B5EF4-FFF2-40B4-BE49-F238E27FC236}">
                <a16:creationId xmlns:a16="http://schemas.microsoft.com/office/drawing/2014/main" id="{C0CB6F6A-AB5E-4E10-934C-435B1A1844C8}"/>
              </a:ext>
            </a:extLst>
          </p:cNvPr>
          <p:cNvSpPr>
            <a:spLocks noChangeArrowheads="1"/>
          </p:cNvSpPr>
          <p:nvPr/>
        </p:nvSpPr>
        <p:spPr bwMode="auto">
          <a:xfrm>
            <a:off x="581120" y="872740"/>
            <a:ext cx="10359834" cy="954107"/>
          </a:xfrm>
          <a:prstGeom prst="rect">
            <a:avLst/>
          </a:prstGeom>
          <a:noFill/>
          <a:ln w="9525">
            <a:noFill/>
            <a:miter lim="800000"/>
          </a:ln>
        </p:spPr>
        <p:txBody>
          <a:bodyPr wrap="square">
            <a:spAutoFit/>
          </a:bodyPr>
          <a:lstStyle/>
          <a:p>
            <a:pPr algn="just"/>
            <a:r>
              <a:rPr lang="en-US" altLang="zh-CN" sz="4000" b="1" dirty="0">
                <a:solidFill>
                  <a:srgbClr val="FF0000"/>
                </a:solidFill>
                <a:latin typeface="微软雅黑" panose="020B0503020204020204" pitchFamily="34" charset="-122"/>
                <a:ea typeface="微软雅黑" panose="020B0503020204020204" pitchFamily="34" charset="-122"/>
              </a:rPr>
              <a:t>FMEA</a:t>
            </a:r>
            <a:r>
              <a:rPr lang="zh-CN" altLang="en-US" sz="1600" b="1" dirty="0">
                <a:latin typeface="微软雅黑" panose="020B0503020204020204" pitchFamily="34" charset="-122"/>
                <a:ea typeface="微软雅黑" panose="020B0503020204020204" pitchFamily="34" charset="-122"/>
              </a:rPr>
              <a:t>的有效实施及其结果是各企业的职责之一。在进行分析时，必须考虑产品在使用寿命期间的运行条件，特别是安全风险和</a:t>
            </a:r>
            <a:r>
              <a:rPr lang="zh-CN" altLang="en-US" sz="1600" b="1" dirty="0">
                <a:solidFill>
                  <a:srgbClr val="FF0000"/>
                </a:solidFill>
                <a:latin typeface="微软雅黑" panose="020B0503020204020204" pitchFamily="34" charset="-122"/>
                <a:ea typeface="微软雅黑" panose="020B0503020204020204" pitchFamily="34" charset="-122"/>
              </a:rPr>
              <a:t>可预见的（但非故意）不当使用</a:t>
            </a:r>
            <a:r>
              <a:rPr lang="zh-CN" altLang="en-US" sz="1600" b="1" dirty="0">
                <a:latin typeface="微软雅黑" panose="020B0503020204020204" pitchFamily="34" charset="-122"/>
                <a:ea typeface="微软雅黑" panose="020B0503020204020204" pitchFamily="34" charset="-122"/>
              </a:rPr>
              <a:t>，这点很重要。</a:t>
            </a:r>
          </a:p>
        </p:txBody>
      </p:sp>
    </p:spTree>
    <p:extLst>
      <p:ext uri="{BB962C8B-B14F-4D97-AF65-F5344CB8AC3E}">
        <p14:creationId xmlns:p14="http://schemas.microsoft.com/office/powerpoint/2010/main" val="67663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up)">
                                      <p:cBhvr>
                                        <p:cTn id="7" dur="1000"/>
                                        <p:tgtEl>
                                          <p:spTgt spid="53"/>
                                        </p:tgtEl>
                                      </p:cBhvr>
                                    </p:animEffect>
                                  </p:childTnLst>
                                </p:cTn>
                              </p:par>
                            </p:childTnLst>
                          </p:cTn>
                        </p:par>
                        <p:par>
                          <p:cTn id="8" fill="hold">
                            <p:stCondLst>
                              <p:cond delay="1000"/>
                            </p:stCondLst>
                            <p:childTnLst>
                              <p:par>
                                <p:cTn id="9" presetID="31"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000" fill="hold"/>
                                        <p:tgtEl>
                                          <p:spTgt spid="54"/>
                                        </p:tgtEl>
                                        <p:attrNameLst>
                                          <p:attrName>ppt_w</p:attrName>
                                        </p:attrNameLst>
                                      </p:cBhvr>
                                      <p:tavLst>
                                        <p:tav tm="0">
                                          <p:val>
                                            <p:fltVal val="0"/>
                                          </p:val>
                                        </p:tav>
                                        <p:tav tm="100000">
                                          <p:val>
                                            <p:strVal val="#ppt_w"/>
                                          </p:val>
                                        </p:tav>
                                      </p:tavLst>
                                    </p:anim>
                                    <p:anim calcmode="lin" valueType="num">
                                      <p:cBhvr>
                                        <p:cTn id="12" dur="1000" fill="hold"/>
                                        <p:tgtEl>
                                          <p:spTgt spid="54"/>
                                        </p:tgtEl>
                                        <p:attrNameLst>
                                          <p:attrName>ppt_h</p:attrName>
                                        </p:attrNameLst>
                                      </p:cBhvr>
                                      <p:tavLst>
                                        <p:tav tm="0">
                                          <p:val>
                                            <p:fltVal val="0"/>
                                          </p:val>
                                        </p:tav>
                                        <p:tav tm="100000">
                                          <p:val>
                                            <p:strVal val="#ppt_h"/>
                                          </p:val>
                                        </p:tav>
                                      </p:tavLst>
                                    </p:anim>
                                    <p:anim calcmode="lin" valueType="num">
                                      <p:cBhvr>
                                        <p:cTn id="13" dur="1000" fill="hold"/>
                                        <p:tgtEl>
                                          <p:spTgt spid="54"/>
                                        </p:tgtEl>
                                        <p:attrNameLst>
                                          <p:attrName>style.rotation</p:attrName>
                                        </p:attrNameLst>
                                      </p:cBhvr>
                                      <p:tavLst>
                                        <p:tav tm="0">
                                          <p:val>
                                            <p:fltVal val="90"/>
                                          </p:val>
                                        </p:tav>
                                        <p:tav tm="100000">
                                          <p:val>
                                            <p:fltVal val="0"/>
                                          </p:val>
                                        </p:tav>
                                      </p:tavLst>
                                    </p:anim>
                                    <p:animEffect transition="in" filter="fade">
                                      <p:cBhvr>
                                        <p:cTn id="14" dur="1000"/>
                                        <p:tgtEl>
                                          <p:spTgt spid="54"/>
                                        </p:tgtEl>
                                      </p:cBhvr>
                                    </p:animEffect>
                                  </p:childTnLst>
                                </p:cTn>
                              </p:par>
                            </p:childTnLst>
                          </p:cTn>
                        </p:par>
                        <p:par>
                          <p:cTn id="15" fill="hold">
                            <p:stCondLst>
                              <p:cond delay="2000"/>
                            </p:stCondLst>
                            <p:childTnLst>
                              <p:par>
                                <p:cTn id="16" presetID="16" presetClass="entr" presetSubtype="21" fill="hold" grpId="0" nodeType="after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barn(inVertical)">
                                      <p:cBhvr>
                                        <p:cTn id="18" dur="500"/>
                                        <p:tgtEl>
                                          <p:spTgt spid="59"/>
                                        </p:tgtEl>
                                      </p:cBhvr>
                                    </p:animEffect>
                                  </p:childTnLst>
                                </p:cTn>
                              </p:par>
                            </p:childTnLst>
                          </p:cTn>
                        </p:par>
                        <p:par>
                          <p:cTn id="19" fill="hold">
                            <p:stCondLst>
                              <p:cond delay="2500"/>
                            </p:stCondLst>
                            <p:childTnLst>
                              <p:par>
                                <p:cTn id="20" presetID="22" presetClass="entr" presetSubtype="4" fill="hold" grpId="0" nodeType="after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wipe(down)">
                                      <p:cBhvr>
                                        <p:cTn id="22" dur="500"/>
                                        <p:tgtEl>
                                          <p:spTgt spid="65"/>
                                        </p:tgtEl>
                                      </p:cBhvr>
                                    </p:animEffect>
                                  </p:childTnLst>
                                </p:cTn>
                              </p:par>
                            </p:childTnLst>
                          </p:cTn>
                        </p:par>
                        <p:par>
                          <p:cTn id="23" fill="hold">
                            <p:stCondLst>
                              <p:cond delay="3000"/>
                            </p:stCondLst>
                            <p:childTnLst>
                              <p:par>
                                <p:cTn id="24" presetID="31" presetClass="entr" presetSubtype="0"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 calcmode="lin" valueType="num">
                                      <p:cBhvr>
                                        <p:cTn id="26" dur="1000" fill="hold"/>
                                        <p:tgtEl>
                                          <p:spTgt spid="55"/>
                                        </p:tgtEl>
                                        <p:attrNameLst>
                                          <p:attrName>ppt_w</p:attrName>
                                        </p:attrNameLst>
                                      </p:cBhvr>
                                      <p:tavLst>
                                        <p:tav tm="0">
                                          <p:val>
                                            <p:fltVal val="0"/>
                                          </p:val>
                                        </p:tav>
                                        <p:tav tm="100000">
                                          <p:val>
                                            <p:strVal val="#ppt_w"/>
                                          </p:val>
                                        </p:tav>
                                      </p:tavLst>
                                    </p:anim>
                                    <p:anim calcmode="lin" valueType="num">
                                      <p:cBhvr>
                                        <p:cTn id="27" dur="1000" fill="hold"/>
                                        <p:tgtEl>
                                          <p:spTgt spid="55"/>
                                        </p:tgtEl>
                                        <p:attrNameLst>
                                          <p:attrName>ppt_h</p:attrName>
                                        </p:attrNameLst>
                                      </p:cBhvr>
                                      <p:tavLst>
                                        <p:tav tm="0">
                                          <p:val>
                                            <p:fltVal val="0"/>
                                          </p:val>
                                        </p:tav>
                                        <p:tav tm="100000">
                                          <p:val>
                                            <p:strVal val="#ppt_h"/>
                                          </p:val>
                                        </p:tav>
                                      </p:tavLst>
                                    </p:anim>
                                    <p:anim calcmode="lin" valueType="num">
                                      <p:cBhvr>
                                        <p:cTn id="28" dur="1000" fill="hold"/>
                                        <p:tgtEl>
                                          <p:spTgt spid="55"/>
                                        </p:tgtEl>
                                        <p:attrNameLst>
                                          <p:attrName>style.rotation</p:attrName>
                                        </p:attrNameLst>
                                      </p:cBhvr>
                                      <p:tavLst>
                                        <p:tav tm="0">
                                          <p:val>
                                            <p:fltVal val="90"/>
                                          </p:val>
                                        </p:tav>
                                        <p:tav tm="100000">
                                          <p:val>
                                            <p:fltVal val="0"/>
                                          </p:val>
                                        </p:tav>
                                      </p:tavLst>
                                    </p:anim>
                                    <p:animEffect transition="in" filter="fade">
                                      <p:cBhvr>
                                        <p:cTn id="29" dur="1000"/>
                                        <p:tgtEl>
                                          <p:spTgt spid="55"/>
                                        </p:tgtEl>
                                      </p:cBhvr>
                                    </p:animEffect>
                                  </p:childTnLst>
                                </p:cTn>
                              </p:par>
                            </p:childTnLst>
                          </p:cTn>
                        </p:par>
                        <p:par>
                          <p:cTn id="30" fill="hold">
                            <p:stCondLst>
                              <p:cond delay="4000"/>
                            </p:stCondLst>
                            <p:childTnLst>
                              <p:par>
                                <p:cTn id="31" presetID="16" presetClass="entr" presetSubtype="21" fill="hold" grpId="0" nodeType="after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barn(inVertical)">
                                      <p:cBhvr>
                                        <p:cTn id="33" dur="500"/>
                                        <p:tgtEl>
                                          <p:spTgt spid="61"/>
                                        </p:tgtEl>
                                      </p:cBhvr>
                                    </p:animEffect>
                                  </p:childTnLst>
                                </p:cTn>
                              </p:par>
                            </p:childTnLst>
                          </p:cTn>
                        </p:par>
                        <p:par>
                          <p:cTn id="34" fill="hold">
                            <p:stCondLst>
                              <p:cond delay="4500"/>
                            </p:stCondLst>
                            <p:childTnLst>
                              <p:par>
                                <p:cTn id="35" presetID="22" presetClass="entr" presetSubtype="2" fill="hold" grpId="0" nodeType="after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wipe(right)">
                                      <p:cBhvr>
                                        <p:cTn id="37" dur="500"/>
                                        <p:tgtEl>
                                          <p:spTgt spid="63"/>
                                        </p:tgtEl>
                                      </p:cBhvr>
                                    </p:animEffect>
                                  </p:childTnLst>
                                </p:cTn>
                              </p:par>
                            </p:childTnLst>
                          </p:cTn>
                        </p:par>
                        <p:par>
                          <p:cTn id="38" fill="hold">
                            <p:stCondLst>
                              <p:cond delay="5000"/>
                            </p:stCondLst>
                            <p:childTnLst>
                              <p:par>
                                <p:cTn id="39" presetID="31" presetClass="entr" presetSubtype="0"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p:cTn id="41" dur="1000" fill="hold"/>
                                        <p:tgtEl>
                                          <p:spTgt spid="56"/>
                                        </p:tgtEl>
                                        <p:attrNameLst>
                                          <p:attrName>ppt_w</p:attrName>
                                        </p:attrNameLst>
                                      </p:cBhvr>
                                      <p:tavLst>
                                        <p:tav tm="0">
                                          <p:val>
                                            <p:fltVal val="0"/>
                                          </p:val>
                                        </p:tav>
                                        <p:tav tm="100000">
                                          <p:val>
                                            <p:strVal val="#ppt_w"/>
                                          </p:val>
                                        </p:tav>
                                      </p:tavLst>
                                    </p:anim>
                                    <p:anim calcmode="lin" valueType="num">
                                      <p:cBhvr>
                                        <p:cTn id="42" dur="1000" fill="hold"/>
                                        <p:tgtEl>
                                          <p:spTgt spid="56"/>
                                        </p:tgtEl>
                                        <p:attrNameLst>
                                          <p:attrName>ppt_h</p:attrName>
                                        </p:attrNameLst>
                                      </p:cBhvr>
                                      <p:tavLst>
                                        <p:tav tm="0">
                                          <p:val>
                                            <p:fltVal val="0"/>
                                          </p:val>
                                        </p:tav>
                                        <p:tav tm="100000">
                                          <p:val>
                                            <p:strVal val="#ppt_h"/>
                                          </p:val>
                                        </p:tav>
                                      </p:tavLst>
                                    </p:anim>
                                    <p:anim calcmode="lin" valueType="num">
                                      <p:cBhvr>
                                        <p:cTn id="43" dur="1000" fill="hold"/>
                                        <p:tgtEl>
                                          <p:spTgt spid="56"/>
                                        </p:tgtEl>
                                        <p:attrNameLst>
                                          <p:attrName>style.rotation</p:attrName>
                                        </p:attrNameLst>
                                      </p:cBhvr>
                                      <p:tavLst>
                                        <p:tav tm="0">
                                          <p:val>
                                            <p:fltVal val="90"/>
                                          </p:val>
                                        </p:tav>
                                        <p:tav tm="100000">
                                          <p:val>
                                            <p:fltVal val="0"/>
                                          </p:val>
                                        </p:tav>
                                      </p:tavLst>
                                    </p:anim>
                                    <p:animEffect transition="in" filter="fade">
                                      <p:cBhvr>
                                        <p:cTn id="44" dur="1000"/>
                                        <p:tgtEl>
                                          <p:spTgt spid="56"/>
                                        </p:tgtEl>
                                      </p:cBhvr>
                                    </p:animEffect>
                                  </p:childTnLst>
                                </p:cTn>
                              </p:par>
                            </p:childTnLst>
                          </p:cTn>
                        </p:par>
                        <p:par>
                          <p:cTn id="45" fill="hold">
                            <p:stCondLst>
                              <p:cond delay="6000"/>
                            </p:stCondLst>
                            <p:childTnLst>
                              <p:par>
                                <p:cTn id="46" presetID="31" presetClass="entr" presetSubtype="0" fill="hold" grpId="0" nodeType="afterEffect">
                                  <p:stCondLst>
                                    <p:cond delay="0"/>
                                  </p:stCondLst>
                                  <p:childTnLst>
                                    <p:set>
                                      <p:cBhvr>
                                        <p:cTn id="47" dur="1" fill="hold">
                                          <p:stCondLst>
                                            <p:cond delay="0"/>
                                          </p:stCondLst>
                                        </p:cTn>
                                        <p:tgtEl>
                                          <p:spTgt spid="58"/>
                                        </p:tgtEl>
                                        <p:attrNameLst>
                                          <p:attrName>style.visibility</p:attrName>
                                        </p:attrNameLst>
                                      </p:cBhvr>
                                      <p:to>
                                        <p:strVal val="visible"/>
                                      </p:to>
                                    </p:set>
                                    <p:anim calcmode="lin" valueType="num">
                                      <p:cBhvr>
                                        <p:cTn id="48" dur="1000" fill="hold"/>
                                        <p:tgtEl>
                                          <p:spTgt spid="58"/>
                                        </p:tgtEl>
                                        <p:attrNameLst>
                                          <p:attrName>ppt_w</p:attrName>
                                        </p:attrNameLst>
                                      </p:cBhvr>
                                      <p:tavLst>
                                        <p:tav tm="0">
                                          <p:val>
                                            <p:fltVal val="0"/>
                                          </p:val>
                                        </p:tav>
                                        <p:tav tm="100000">
                                          <p:val>
                                            <p:strVal val="#ppt_w"/>
                                          </p:val>
                                        </p:tav>
                                      </p:tavLst>
                                    </p:anim>
                                    <p:anim calcmode="lin" valueType="num">
                                      <p:cBhvr>
                                        <p:cTn id="49" dur="1000" fill="hold"/>
                                        <p:tgtEl>
                                          <p:spTgt spid="58"/>
                                        </p:tgtEl>
                                        <p:attrNameLst>
                                          <p:attrName>ppt_h</p:attrName>
                                        </p:attrNameLst>
                                      </p:cBhvr>
                                      <p:tavLst>
                                        <p:tav tm="0">
                                          <p:val>
                                            <p:fltVal val="0"/>
                                          </p:val>
                                        </p:tav>
                                        <p:tav tm="100000">
                                          <p:val>
                                            <p:strVal val="#ppt_h"/>
                                          </p:val>
                                        </p:tav>
                                      </p:tavLst>
                                    </p:anim>
                                    <p:anim calcmode="lin" valueType="num">
                                      <p:cBhvr>
                                        <p:cTn id="50" dur="1000" fill="hold"/>
                                        <p:tgtEl>
                                          <p:spTgt spid="58"/>
                                        </p:tgtEl>
                                        <p:attrNameLst>
                                          <p:attrName>style.rotation</p:attrName>
                                        </p:attrNameLst>
                                      </p:cBhvr>
                                      <p:tavLst>
                                        <p:tav tm="0">
                                          <p:val>
                                            <p:fltVal val="90"/>
                                          </p:val>
                                        </p:tav>
                                        <p:tav tm="100000">
                                          <p:val>
                                            <p:fltVal val="0"/>
                                          </p:val>
                                        </p:tav>
                                      </p:tavLst>
                                    </p:anim>
                                    <p:animEffect transition="in" filter="fade">
                                      <p:cBhvr>
                                        <p:cTn id="51" dur="1000"/>
                                        <p:tgtEl>
                                          <p:spTgt spid="58"/>
                                        </p:tgtEl>
                                      </p:cBhvr>
                                    </p:animEffect>
                                  </p:childTnLst>
                                </p:cTn>
                              </p:par>
                            </p:childTnLst>
                          </p:cTn>
                        </p:par>
                        <p:par>
                          <p:cTn id="52" fill="hold">
                            <p:stCondLst>
                              <p:cond delay="7000"/>
                            </p:stCondLst>
                            <p:childTnLst>
                              <p:par>
                                <p:cTn id="53" presetID="16" presetClass="entr" presetSubtype="21" fill="hold" grpId="0" nodeType="after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barn(inVertical)">
                                      <p:cBhvr>
                                        <p:cTn id="55" dur="500"/>
                                        <p:tgtEl>
                                          <p:spTgt spid="62"/>
                                        </p:tgtEl>
                                      </p:cBhvr>
                                    </p:animEffect>
                                  </p:childTnLst>
                                </p:cTn>
                              </p:par>
                            </p:childTnLst>
                          </p:cTn>
                        </p:par>
                        <p:par>
                          <p:cTn id="56" fill="hold">
                            <p:stCondLst>
                              <p:cond delay="7500"/>
                            </p:stCondLst>
                            <p:childTnLst>
                              <p:par>
                                <p:cTn id="57" presetID="22" presetClass="entr" presetSubtype="2" fill="hold" grpId="0" nodeType="after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wipe(right)">
                                      <p:cBhvr>
                                        <p:cTn id="59" dur="500"/>
                                        <p:tgtEl>
                                          <p:spTgt spid="64"/>
                                        </p:tgtEl>
                                      </p:cBhvr>
                                    </p:animEffect>
                                  </p:childTnLst>
                                </p:cTn>
                              </p:par>
                            </p:childTnLst>
                          </p:cTn>
                        </p:par>
                        <p:par>
                          <p:cTn id="60" fill="hold">
                            <p:stCondLst>
                              <p:cond delay="8000"/>
                            </p:stCondLst>
                            <p:childTnLst>
                              <p:par>
                                <p:cTn id="61" presetID="31" presetClass="entr" presetSubtype="0" fill="hold" grpId="0" nodeType="afterEffect">
                                  <p:stCondLst>
                                    <p:cond delay="0"/>
                                  </p:stCondLst>
                                  <p:childTnLst>
                                    <p:set>
                                      <p:cBhvr>
                                        <p:cTn id="62" dur="1" fill="hold">
                                          <p:stCondLst>
                                            <p:cond delay="0"/>
                                          </p:stCondLst>
                                        </p:cTn>
                                        <p:tgtEl>
                                          <p:spTgt spid="57"/>
                                        </p:tgtEl>
                                        <p:attrNameLst>
                                          <p:attrName>style.visibility</p:attrName>
                                        </p:attrNameLst>
                                      </p:cBhvr>
                                      <p:to>
                                        <p:strVal val="visible"/>
                                      </p:to>
                                    </p:set>
                                    <p:anim calcmode="lin" valueType="num">
                                      <p:cBhvr>
                                        <p:cTn id="63" dur="1000" fill="hold"/>
                                        <p:tgtEl>
                                          <p:spTgt spid="57"/>
                                        </p:tgtEl>
                                        <p:attrNameLst>
                                          <p:attrName>ppt_w</p:attrName>
                                        </p:attrNameLst>
                                      </p:cBhvr>
                                      <p:tavLst>
                                        <p:tav tm="0">
                                          <p:val>
                                            <p:fltVal val="0"/>
                                          </p:val>
                                        </p:tav>
                                        <p:tav tm="100000">
                                          <p:val>
                                            <p:strVal val="#ppt_w"/>
                                          </p:val>
                                        </p:tav>
                                      </p:tavLst>
                                    </p:anim>
                                    <p:anim calcmode="lin" valueType="num">
                                      <p:cBhvr>
                                        <p:cTn id="64" dur="1000" fill="hold"/>
                                        <p:tgtEl>
                                          <p:spTgt spid="57"/>
                                        </p:tgtEl>
                                        <p:attrNameLst>
                                          <p:attrName>ppt_h</p:attrName>
                                        </p:attrNameLst>
                                      </p:cBhvr>
                                      <p:tavLst>
                                        <p:tav tm="0">
                                          <p:val>
                                            <p:fltVal val="0"/>
                                          </p:val>
                                        </p:tav>
                                        <p:tav tm="100000">
                                          <p:val>
                                            <p:strVal val="#ppt_h"/>
                                          </p:val>
                                        </p:tav>
                                      </p:tavLst>
                                    </p:anim>
                                    <p:anim calcmode="lin" valueType="num">
                                      <p:cBhvr>
                                        <p:cTn id="65" dur="1000" fill="hold"/>
                                        <p:tgtEl>
                                          <p:spTgt spid="57"/>
                                        </p:tgtEl>
                                        <p:attrNameLst>
                                          <p:attrName>style.rotation</p:attrName>
                                        </p:attrNameLst>
                                      </p:cBhvr>
                                      <p:tavLst>
                                        <p:tav tm="0">
                                          <p:val>
                                            <p:fltVal val="90"/>
                                          </p:val>
                                        </p:tav>
                                        <p:tav tm="100000">
                                          <p:val>
                                            <p:fltVal val="0"/>
                                          </p:val>
                                        </p:tav>
                                      </p:tavLst>
                                    </p:anim>
                                    <p:animEffect transition="in" filter="fade">
                                      <p:cBhvr>
                                        <p:cTn id="66" dur="1000"/>
                                        <p:tgtEl>
                                          <p:spTgt spid="57"/>
                                        </p:tgtEl>
                                      </p:cBhvr>
                                    </p:animEffect>
                                  </p:childTnLst>
                                </p:cTn>
                              </p:par>
                            </p:childTnLst>
                          </p:cTn>
                        </p:par>
                        <p:par>
                          <p:cTn id="67" fill="hold">
                            <p:stCondLst>
                              <p:cond delay="9000"/>
                            </p:stCondLst>
                            <p:childTnLst>
                              <p:par>
                                <p:cTn id="68" presetID="16" presetClass="entr" presetSubtype="21"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barn(inVertical)">
                                      <p:cBhvr>
                                        <p:cTn id="70" dur="500"/>
                                        <p:tgtEl>
                                          <p:spTgt spid="60"/>
                                        </p:tgtEl>
                                      </p:cBhvr>
                                    </p:animEffect>
                                  </p:childTnLst>
                                </p:cTn>
                              </p:par>
                            </p:childTnLst>
                          </p:cTn>
                        </p:par>
                        <p:par>
                          <p:cTn id="71" fill="hold">
                            <p:stCondLst>
                              <p:cond delay="9500"/>
                            </p:stCondLst>
                            <p:childTnLst>
                              <p:par>
                                <p:cTn id="72" presetID="22" presetClass="entr" presetSubtype="8" fill="hold" grpId="0" nodeType="after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wipe(left)">
                                      <p:cBhvr>
                                        <p:cTn id="7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animBg="1"/>
      <p:bldP spid="56" grpId="0" animBg="1"/>
      <p:bldP spid="57" grpId="0" animBg="1"/>
      <p:bldP spid="58" grpId="0" animBg="1"/>
      <p:bldP spid="59" grpId="0"/>
      <p:bldP spid="60" grpId="0"/>
      <p:bldP spid="61" grpId="0"/>
      <p:bldP spid="62" grpId="0"/>
      <p:bldP spid="63" grpId="0"/>
      <p:bldP spid="64" grpId="0"/>
      <p:bldP spid="65" grpId="0"/>
      <p:bldP spid="6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id="{253F0097-FB98-4995-B0E9-491B92C6424E}"/>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0243" name="文本框 6">
            <a:extLst>
              <a:ext uri="{FF2B5EF4-FFF2-40B4-BE49-F238E27FC236}">
                <a16:creationId xmlns:a16="http://schemas.microsoft.com/office/drawing/2014/main" id="{73EE4C21-3286-4135-80D0-5D7DCA6D9D47}"/>
              </a:ext>
            </a:extLst>
          </p:cNvPr>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10244" name="图片 8">
            <a:extLst>
              <a:ext uri="{FF2B5EF4-FFF2-40B4-BE49-F238E27FC236}">
                <a16:creationId xmlns:a16="http://schemas.microsoft.com/office/drawing/2014/main" id="{A157883C-2E2A-4CAA-8055-FEB9B95EB5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2638" y="61913"/>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
            <a:extLst>
              <a:ext uri="{FF2B5EF4-FFF2-40B4-BE49-F238E27FC236}">
                <a16:creationId xmlns:a16="http://schemas.microsoft.com/office/drawing/2014/main" id="{82E2302E-AA96-4340-B436-5A1B4D940CC4}"/>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收益</a:t>
            </a:r>
            <a:endParaRPr lang="zh-CN" altLang="en-US" sz="3600" dirty="0"/>
          </a:p>
        </p:txBody>
      </p:sp>
      <p:grpSp>
        <p:nvGrpSpPr>
          <p:cNvPr id="9" name="Group 5">
            <a:extLst>
              <a:ext uri="{FF2B5EF4-FFF2-40B4-BE49-F238E27FC236}">
                <a16:creationId xmlns:a16="http://schemas.microsoft.com/office/drawing/2014/main" id="{F60E1D42-446F-4E48-93EA-48A99E48491F}"/>
              </a:ext>
            </a:extLst>
          </p:cNvPr>
          <p:cNvGrpSpPr>
            <a:grpSpLocks/>
          </p:cNvGrpSpPr>
          <p:nvPr/>
        </p:nvGrpSpPr>
        <p:grpSpPr bwMode="auto">
          <a:xfrm>
            <a:off x="1830527" y="2971501"/>
            <a:ext cx="6985000" cy="2592388"/>
            <a:chOff x="0" y="0"/>
            <a:chExt cx="2304" cy="1232"/>
          </a:xfrm>
        </p:grpSpPr>
        <p:sp>
          <p:nvSpPr>
            <p:cNvPr id="11" name="Freeform 17">
              <a:extLst>
                <a:ext uri="{FF2B5EF4-FFF2-40B4-BE49-F238E27FC236}">
                  <a16:creationId xmlns:a16="http://schemas.microsoft.com/office/drawing/2014/main" id="{23283250-8AF0-4302-99D7-1DDFEA885C6F}"/>
                </a:ext>
              </a:extLst>
            </p:cNvPr>
            <p:cNvSpPr>
              <a:spLocks/>
            </p:cNvSpPr>
            <p:nvPr/>
          </p:nvSpPr>
          <p:spPr bwMode="auto">
            <a:xfrm>
              <a:off x="22" y="987"/>
              <a:ext cx="2282" cy="43"/>
            </a:xfrm>
            <a:custGeom>
              <a:avLst/>
              <a:gdLst>
                <a:gd name="T0" fmla="*/ 0 w 5706"/>
                <a:gd name="T1" fmla="*/ 0 h 107"/>
                <a:gd name="T2" fmla="*/ 9 w 5706"/>
                <a:gd name="T3" fmla="*/ 0 h 107"/>
                <a:gd name="T4" fmla="*/ 9 w 5706"/>
                <a:gd name="T5" fmla="*/ 0 h 107"/>
                <a:gd name="T6" fmla="*/ 0 w 5706"/>
                <a:gd name="T7" fmla="*/ 0 h 107"/>
                <a:gd name="T8" fmla="*/ 0 w 5706"/>
                <a:gd name="T9" fmla="*/ 0 h 107"/>
                <a:gd name="T10" fmla="*/ 9 w 5706"/>
                <a:gd name="T11" fmla="*/ 0 h 107"/>
                <a:gd name="T12" fmla="*/ 9 w 5706"/>
                <a:gd name="T13" fmla="*/ 0 h 107"/>
                <a:gd name="T14" fmla="*/ 9 w 5706"/>
                <a:gd name="T15" fmla="*/ 0 h 107"/>
                <a:gd name="T16" fmla="*/ 9 w 5706"/>
                <a:gd name="T17" fmla="*/ 0 h 107"/>
                <a:gd name="T18" fmla="*/ 0 w 5706"/>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06"/>
                <a:gd name="T31" fmla="*/ 0 h 107"/>
                <a:gd name="T32" fmla="*/ 5706 w 5706"/>
                <a:gd name="T33" fmla="*/ 107 h 1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06" h="107">
                  <a:moveTo>
                    <a:pt x="0" y="40"/>
                  </a:moveTo>
                  <a:lnTo>
                    <a:pt x="5640" y="40"/>
                  </a:lnTo>
                  <a:lnTo>
                    <a:pt x="5640" y="66"/>
                  </a:lnTo>
                  <a:lnTo>
                    <a:pt x="0" y="66"/>
                  </a:lnTo>
                  <a:lnTo>
                    <a:pt x="0" y="40"/>
                  </a:lnTo>
                  <a:lnTo>
                    <a:pt x="5626" y="0"/>
                  </a:lnTo>
                  <a:lnTo>
                    <a:pt x="5706" y="53"/>
                  </a:lnTo>
                  <a:lnTo>
                    <a:pt x="5626" y="106"/>
                  </a:lnTo>
                  <a:lnTo>
                    <a:pt x="5626" y="0"/>
                  </a:lnTo>
                  <a:lnTo>
                    <a:pt x="0" y="40"/>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 name="Freeform 18">
              <a:extLst>
                <a:ext uri="{FF2B5EF4-FFF2-40B4-BE49-F238E27FC236}">
                  <a16:creationId xmlns:a16="http://schemas.microsoft.com/office/drawing/2014/main" id="{1C070303-C443-4996-B09F-B68DC11A5BAD}"/>
                </a:ext>
              </a:extLst>
            </p:cNvPr>
            <p:cNvSpPr>
              <a:spLocks/>
            </p:cNvSpPr>
            <p:nvPr/>
          </p:nvSpPr>
          <p:spPr bwMode="auto">
            <a:xfrm>
              <a:off x="0" y="0"/>
              <a:ext cx="43" cy="1008"/>
            </a:xfrm>
            <a:custGeom>
              <a:avLst/>
              <a:gdLst>
                <a:gd name="T0" fmla="*/ 0 w 107"/>
                <a:gd name="T1" fmla="*/ 4 h 2520"/>
                <a:gd name="T2" fmla="*/ 0 w 107"/>
                <a:gd name="T3" fmla="*/ 0 h 2520"/>
                <a:gd name="T4" fmla="*/ 0 w 107"/>
                <a:gd name="T5" fmla="*/ 0 h 2520"/>
                <a:gd name="T6" fmla="*/ 0 w 107"/>
                <a:gd name="T7" fmla="*/ 4 h 2520"/>
                <a:gd name="T8" fmla="*/ 0 w 107"/>
                <a:gd name="T9" fmla="*/ 4 h 2520"/>
                <a:gd name="T10" fmla="*/ 0 w 107"/>
                <a:gd name="T11" fmla="*/ 0 h 2520"/>
                <a:gd name="T12" fmla="*/ 0 w 107"/>
                <a:gd name="T13" fmla="*/ 0 h 2520"/>
                <a:gd name="T14" fmla="*/ 0 w 107"/>
                <a:gd name="T15" fmla="*/ 0 h 2520"/>
                <a:gd name="T16" fmla="*/ 0 w 107"/>
                <a:gd name="T17" fmla="*/ 0 h 2520"/>
                <a:gd name="T18" fmla="*/ 0 w 107"/>
                <a:gd name="T19" fmla="*/ 4 h 25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7"/>
                <a:gd name="T31" fmla="*/ 0 h 2520"/>
                <a:gd name="T32" fmla="*/ 107 w 107"/>
                <a:gd name="T33" fmla="*/ 2520 h 25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7" h="2520">
                  <a:moveTo>
                    <a:pt x="40" y="2520"/>
                  </a:moveTo>
                  <a:lnTo>
                    <a:pt x="40" y="53"/>
                  </a:lnTo>
                  <a:lnTo>
                    <a:pt x="66" y="53"/>
                  </a:lnTo>
                  <a:lnTo>
                    <a:pt x="66" y="2520"/>
                  </a:lnTo>
                  <a:lnTo>
                    <a:pt x="40" y="2520"/>
                  </a:lnTo>
                  <a:lnTo>
                    <a:pt x="0" y="66"/>
                  </a:lnTo>
                  <a:lnTo>
                    <a:pt x="53" y="0"/>
                  </a:lnTo>
                  <a:lnTo>
                    <a:pt x="106" y="66"/>
                  </a:lnTo>
                  <a:lnTo>
                    <a:pt x="0" y="66"/>
                  </a:lnTo>
                  <a:lnTo>
                    <a:pt x="40" y="252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 name="Freeform 19">
              <a:extLst>
                <a:ext uri="{FF2B5EF4-FFF2-40B4-BE49-F238E27FC236}">
                  <a16:creationId xmlns:a16="http://schemas.microsoft.com/office/drawing/2014/main" id="{00894D1A-6FD9-4197-BE28-93CC98EEC34A}"/>
                </a:ext>
              </a:extLst>
            </p:cNvPr>
            <p:cNvSpPr>
              <a:spLocks/>
            </p:cNvSpPr>
            <p:nvPr/>
          </p:nvSpPr>
          <p:spPr bwMode="auto">
            <a:xfrm>
              <a:off x="310" y="939"/>
              <a:ext cx="0" cy="69"/>
            </a:xfrm>
            <a:custGeom>
              <a:avLst/>
              <a:gdLst>
                <a:gd name="T0" fmla="*/ 0 h 173"/>
                <a:gd name="T1" fmla="*/ 0 h 173"/>
                <a:gd name="T2" fmla="*/ 0 60000 65536"/>
                <a:gd name="T3" fmla="*/ 0 60000 65536"/>
                <a:gd name="T4" fmla="*/ 0 h 173"/>
                <a:gd name="T5" fmla="*/ 173 h 173"/>
              </a:gdLst>
              <a:ahLst/>
              <a:cxnLst>
                <a:cxn ang="T2">
                  <a:pos x="0" y="T0"/>
                </a:cxn>
                <a:cxn ang="T3">
                  <a:pos x="0" y="T1"/>
                </a:cxn>
              </a:cxnLst>
              <a:rect l="0" t="T4" r="0" b="T5"/>
              <a:pathLst>
                <a:path h="173">
                  <a:moveTo>
                    <a:pt x="0" y="186"/>
                  </a:moveTo>
                  <a:lnTo>
                    <a:pt x="0" y="0"/>
                  </a:lnTo>
                </a:path>
              </a:pathLst>
            </a:custGeom>
            <a:noFill/>
            <a:ln w="4763"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 name="Freeform 20">
              <a:extLst>
                <a:ext uri="{FF2B5EF4-FFF2-40B4-BE49-F238E27FC236}">
                  <a16:creationId xmlns:a16="http://schemas.microsoft.com/office/drawing/2014/main" id="{C3133286-7AC5-4341-844C-E245C1394D62}"/>
                </a:ext>
              </a:extLst>
            </p:cNvPr>
            <p:cNvSpPr>
              <a:spLocks/>
            </p:cNvSpPr>
            <p:nvPr/>
          </p:nvSpPr>
          <p:spPr bwMode="auto">
            <a:xfrm>
              <a:off x="816" y="939"/>
              <a:ext cx="0" cy="69"/>
            </a:xfrm>
            <a:custGeom>
              <a:avLst/>
              <a:gdLst>
                <a:gd name="T0" fmla="*/ 0 h 173"/>
                <a:gd name="T1" fmla="*/ 0 h 173"/>
                <a:gd name="T2" fmla="*/ 0 60000 65536"/>
                <a:gd name="T3" fmla="*/ 0 60000 65536"/>
                <a:gd name="T4" fmla="*/ 0 h 173"/>
                <a:gd name="T5" fmla="*/ 173 h 173"/>
              </a:gdLst>
              <a:ahLst/>
              <a:cxnLst>
                <a:cxn ang="T2">
                  <a:pos x="0" y="T0"/>
                </a:cxn>
                <a:cxn ang="T3">
                  <a:pos x="0" y="T1"/>
                </a:cxn>
              </a:cxnLst>
              <a:rect l="0" t="T4" r="0" b="T5"/>
              <a:pathLst>
                <a:path h="173">
                  <a:moveTo>
                    <a:pt x="0" y="186"/>
                  </a:moveTo>
                  <a:lnTo>
                    <a:pt x="0" y="0"/>
                  </a:lnTo>
                </a:path>
              </a:pathLst>
            </a:custGeom>
            <a:noFill/>
            <a:ln w="4763"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 name="Freeform 21">
              <a:extLst>
                <a:ext uri="{FF2B5EF4-FFF2-40B4-BE49-F238E27FC236}">
                  <a16:creationId xmlns:a16="http://schemas.microsoft.com/office/drawing/2014/main" id="{BE7A0592-6C55-4691-AEB7-CB329F9289D7}"/>
                </a:ext>
              </a:extLst>
            </p:cNvPr>
            <p:cNvSpPr>
              <a:spLocks/>
            </p:cNvSpPr>
            <p:nvPr/>
          </p:nvSpPr>
          <p:spPr bwMode="auto">
            <a:xfrm>
              <a:off x="1344" y="939"/>
              <a:ext cx="0" cy="69"/>
            </a:xfrm>
            <a:custGeom>
              <a:avLst/>
              <a:gdLst>
                <a:gd name="T0" fmla="*/ 0 h 173"/>
                <a:gd name="T1" fmla="*/ 0 h 173"/>
                <a:gd name="T2" fmla="*/ 0 60000 65536"/>
                <a:gd name="T3" fmla="*/ 0 60000 65536"/>
                <a:gd name="T4" fmla="*/ 0 h 173"/>
                <a:gd name="T5" fmla="*/ 173 h 173"/>
              </a:gdLst>
              <a:ahLst/>
              <a:cxnLst>
                <a:cxn ang="T2">
                  <a:pos x="0" y="T0"/>
                </a:cxn>
                <a:cxn ang="T3">
                  <a:pos x="0" y="T1"/>
                </a:cxn>
              </a:cxnLst>
              <a:rect l="0" t="T4" r="0" b="T5"/>
              <a:pathLst>
                <a:path h="173">
                  <a:moveTo>
                    <a:pt x="0" y="186"/>
                  </a:moveTo>
                  <a:lnTo>
                    <a:pt x="0" y="0"/>
                  </a:lnTo>
                </a:path>
              </a:pathLst>
            </a:custGeom>
            <a:noFill/>
            <a:ln w="4763"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 name="Freeform 22">
              <a:extLst>
                <a:ext uri="{FF2B5EF4-FFF2-40B4-BE49-F238E27FC236}">
                  <a16:creationId xmlns:a16="http://schemas.microsoft.com/office/drawing/2014/main" id="{8301A1F0-F65C-4FFA-AF00-B1DF196F51EB}"/>
                </a:ext>
              </a:extLst>
            </p:cNvPr>
            <p:cNvSpPr>
              <a:spLocks/>
            </p:cNvSpPr>
            <p:nvPr/>
          </p:nvSpPr>
          <p:spPr bwMode="auto">
            <a:xfrm>
              <a:off x="48" y="1083"/>
              <a:ext cx="358" cy="149"/>
            </a:xfrm>
            <a:custGeom>
              <a:avLst/>
              <a:gdLst>
                <a:gd name="T0" fmla="*/ 0 w 894"/>
                <a:gd name="T1" fmla="*/ 0 h 373"/>
                <a:gd name="T2" fmla="*/ 0 w 894"/>
                <a:gd name="T3" fmla="*/ 1 h 373"/>
                <a:gd name="T4" fmla="*/ 2 w 894"/>
                <a:gd name="T5" fmla="*/ 1 h 373"/>
                <a:gd name="T6" fmla="*/ 2 w 894"/>
                <a:gd name="T7" fmla="*/ 0 h 373"/>
                <a:gd name="T8" fmla="*/ 0 w 894"/>
                <a:gd name="T9" fmla="*/ 0 h 373"/>
                <a:gd name="T10" fmla="*/ 0 60000 65536"/>
                <a:gd name="T11" fmla="*/ 0 60000 65536"/>
                <a:gd name="T12" fmla="*/ 0 60000 65536"/>
                <a:gd name="T13" fmla="*/ 0 60000 65536"/>
                <a:gd name="T14" fmla="*/ 0 60000 65536"/>
                <a:gd name="T15" fmla="*/ 0 w 894"/>
                <a:gd name="T16" fmla="*/ 0 h 373"/>
                <a:gd name="T17" fmla="*/ 894 w 894"/>
                <a:gd name="T18" fmla="*/ 373 h 373"/>
              </a:gdLst>
              <a:ahLst/>
              <a:cxnLst>
                <a:cxn ang="T10">
                  <a:pos x="T0" y="T1"/>
                </a:cxn>
                <a:cxn ang="T11">
                  <a:pos x="T2" y="T3"/>
                </a:cxn>
                <a:cxn ang="T12">
                  <a:pos x="T4" y="T5"/>
                </a:cxn>
                <a:cxn ang="T13">
                  <a:pos x="T6" y="T7"/>
                </a:cxn>
                <a:cxn ang="T14">
                  <a:pos x="T8" y="T9"/>
                </a:cxn>
              </a:cxnLst>
              <a:rect l="T15" t="T16" r="T17" b="T18"/>
              <a:pathLst>
                <a:path w="894" h="373">
                  <a:moveTo>
                    <a:pt x="0" y="0"/>
                  </a:moveTo>
                  <a:lnTo>
                    <a:pt x="0" y="386"/>
                  </a:lnTo>
                  <a:lnTo>
                    <a:pt x="906" y="386"/>
                  </a:lnTo>
                  <a:lnTo>
                    <a:pt x="906" y="0"/>
                  </a:lnTo>
                  <a:lnTo>
                    <a:pt x="0" y="0"/>
                  </a:lnTo>
                  <a:close/>
                </a:path>
              </a:pathLst>
            </a:custGeom>
            <a:noFill/>
            <a:ln w="14288" cmpd="sng">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 name="Freeform 23">
              <a:extLst>
                <a:ext uri="{FF2B5EF4-FFF2-40B4-BE49-F238E27FC236}">
                  <a16:creationId xmlns:a16="http://schemas.microsoft.com/office/drawing/2014/main" id="{DD2F8276-32B1-4F06-8C3A-FE7FC9955EF4}"/>
                </a:ext>
              </a:extLst>
            </p:cNvPr>
            <p:cNvSpPr>
              <a:spLocks/>
            </p:cNvSpPr>
            <p:nvPr/>
          </p:nvSpPr>
          <p:spPr bwMode="auto">
            <a:xfrm>
              <a:off x="640" y="1083"/>
              <a:ext cx="315" cy="149"/>
            </a:xfrm>
            <a:custGeom>
              <a:avLst/>
              <a:gdLst>
                <a:gd name="T0" fmla="*/ 0 w 787"/>
                <a:gd name="T1" fmla="*/ 0 h 373"/>
                <a:gd name="T2" fmla="*/ 0 w 787"/>
                <a:gd name="T3" fmla="*/ 1 h 373"/>
                <a:gd name="T4" fmla="*/ 1 w 787"/>
                <a:gd name="T5" fmla="*/ 1 h 373"/>
                <a:gd name="T6" fmla="*/ 1 w 787"/>
                <a:gd name="T7" fmla="*/ 0 h 373"/>
                <a:gd name="T8" fmla="*/ 0 w 787"/>
                <a:gd name="T9" fmla="*/ 0 h 373"/>
                <a:gd name="T10" fmla="*/ 0 60000 65536"/>
                <a:gd name="T11" fmla="*/ 0 60000 65536"/>
                <a:gd name="T12" fmla="*/ 0 60000 65536"/>
                <a:gd name="T13" fmla="*/ 0 60000 65536"/>
                <a:gd name="T14" fmla="*/ 0 60000 65536"/>
                <a:gd name="T15" fmla="*/ 0 w 787"/>
                <a:gd name="T16" fmla="*/ 0 h 373"/>
                <a:gd name="T17" fmla="*/ 787 w 787"/>
                <a:gd name="T18" fmla="*/ 373 h 373"/>
              </a:gdLst>
              <a:ahLst/>
              <a:cxnLst>
                <a:cxn ang="T10">
                  <a:pos x="T0" y="T1"/>
                </a:cxn>
                <a:cxn ang="T11">
                  <a:pos x="T2" y="T3"/>
                </a:cxn>
                <a:cxn ang="T12">
                  <a:pos x="T4" y="T5"/>
                </a:cxn>
                <a:cxn ang="T13">
                  <a:pos x="T6" y="T7"/>
                </a:cxn>
                <a:cxn ang="T14">
                  <a:pos x="T8" y="T9"/>
                </a:cxn>
              </a:cxnLst>
              <a:rect l="T15" t="T16" r="T17" b="T18"/>
              <a:pathLst>
                <a:path w="787" h="373">
                  <a:moveTo>
                    <a:pt x="0" y="0"/>
                  </a:moveTo>
                  <a:lnTo>
                    <a:pt x="0" y="386"/>
                  </a:lnTo>
                  <a:lnTo>
                    <a:pt x="786" y="386"/>
                  </a:lnTo>
                  <a:lnTo>
                    <a:pt x="786" y="0"/>
                  </a:lnTo>
                  <a:lnTo>
                    <a:pt x="0" y="0"/>
                  </a:lnTo>
                  <a:close/>
                </a:path>
              </a:pathLst>
            </a:custGeom>
            <a:noFill/>
            <a:ln w="14288" cmpd="sng">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 name="Freeform 24">
              <a:extLst>
                <a:ext uri="{FF2B5EF4-FFF2-40B4-BE49-F238E27FC236}">
                  <a16:creationId xmlns:a16="http://schemas.microsoft.com/office/drawing/2014/main" id="{7DF553A1-C899-49FF-84DA-D63B49DB6490}"/>
                </a:ext>
              </a:extLst>
            </p:cNvPr>
            <p:cNvSpPr>
              <a:spLocks/>
            </p:cNvSpPr>
            <p:nvPr/>
          </p:nvSpPr>
          <p:spPr bwMode="auto">
            <a:xfrm>
              <a:off x="1168" y="1083"/>
              <a:ext cx="352" cy="149"/>
            </a:xfrm>
            <a:custGeom>
              <a:avLst/>
              <a:gdLst>
                <a:gd name="T0" fmla="*/ 0 w 880"/>
                <a:gd name="T1" fmla="*/ 0 h 373"/>
                <a:gd name="T2" fmla="*/ 0 w 880"/>
                <a:gd name="T3" fmla="*/ 1 h 373"/>
                <a:gd name="T4" fmla="*/ 2 w 880"/>
                <a:gd name="T5" fmla="*/ 1 h 373"/>
                <a:gd name="T6" fmla="*/ 2 w 880"/>
                <a:gd name="T7" fmla="*/ 0 h 373"/>
                <a:gd name="T8" fmla="*/ 0 w 880"/>
                <a:gd name="T9" fmla="*/ 0 h 373"/>
                <a:gd name="T10" fmla="*/ 0 60000 65536"/>
                <a:gd name="T11" fmla="*/ 0 60000 65536"/>
                <a:gd name="T12" fmla="*/ 0 60000 65536"/>
                <a:gd name="T13" fmla="*/ 0 60000 65536"/>
                <a:gd name="T14" fmla="*/ 0 60000 65536"/>
                <a:gd name="T15" fmla="*/ 0 w 880"/>
                <a:gd name="T16" fmla="*/ 0 h 373"/>
                <a:gd name="T17" fmla="*/ 880 w 880"/>
                <a:gd name="T18" fmla="*/ 373 h 373"/>
              </a:gdLst>
              <a:ahLst/>
              <a:cxnLst>
                <a:cxn ang="T10">
                  <a:pos x="T0" y="T1"/>
                </a:cxn>
                <a:cxn ang="T11">
                  <a:pos x="T2" y="T3"/>
                </a:cxn>
                <a:cxn ang="T12">
                  <a:pos x="T4" y="T5"/>
                </a:cxn>
                <a:cxn ang="T13">
                  <a:pos x="T6" y="T7"/>
                </a:cxn>
                <a:cxn ang="T14">
                  <a:pos x="T8" y="T9"/>
                </a:cxn>
              </a:cxnLst>
              <a:rect l="T15" t="T16" r="T17" b="T18"/>
              <a:pathLst>
                <a:path w="880" h="373">
                  <a:moveTo>
                    <a:pt x="0" y="0"/>
                  </a:moveTo>
                  <a:lnTo>
                    <a:pt x="0" y="386"/>
                  </a:lnTo>
                  <a:lnTo>
                    <a:pt x="880" y="386"/>
                  </a:lnTo>
                  <a:lnTo>
                    <a:pt x="880" y="0"/>
                  </a:lnTo>
                  <a:lnTo>
                    <a:pt x="0" y="0"/>
                  </a:lnTo>
                  <a:close/>
                </a:path>
              </a:pathLst>
            </a:custGeom>
            <a:noFill/>
            <a:ln w="14288" cmpd="sng">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 name="Freeform 25">
              <a:extLst>
                <a:ext uri="{FF2B5EF4-FFF2-40B4-BE49-F238E27FC236}">
                  <a16:creationId xmlns:a16="http://schemas.microsoft.com/office/drawing/2014/main" id="{6942DFDA-C95D-4854-8F7D-4EC9F63F0D4E}"/>
                </a:ext>
              </a:extLst>
            </p:cNvPr>
            <p:cNvSpPr>
              <a:spLocks/>
            </p:cNvSpPr>
            <p:nvPr/>
          </p:nvSpPr>
          <p:spPr bwMode="auto">
            <a:xfrm>
              <a:off x="1003" y="213"/>
              <a:ext cx="934" cy="43"/>
            </a:xfrm>
            <a:custGeom>
              <a:avLst/>
              <a:gdLst>
                <a:gd name="T0" fmla="*/ 0 w 2334"/>
                <a:gd name="T1" fmla="*/ 0 h 107"/>
                <a:gd name="T2" fmla="*/ 4 w 2334"/>
                <a:gd name="T3" fmla="*/ 0 h 107"/>
                <a:gd name="T4" fmla="*/ 4 w 2334"/>
                <a:gd name="T5" fmla="*/ 0 h 107"/>
                <a:gd name="T6" fmla="*/ 0 w 2334"/>
                <a:gd name="T7" fmla="*/ 0 h 107"/>
                <a:gd name="T8" fmla="*/ 0 w 2334"/>
                <a:gd name="T9" fmla="*/ 0 h 107"/>
                <a:gd name="T10" fmla="*/ 4 w 2334"/>
                <a:gd name="T11" fmla="*/ 0 h 107"/>
                <a:gd name="T12" fmla="*/ 4 w 2334"/>
                <a:gd name="T13" fmla="*/ 0 h 107"/>
                <a:gd name="T14" fmla="*/ 4 w 2334"/>
                <a:gd name="T15" fmla="*/ 0 h 107"/>
                <a:gd name="T16" fmla="*/ 4 w 2334"/>
                <a:gd name="T17" fmla="*/ 0 h 107"/>
                <a:gd name="T18" fmla="*/ 0 w 2334"/>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4"/>
                <a:gd name="T31" fmla="*/ 0 h 107"/>
                <a:gd name="T32" fmla="*/ 2334 w 2334"/>
                <a:gd name="T33" fmla="*/ 107 h 1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4" h="107">
                  <a:moveTo>
                    <a:pt x="0" y="40"/>
                  </a:moveTo>
                  <a:lnTo>
                    <a:pt x="2240" y="40"/>
                  </a:lnTo>
                  <a:lnTo>
                    <a:pt x="2240" y="80"/>
                  </a:lnTo>
                  <a:lnTo>
                    <a:pt x="0" y="80"/>
                  </a:lnTo>
                  <a:lnTo>
                    <a:pt x="0" y="40"/>
                  </a:lnTo>
                  <a:lnTo>
                    <a:pt x="2226" y="0"/>
                  </a:lnTo>
                  <a:lnTo>
                    <a:pt x="2346" y="53"/>
                  </a:lnTo>
                  <a:lnTo>
                    <a:pt x="2226" y="106"/>
                  </a:lnTo>
                  <a:lnTo>
                    <a:pt x="2226" y="0"/>
                  </a:lnTo>
                  <a:lnTo>
                    <a:pt x="0" y="4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 name="Freeform 26">
              <a:extLst>
                <a:ext uri="{FF2B5EF4-FFF2-40B4-BE49-F238E27FC236}">
                  <a16:creationId xmlns:a16="http://schemas.microsoft.com/office/drawing/2014/main" id="{3F5D8077-4C6F-4EBF-BBAE-0B58A94EBFAB}"/>
                </a:ext>
              </a:extLst>
            </p:cNvPr>
            <p:cNvSpPr>
              <a:spLocks/>
            </p:cNvSpPr>
            <p:nvPr/>
          </p:nvSpPr>
          <p:spPr bwMode="auto">
            <a:xfrm>
              <a:off x="262" y="400"/>
              <a:ext cx="1920" cy="614"/>
            </a:xfrm>
            <a:custGeom>
              <a:avLst/>
              <a:gdLst>
                <a:gd name="T0" fmla="*/ 1 w 4800"/>
                <a:gd name="T1" fmla="*/ 2 h 1534"/>
                <a:gd name="T2" fmla="*/ 1 w 4800"/>
                <a:gd name="T3" fmla="*/ 2 h 1534"/>
                <a:gd name="T4" fmla="*/ 2 w 4800"/>
                <a:gd name="T5" fmla="*/ 2 h 1534"/>
                <a:gd name="T6" fmla="*/ 2 w 4800"/>
                <a:gd name="T7" fmla="*/ 2 h 1534"/>
                <a:gd name="T8" fmla="*/ 3 w 4800"/>
                <a:gd name="T9" fmla="*/ 2 h 1534"/>
                <a:gd name="T10" fmla="*/ 3 w 4800"/>
                <a:gd name="T11" fmla="*/ 1 h 1534"/>
                <a:gd name="T12" fmla="*/ 4 w 4800"/>
                <a:gd name="T13" fmla="*/ 1 h 1534"/>
                <a:gd name="T14" fmla="*/ 4 w 4800"/>
                <a:gd name="T15" fmla="*/ 1 h 1534"/>
                <a:gd name="T16" fmla="*/ 4 w 4800"/>
                <a:gd name="T17" fmla="*/ 0 h 1534"/>
                <a:gd name="T18" fmla="*/ 5 w 4800"/>
                <a:gd name="T19" fmla="*/ 0 h 1534"/>
                <a:gd name="T20" fmla="*/ 5 w 4800"/>
                <a:gd name="T21" fmla="*/ 0 h 1534"/>
                <a:gd name="T22" fmla="*/ 5 w 4800"/>
                <a:gd name="T23" fmla="*/ 0 h 1534"/>
                <a:gd name="T24" fmla="*/ 6 w 4800"/>
                <a:gd name="T25" fmla="*/ 0 h 1534"/>
                <a:gd name="T26" fmla="*/ 6 w 4800"/>
                <a:gd name="T27" fmla="*/ 0 h 1534"/>
                <a:gd name="T28" fmla="*/ 6 w 4800"/>
                <a:gd name="T29" fmla="*/ 0 h 1534"/>
                <a:gd name="T30" fmla="*/ 6 w 4800"/>
                <a:gd name="T31" fmla="*/ 0 h 1534"/>
                <a:gd name="T32" fmla="*/ 6 w 4800"/>
                <a:gd name="T33" fmla="*/ 0 h 1534"/>
                <a:gd name="T34" fmla="*/ 7 w 4800"/>
                <a:gd name="T35" fmla="*/ 1 h 1534"/>
                <a:gd name="T36" fmla="*/ 7 w 4800"/>
                <a:gd name="T37" fmla="*/ 1 h 1534"/>
                <a:gd name="T38" fmla="*/ 7 w 4800"/>
                <a:gd name="T39" fmla="*/ 1 h 1534"/>
                <a:gd name="T40" fmla="*/ 7 w 4800"/>
                <a:gd name="T41" fmla="*/ 2 h 1534"/>
                <a:gd name="T42" fmla="*/ 8 w 4800"/>
                <a:gd name="T43" fmla="*/ 2 h 1534"/>
                <a:gd name="T44" fmla="*/ 8 w 4800"/>
                <a:gd name="T45" fmla="*/ 2 h 1534"/>
                <a:gd name="T46" fmla="*/ 8 w 4800"/>
                <a:gd name="T47" fmla="*/ 2 h 1534"/>
                <a:gd name="T48" fmla="*/ 8 w 4800"/>
                <a:gd name="T49" fmla="*/ 2 h 1534"/>
                <a:gd name="T50" fmla="*/ 8 w 4800"/>
                <a:gd name="T51" fmla="*/ 2 h 1534"/>
                <a:gd name="T52" fmla="*/ 8 w 4800"/>
                <a:gd name="T53" fmla="*/ 2 h 1534"/>
                <a:gd name="T54" fmla="*/ 7 w 4800"/>
                <a:gd name="T55" fmla="*/ 2 h 1534"/>
                <a:gd name="T56" fmla="*/ 7 w 4800"/>
                <a:gd name="T57" fmla="*/ 1 h 1534"/>
                <a:gd name="T58" fmla="*/ 7 w 4800"/>
                <a:gd name="T59" fmla="*/ 1 h 1534"/>
                <a:gd name="T60" fmla="*/ 7 w 4800"/>
                <a:gd name="T61" fmla="*/ 1 h 1534"/>
                <a:gd name="T62" fmla="*/ 6 w 4800"/>
                <a:gd name="T63" fmla="*/ 0 h 1534"/>
                <a:gd name="T64" fmla="*/ 6 w 4800"/>
                <a:gd name="T65" fmla="*/ 0 h 1534"/>
                <a:gd name="T66" fmla="*/ 6 w 4800"/>
                <a:gd name="T67" fmla="*/ 0 h 1534"/>
                <a:gd name="T68" fmla="*/ 6 w 4800"/>
                <a:gd name="T69" fmla="*/ 0 h 1534"/>
                <a:gd name="T70" fmla="*/ 5 w 4800"/>
                <a:gd name="T71" fmla="*/ 0 h 1534"/>
                <a:gd name="T72" fmla="*/ 5 w 4800"/>
                <a:gd name="T73" fmla="*/ 0 h 1534"/>
                <a:gd name="T74" fmla="*/ 5 w 4800"/>
                <a:gd name="T75" fmla="*/ 0 h 1534"/>
                <a:gd name="T76" fmla="*/ 4 w 4800"/>
                <a:gd name="T77" fmla="*/ 0 h 1534"/>
                <a:gd name="T78" fmla="*/ 4 w 4800"/>
                <a:gd name="T79" fmla="*/ 1 h 1534"/>
                <a:gd name="T80" fmla="*/ 4 w 4800"/>
                <a:gd name="T81" fmla="*/ 1 h 1534"/>
                <a:gd name="T82" fmla="*/ 4 w 4800"/>
                <a:gd name="T83" fmla="*/ 1 h 1534"/>
                <a:gd name="T84" fmla="*/ 3 w 4800"/>
                <a:gd name="T85" fmla="*/ 1 h 1534"/>
                <a:gd name="T86" fmla="*/ 3 w 4800"/>
                <a:gd name="T87" fmla="*/ 2 h 1534"/>
                <a:gd name="T88" fmla="*/ 2 w 4800"/>
                <a:gd name="T89" fmla="*/ 2 h 1534"/>
                <a:gd name="T90" fmla="*/ 2 w 4800"/>
                <a:gd name="T91" fmla="*/ 2 h 1534"/>
                <a:gd name="T92" fmla="*/ 1 w 4800"/>
                <a:gd name="T93" fmla="*/ 2 h 1534"/>
                <a:gd name="T94" fmla="*/ 0 w 4800"/>
                <a:gd name="T95" fmla="*/ 2 h 1534"/>
                <a:gd name="T96" fmla="*/ 8 w 4800"/>
                <a:gd name="T97" fmla="*/ 2 h 1534"/>
                <a:gd name="T98" fmla="*/ 0 w 4800"/>
                <a:gd name="T99" fmla="*/ 2 h 15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00"/>
                <a:gd name="T151" fmla="*/ 0 h 1534"/>
                <a:gd name="T152" fmla="*/ 4800 w 4800"/>
                <a:gd name="T153" fmla="*/ 1534 h 153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00" h="1534">
                  <a:moveTo>
                    <a:pt x="0" y="1506"/>
                  </a:moveTo>
                  <a:lnTo>
                    <a:pt x="133" y="1480"/>
                  </a:lnTo>
                  <a:lnTo>
                    <a:pt x="253" y="1453"/>
                  </a:lnTo>
                  <a:lnTo>
                    <a:pt x="386" y="1413"/>
                  </a:lnTo>
                  <a:lnTo>
                    <a:pt x="506" y="1373"/>
                  </a:lnTo>
                  <a:lnTo>
                    <a:pt x="640" y="1346"/>
                  </a:lnTo>
                  <a:lnTo>
                    <a:pt x="760" y="1306"/>
                  </a:lnTo>
                  <a:lnTo>
                    <a:pt x="826" y="1280"/>
                  </a:lnTo>
                  <a:lnTo>
                    <a:pt x="893" y="1253"/>
                  </a:lnTo>
                  <a:lnTo>
                    <a:pt x="960" y="1240"/>
                  </a:lnTo>
                  <a:lnTo>
                    <a:pt x="1013" y="1213"/>
                  </a:lnTo>
                  <a:lnTo>
                    <a:pt x="1080" y="1186"/>
                  </a:lnTo>
                  <a:lnTo>
                    <a:pt x="1146" y="1160"/>
                  </a:lnTo>
                  <a:lnTo>
                    <a:pt x="1213" y="1133"/>
                  </a:lnTo>
                  <a:lnTo>
                    <a:pt x="1280" y="1106"/>
                  </a:lnTo>
                  <a:lnTo>
                    <a:pt x="1413" y="1053"/>
                  </a:lnTo>
                  <a:lnTo>
                    <a:pt x="1546" y="986"/>
                  </a:lnTo>
                  <a:lnTo>
                    <a:pt x="1666" y="920"/>
                  </a:lnTo>
                  <a:lnTo>
                    <a:pt x="1733" y="893"/>
                  </a:lnTo>
                  <a:lnTo>
                    <a:pt x="1800" y="866"/>
                  </a:lnTo>
                  <a:lnTo>
                    <a:pt x="1866" y="826"/>
                  </a:lnTo>
                  <a:lnTo>
                    <a:pt x="1920" y="800"/>
                  </a:lnTo>
                  <a:lnTo>
                    <a:pt x="1986" y="760"/>
                  </a:lnTo>
                  <a:lnTo>
                    <a:pt x="2040" y="733"/>
                  </a:lnTo>
                  <a:lnTo>
                    <a:pt x="2093" y="706"/>
                  </a:lnTo>
                  <a:lnTo>
                    <a:pt x="2146" y="666"/>
                  </a:lnTo>
                  <a:lnTo>
                    <a:pt x="2200" y="626"/>
                  </a:lnTo>
                  <a:lnTo>
                    <a:pt x="2253" y="600"/>
                  </a:lnTo>
                  <a:lnTo>
                    <a:pt x="2306" y="560"/>
                  </a:lnTo>
                  <a:lnTo>
                    <a:pt x="2360" y="520"/>
                  </a:lnTo>
                  <a:lnTo>
                    <a:pt x="2400" y="480"/>
                  </a:lnTo>
                  <a:lnTo>
                    <a:pt x="2453" y="440"/>
                  </a:lnTo>
                  <a:lnTo>
                    <a:pt x="2506" y="413"/>
                  </a:lnTo>
                  <a:lnTo>
                    <a:pt x="2546" y="373"/>
                  </a:lnTo>
                  <a:lnTo>
                    <a:pt x="2600" y="333"/>
                  </a:lnTo>
                  <a:lnTo>
                    <a:pt x="2640" y="306"/>
                  </a:lnTo>
                  <a:lnTo>
                    <a:pt x="2680" y="280"/>
                  </a:lnTo>
                  <a:lnTo>
                    <a:pt x="2733" y="240"/>
                  </a:lnTo>
                  <a:lnTo>
                    <a:pt x="2773" y="213"/>
                  </a:lnTo>
                  <a:lnTo>
                    <a:pt x="2813" y="200"/>
                  </a:lnTo>
                  <a:lnTo>
                    <a:pt x="2853" y="173"/>
                  </a:lnTo>
                  <a:lnTo>
                    <a:pt x="2893" y="146"/>
                  </a:lnTo>
                  <a:lnTo>
                    <a:pt x="2933" y="133"/>
                  </a:lnTo>
                  <a:lnTo>
                    <a:pt x="2973" y="106"/>
                  </a:lnTo>
                  <a:lnTo>
                    <a:pt x="3013" y="93"/>
                  </a:lnTo>
                  <a:lnTo>
                    <a:pt x="3053" y="66"/>
                  </a:lnTo>
                  <a:lnTo>
                    <a:pt x="3080" y="53"/>
                  </a:lnTo>
                  <a:lnTo>
                    <a:pt x="3120" y="40"/>
                  </a:lnTo>
                  <a:lnTo>
                    <a:pt x="3160" y="26"/>
                  </a:lnTo>
                  <a:lnTo>
                    <a:pt x="3186" y="13"/>
                  </a:lnTo>
                  <a:lnTo>
                    <a:pt x="3226" y="13"/>
                  </a:lnTo>
                  <a:lnTo>
                    <a:pt x="3266" y="0"/>
                  </a:lnTo>
                  <a:lnTo>
                    <a:pt x="3306" y="0"/>
                  </a:lnTo>
                  <a:lnTo>
                    <a:pt x="3346" y="0"/>
                  </a:lnTo>
                  <a:lnTo>
                    <a:pt x="3386" y="0"/>
                  </a:lnTo>
                  <a:lnTo>
                    <a:pt x="3400" y="13"/>
                  </a:lnTo>
                  <a:lnTo>
                    <a:pt x="3426" y="13"/>
                  </a:lnTo>
                  <a:lnTo>
                    <a:pt x="3466" y="26"/>
                  </a:lnTo>
                  <a:lnTo>
                    <a:pt x="3520" y="40"/>
                  </a:lnTo>
                  <a:lnTo>
                    <a:pt x="3560" y="53"/>
                  </a:lnTo>
                  <a:lnTo>
                    <a:pt x="3613" y="80"/>
                  </a:lnTo>
                  <a:lnTo>
                    <a:pt x="3666" y="93"/>
                  </a:lnTo>
                  <a:lnTo>
                    <a:pt x="3720" y="120"/>
                  </a:lnTo>
                  <a:lnTo>
                    <a:pt x="3760" y="146"/>
                  </a:lnTo>
                  <a:lnTo>
                    <a:pt x="3813" y="173"/>
                  </a:lnTo>
                  <a:lnTo>
                    <a:pt x="3866" y="213"/>
                  </a:lnTo>
                  <a:lnTo>
                    <a:pt x="3920" y="240"/>
                  </a:lnTo>
                  <a:lnTo>
                    <a:pt x="3973" y="280"/>
                  </a:lnTo>
                  <a:lnTo>
                    <a:pt x="4026" y="320"/>
                  </a:lnTo>
                  <a:lnTo>
                    <a:pt x="4066" y="360"/>
                  </a:lnTo>
                  <a:lnTo>
                    <a:pt x="4120" y="400"/>
                  </a:lnTo>
                  <a:lnTo>
                    <a:pt x="4160" y="453"/>
                  </a:lnTo>
                  <a:lnTo>
                    <a:pt x="4213" y="493"/>
                  </a:lnTo>
                  <a:lnTo>
                    <a:pt x="4226" y="520"/>
                  </a:lnTo>
                  <a:lnTo>
                    <a:pt x="4253" y="546"/>
                  </a:lnTo>
                  <a:lnTo>
                    <a:pt x="4280" y="573"/>
                  </a:lnTo>
                  <a:lnTo>
                    <a:pt x="4293" y="600"/>
                  </a:lnTo>
                  <a:lnTo>
                    <a:pt x="4320" y="640"/>
                  </a:lnTo>
                  <a:lnTo>
                    <a:pt x="4346" y="666"/>
                  </a:lnTo>
                  <a:lnTo>
                    <a:pt x="4360" y="706"/>
                  </a:lnTo>
                  <a:lnTo>
                    <a:pt x="4386" y="733"/>
                  </a:lnTo>
                  <a:lnTo>
                    <a:pt x="4426" y="813"/>
                  </a:lnTo>
                  <a:lnTo>
                    <a:pt x="4480" y="880"/>
                  </a:lnTo>
                  <a:lnTo>
                    <a:pt x="4520" y="960"/>
                  </a:lnTo>
                  <a:lnTo>
                    <a:pt x="4560" y="1040"/>
                  </a:lnTo>
                  <a:lnTo>
                    <a:pt x="4600" y="1106"/>
                  </a:lnTo>
                  <a:lnTo>
                    <a:pt x="4640" y="1186"/>
                  </a:lnTo>
                  <a:lnTo>
                    <a:pt x="4653" y="1213"/>
                  </a:lnTo>
                  <a:lnTo>
                    <a:pt x="4666" y="1253"/>
                  </a:lnTo>
                  <a:lnTo>
                    <a:pt x="4693" y="1280"/>
                  </a:lnTo>
                  <a:lnTo>
                    <a:pt x="4706" y="1320"/>
                  </a:lnTo>
                  <a:lnTo>
                    <a:pt x="4720" y="1346"/>
                  </a:lnTo>
                  <a:lnTo>
                    <a:pt x="4733" y="1373"/>
                  </a:lnTo>
                  <a:lnTo>
                    <a:pt x="4746" y="1400"/>
                  </a:lnTo>
                  <a:lnTo>
                    <a:pt x="4760" y="1426"/>
                  </a:lnTo>
                  <a:lnTo>
                    <a:pt x="4773" y="1453"/>
                  </a:lnTo>
                  <a:lnTo>
                    <a:pt x="4786" y="1466"/>
                  </a:lnTo>
                  <a:lnTo>
                    <a:pt x="4760" y="1480"/>
                  </a:lnTo>
                  <a:lnTo>
                    <a:pt x="4760" y="1466"/>
                  </a:lnTo>
                  <a:lnTo>
                    <a:pt x="4746" y="1440"/>
                  </a:lnTo>
                  <a:lnTo>
                    <a:pt x="4733" y="1413"/>
                  </a:lnTo>
                  <a:lnTo>
                    <a:pt x="4720" y="1386"/>
                  </a:lnTo>
                  <a:lnTo>
                    <a:pt x="4706" y="1360"/>
                  </a:lnTo>
                  <a:lnTo>
                    <a:pt x="4680" y="1333"/>
                  </a:lnTo>
                  <a:lnTo>
                    <a:pt x="4666" y="1293"/>
                  </a:lnTo>
                  <a:lnTo>
                    <a:pt x="4653" y="1266"/>
                  </a:lnTo>
                  <a:lnTo>
                    <a:pt x="4640" y="1226"/>
                  </a:lnTo>
                  <a:lnTo>
                    <a:pt x="4613" y="1186"/>
                  </a:lnTo>
                  <a:lnTo>
                    <a:pt x="4573" y="1120"/>
                  </a:lnTo>
                  <a:lnTo>
                    <a:pt x="4533" y="1040"/>
                  </a:lnTo>
                  <a:lnTo>
                    <a:pt x="4493" y="973"/>
                  </a:lnTo>
                  <a:lnTo>
                    <a:pt x="4453" y="893"/>
                  </a:lnTo>
                  <a:lnTo>
                    <a:pt x="4413" y="826"/>
                  </a:lnTo>
                  <a:lnTo>
                    <a:pt x="4373" y="746"/>
                  </a:lnTo>
                  <a:lnTo>
                    <a:pt x="4346" y="720"/>
                  </a:lnTo>
                  <a:lnTo>
                    <a:pt x="4320" y="680"/>
                  </a:lnTo>
                  <a:lnTo>
                    <a:pt x="4306" y="653"/>
                  </a:lnTo>
                  <a:lnTo>
                    <a:pt x="4280" y="613"/>
                  </a:lnTo>
                  <a:lnTo>
                    <a:pt x="4253" y="586"/>
                  </a:lnTo>
                  <a:lnTo>
                    <a:pt x="4240" y="560"/>
                  </a:lnTo>
                  <a:lnTo>
                    <a:pt x="4213" y="533"/>
                  </a:lnTo>
                  <a:lnTo>
                    <a:pt x="4200" y="506"/>
                  </a:lnTo>
                  <a:lnTo>
                    <a:pt x="4146" y="466"/>
                  </a:lnTo>
                  <a:lnTo>
                    <a:pt x="4106" y="426"/>
                  </a:lnTo>
                  <a:lnTo>
                    <a:pt x="4053" y="373"/>
                  </a:lnTo>
                  <a:lnTo>
                    <a:pt x="4013" y="333"/>
                  </a:lnTo>
                  <a:lnTo>
                    <a:pt x="3960" y="306"/>
                  </a:lnTo>
                  <a:lnTo>
                    <a:pt x="3906" y="266"/>
                  </a:lnTo>
                  <a:lnTo>
                    <a:pt x="3853" y="226"/>
                  </a:lnTo>
                  <a:lnTo>
                    <a:pt x="3813" y="200"/>
                  </a:lnTo>
                  <a:lnTo>
                    <a:pt x="3760" y="173"/>
                  </a:lnTo>
                  <a:lnTo>
                    <a:pt x="3706" y="146"/>
                  </a:lnTo>
                  <a:lnTo>
                    <a:pt x="3653" y="120"/>
                  </a:lnTo>
                  <a:lnTo>
                    <a:pt x="3600" y="93"/>
                  </a:lnTo>
                  <a:lnTo>
                    <a:pt x="3560" y="80"/>
                  </a:lnTo>
                  <a:lnTo>
                    <a:pt x="3506" y="53"/>
                  </a:lnTo>
                  <a:lnTo>
                    <a:pt x="3466" y="40"/>
                  </a:lnTo>
                  <a:lnTo>
                    <a:pt x="3426" y="40"/>
                  </a:lnTo>
                  <a:lnTo>
                    <a:pt x="3400" y="26"/>
                  </a:lnTo>
                  <a:lnTo>
                    <a:pt x="3373" y="26"/>
                  </a:lnTo>
                  <a:lnTo>
                    <a:pt x="3346" y="26"/>
                  </a:lnTo>
                  <a:lnTo>
                    <a:pt x="3306" y="26"/>
                  </a:lnTo>
                  <a:lnTo>
                    <a:pt x="3266" y="26"/>
                  </a:lnTo>
                  <a:lnTo>
                    <a:pt x="3226" y="26"/>
                  </a:lnTo>
                  <a:lnTo>
                    <a:pt x="3200" y="40"/>
                  </a:lnTo>
                  <a:lnTo>
                    <a:pt x="3160" y="53"/>
                  </a:lnTo>
                  <a:lnTo>
                    <a:pt x="3133" y="66"/>
                  </a:lnTo>
                  <a:lnTo>
                    <a:pt x="3093" y="80"/>
                  </a:lnTo>
                  <a:lnTo>
                    <a:pt x="3053" y="93"/>
                  </a:lnTo>
                  <a:lnTo>
                    <a:pt x="3026" y="106"/>
                  </a:lnTo>
                  <a:lnTo>
                    <a:pt x="2986" y="133"/>
                  </a:lnTo>
                  <a:lnTo>
                    <a:pt x="2946" y="146"/>
                  </a:lnTo>
                  <a:lnTo>
                    <a:pt x="2906" y="173"/>
                  </a:lnTo>
                  <a:lnTo>
                    <a:pt x="2866" y="186"/>
                  </a:lnTo>
                  <a:lnTo>
                    <a:pt x="2826" y="213"/>
                  </a:lnTo>
                  <a:lnTo>
                    <a:pt x="2786" y="240"/>
                  </a:lnTo>
                  <a:lnTo>
                    <a:pt x="2746" y="266"/>
                  </a:lnTo>
                  <a:lnTo>
                    <a:pt x="2693" y="293"/>
                  </a:lnTo>
                  <a:lnTo>
                    <a:pt x="2653" y="320"/>
                  </a:lnTo>
                  <a:lnTo>
                    <a:pt x="2613" y="360"/>
                  </a:lnTo>
                  <a:lnTo>
                    <a:pt x="2560" y="386"/>
                  </a:lnTo>
                  <a:lnTo>
                    <a:pt x="2520" y="426"/>
                  </a:lnTo>
                  <a:lnTo>
                    <a:pt x="2466" y="466"/>
                  </a:lnTo>
                  <a:lnTo>
                    <a:pt x="2413" y="506"/>
                  </a:lnTo>
                  <a:lnTo>
                    <a:pt x="2373" y="533"/>
                  </a:lnTo>
                  <a:lnTo>
                    <a:pt x="2320" y="573"/>
                  </a:lnTo>
                  <a:lnTo>
                    <a:pt x="2266" y="613"/>
                  </a:lnTo>
                  <a:lnTo>
                    <a:pt x="2213" y="653"/>
                  </a:lnTo>
                  <a:lnTo>
                    <a:pt x="2160" y="680"/>
                  </a:lnTo>
                  <a:lnTo>
                    <a:pt x="2106" y="720"/>
                  </a:lnTo>
                  <a:lnTo>
                    <a:pt x="2053" y="746"/>
                  </a:lnTo>
                  <a:lnTo>
                    <a:pt x="1986" y="786"/>
                  </a:lnTo>
                  <a:lnTo>
                    <a:pt x="1933" y="813"/>
                  </a:lnTo>
                  <a:lnTo>
                    <a:pt x="1866" y="853"/>
                  </a:lnTo>
                  <a:lnTo>
                    <a:pt x="1813" y="880"/>
                  </a:lnTo>
                  <a:lnTo>
                    <a:pt x="1746" y="920"/>
                  </a:lnTo>
                  <a:lnTo>
                    <a:pt x="1680" y="946"/>
                  </a:lnTo>
                  <a:lnTo>
                    <a:pt x="1546" y="1013"/>
                  </a:lnTo>
                  <a:lnTo>
                    <a:pt x="1426" y="1066"/>
                  </a:lnTo>
                  <a:lnTo>
                    <a:pt x="1293" y="1133"/>
                  </a:lnTo>
                  <a:lnTo>
                    <a:pt x="1226" y="1160"/>
                  </a:lnTo>
                  <a:lnTo>
                    <a:pt x="1160" y="1186"/>
                  </a:lnTo>
                  <a:lnTo>
                    <a:pt x="1093" y="1213"/>
                  </a:lnTo>
                  <a:lnTo>
                    <a:pt x="1026" y="1240"/>
                  </a:lnTo>
                  <a:lnTo>
                    <a:pt x="960" y="1253"/>
                  </a:lnTo>
                  <a:lnTo>
                    <a:pt x="893" y="1280"/>
                  </a:lnTo>
                  <a:lnTo>
                    <a:pt x="840" y="1306"/>
                  </a:lnTo>
                  <a:lnTo>
                    <a:pt x="773" y="1320"/>
                  </a:lnTo>
                  <a:lnTo>
                    <a:pt x="640" y="1360"/>
                  </a:lnTo>
                  <a:lnTo>
                    <a:pt x="520" y="1400"/>
                  </a:lnTo>
                  <a:lnTo>
                    <a:pt x="386" y="1440"/>
                  </a:lnTo>
                  <a:lnTo>
                    <a:pt x="266" y="1466"/>
                  </a:lnTo>
                  <a:lnTo>
                    <a:pt x="133" y="1506"/>
                  </a:lnTo>
                  <a:lnTo>
                    <a:pt x="0" y="1533"/>
                  </a:lnTo>
                  <a:lnTo>
                    <a:pt x="0" y="1506"/>
                  </a:lnTo>
                  <a:lnTo>
                    <a:pt x="4800" y="1453"/>
                  </a:lnTo>
                  <a:lnTo>
                    <a:pt x="4800" y="1520"/>
                  </a:lnTo>
                  <a:lnTo>
                    <a:pt x="4733" y="1480"/>
                  </a:lnTo>
                  <a:lnTo>
                    <a:pt x="4800" y="1453"/>
                  </a:lnTo>
                  <a:lnTo>
                    <a:pt x="0" y="1506"/>
                  </a:lnTo>
                  <a:close/>
                </a:path>
              </a:pathLst>
            </a:custGeom>
            <a:solidFill>
              <a:srgbClr val="00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 name="Freeform 27">
              <a:extLst>
                <a:ext uri="{FF2B5EF4-FFF2-40B4-BE49-F238E27FC236}">
                  <a16:creationId xmlns:a16="http://schemas.microsoft.com/office/drawing/2014/main" id="{A5DCA945-C61A-4CAC-96B1-DD189F6BBCF4}"/>
                </a:ext>
              </a:extLst>
            </p:cNvPr>
            <p:cNvSpPr>
              <a:spLocks/>
            </p:cNvSpPr>
            <p:nvPr/>
          </p:nvSpPr>
          <p:spPr bwMode="auto">
            <a:xfrm>
              <a:off x="283" y="640"/>
              <a:ext cx="1899" cy="379"/>
            </a:xfrm>
            <a:custGeom>
              <a:avLst/>
              <a:gdLst>
                <a:gd name="T0" fmla="*/ 0 w 4747"/>
                <a:gd name="T1" fmla="*/ 1 h 947"/>
                <a:gd name="T2" fmla="*/ 1 w 4747"/>
                <a:gd name="T3" fmla="*/ 1 h 947"/>
                <a:gd name="T4" fmla="*/ 1 w 4747"/>
                <a:gd name="T5" fmla="*/ 0 h 947"/>
                <a:gd name="T6" fmla="*/ 1 w 4747"/>
                <a:gd name="T7" fmla="*/ 0 h 947"/>
                <a:gd name="T8" fmla="*/ 1 w 4747"/>
                <a:gd name="T9" fmla="*/ 0 h 947"/>
                <a:gd name="T10" fmla="*/ 2 w 4747"/>
                <a:gd name="T11" fmla="*/ 0 h 947"/>
                <a:gd name="T12" fmla="*/ 2 w 4747"/>
                <a:gd name="T13" fmla="*/ 0 h 947"/>
                <a:gd name="T14" fmla="*/ 2 w 4747"/>
                <a:gd name="T15" fmla="*/ 0 h 947"/>
                <a:gd name="T16" fmla="*/ 2 w 4747"/>
                <a:gd name="T17" fmla="*/ 0 h 947"/>
                <a:gd name="T18" fmla="*/ 2 w 4747"/>
                <a:gd name="T19" fmla="*/ 0 h 947"/>
                <a:gd name="T20" fmla="*/ 2 w 4747"/>
                <a:gd name="T21" fmla="*/ 0 h 947"/>
                <a:gd name="T22" fmla="*/ 3 w 4747"/>
                <a:gd name="T23" fmla="*/ 0 h 947"/>
                <a:gd name="T24" fmla="*/ 3 w 4747"/>
                <a:gd name="T25" fmla="*/ 0 h 947"/>
                <a:gd name="T26" fmla="*/ 3 w 4747"/>
                <a:gd name="T27" fmla="*/ 0 h 947"/>
                <a:gd name="T28" fmla="*/ 3 w 4747"/>
                <a:gd name="T29" fmla="*/ 0 h 947"/>
                <a:gd name="T30" fmla="*/ 4 w 4747"/>
                <a:gd name="T31" fmla="*/ 0 h 947"/>
                <a:gd name="T32" fmla="*/ 4 w 4747"/>
                <a:gd name="T33" fmla="*/ 1 h 947"/>
                <a:gd name="T34" fmla="*/ 4 w 4747"/>
                <a:gd name="T35" fmla="*/ 1 h 947"/>
                <a:gd name="T36" fmla="*/ 4 w 4747"/>
                <a:gd name="T37" fmla="*/ 1 h 947"/>
                <a:gd name="T38" fmla="*/ 5 w 4747"/>
                <a:gd name="T39" fmla="*/ 1 h 947"/>
                <a:gd name="T40" fmla="*/ 5 w 4747"/>
                <a:gd name="T41" fmla="*/ 1 h 947"/>
                <a:gd name="T42" fmla="*/ 5 w 4747"/>
                <a:gd name="T43" fmla="*/ 1 h 947"/>
                <a:gd name="T44" fmla="*/ 6 w 4747"/>
                <a:gd name="T45" fmla="*/ 1 h 947"/>
                <a:gd name="T46" fmla="*/ 6 w 4747"/>
                <a:gd name="T47" fmla="*/ 1 h 947"/>
                <a:gd name="T48" fmla="*/ 7 w 4747"/>
                <a:gd name="T49" fmla="*/ 1 h 947"/>
                <a:gd name="T50" fmla="*/ 7 w 4747"/>
                <a:gd name="T51" fmla="*/ 1 h 947"/>
                <a:gd name="T52" fmla="*/ 7 w 4747"/>
                <a:gd name="T53" fmla="*/ 2 h 947"/>
                <a:gd name="T54" fmla="*/ 8 w 4747"/>
                <a:gd name="T55" fmla="*/ 2 h 947"/>
                <a:gd name="T56" fmla="*/ 8 w 4747"/>
                <a:gd name="T57" fmla="*/ 2 h 947"/>
                <a:gd name="T58" fmla="*/ 7 w 4747"/>
                <a:gd name="T59" fmla="*/ 2 h 947"/>
                <a:gd name="T60" fmla="*/ 7 w 4747"/>
                <a:gd name="T61" fmla="*/ 2 h 947"/>
                <a:gd name="T62" fmla="*/ 6 w 4747"/>
                <a:gd name="T63" fmla="*/ 1 h 947"/>
                <a:gd name="T64" fmla="*/ 6 w 4747"/>
                <a:gd name="T65" fmla="*/ 1 h 947"/>
                <a:gd name="T66" fmla="*/ 6 w 4747"/>
                <a:gd name="T67" fmla="*/ 1 h 947"/>
                <a:gd name="T68" fmla="*/ 5 w 4747"/>
                <a:gd name="T69" fmla="*/ 1 h 947"/>
                <a:gd name="T70" fmla="*/ 5 w 4747"/>
                <a:gd name="T71" fmla="*/ 1 h 947"/>
                <a:gd name="T72" fmla="*/ 5 w 4747"/>
                <a:gd name="T73" fmla="*/ 1 h 947"/>
                <a:gd name="T74" fmla="*/ 4 w 4747"/>
                <a:gd name="T75" fmla="*/ 1 h 947"/>
                <a:gd name="T76" fmla="*/ 4 w 4747"/>
                <a:gd name="T77" fmla="*/ 1 h 947"/>
                <a:gd name="T78" fmla="*/ 4 w 4747"/>
                <a:gd name="T79" fmla="*/ 1 h 947"/>
                <a:gd name="T80" fmla="*/ 4 w 4747"/>
                <a:gd name="T81" fmla="*/ 0 h 947"/>
                <a:gd name="T82" fmla="*/ 3 w 4747"/>
                <a:gd name="T83" fmla="*/ 0 h 947"/>
                <a:gd name="T84" fmla="*/ 3 w 4747"/>
                <a:gd name="T85" fmla="*/ 0 h 947"/>
                <a:gd name="T86" fmla="*/ 3 w 4747"/>
                <a:gd name="T87" fmla="*/ 0 h 947"/>
                <a:gd name="T88" fmla="*/ 2 w 4747"/>
                <a:gd name="T89" fmla="*/ 0 h 947"/>
                <a:gd name="T90" fmla="*/ 2 w 4747"/>
                <a:gd name="T91" fmla="*/ 0 h 947"/>
                <a:gd name="T92" fmla="*/ 2 w 4747"/>
                <a:gd name="T93" fmla="*/ 0 h 947"/>
                <a:gd name="T94" fmla="*/ 2 w 4747"/>
                <a:gd name="T95" fmla="*/ 0 h 947"/>
                <a:gd name="T96" fmla="*/ 2 w 4747"/>
                <a:gd name="T97" fmla="*/ 0 h 947"/>
                <a:gd name="T98" fmla="*/ 2 w 4747"/>
                <a:gd name="T99" fmla="*/ 0 h 947"/>
                <a:gd name="T100" fmla="*/ 2 w 4747"/>
                <a:gd name="T101" fmla="*/ 0 h 947"/>
                <a:gd name="T102" fmla="*/ 1 w 4747"/>
                <a:gd name="T103" fmla="*/ 0 h 947"/>
                <a:gd name="T104" fmla="*/ 1 w 4747"/>
                <a:gd name="T105" fmla="*/ 0 h 947"/>
                <a:gd name="T106" fmla="*/ 1 w 4747"/>
                <a:gd name="T107" fmla="*/ 0 h 947"/>
                <a:gd name="T108" fmla="*/ 1 w 4747"/>
                <a:gd name="T109" fmla="*/ 1 h 947"/>
                <a:gd name="T110" fmla="*/ 0 w 4747"/>
                <a:gd name="T111" fmla="*/ 1 h 947"/>
                <a:gd name="T112" fmla="*/ 8 w 4747"/>
                <a:gd name="T113" fmla="*/ 2 h 947"/>
                <a:gd name="T114" fmla="*/ 0 w 4747"/>
                <a:gd name="T115" fmla="*/ 2 h 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747"/>
                <a:gd name="T175" fmla="*/ 0 h 947"/>
                <a:gd name="T176" fmla="*/ 4747 w 4747"/>
                <a:gd name="T177" fmla="*/ 947 h 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747" h="947">
                  <a:moveTo>
                    <a:pt x="0" y="906"/>
                  </a:moveTo>
                  <a:lnTo>
                    <a:pt x="106" y="800"/>
                  </a:lnTo>
                  <a:lnTo>
                    <a:pt x="213" y="693"/>
                  </a:lnTo>
                  <a:lnTo>
                    <a:pt x="266" y="640"/>
                  </a:lnTo>
                  <a:lnTo>
                    <a:pt x="320" y="586"/>
                  </a:lnTo>
                  <a:lnTo>
                    <a:pt x="373" y="533"/>
                  </a:lnTo>
                  <a:lnTo>
                    <a:pt x="413" y="493"/>
                  </a:lnTo>
                  <a:lnTo>
                    <a:pt x="440" y="466"/>
                  </a:lnTo>
                  <a:lnTo>
                    <a:pt x="466" y="426"/>
                  </a:lnTo>
                  <a:lnTo>
                    <a:pt x="506" y="373"/>
                  </a:lnTo>
                  <a:lnTo>
                    <a:pt x="546" y="320"/>
                  </a:lnTo>
                  <a:lnTo>
                    <a:pt x="600" y="253"/>
                  </a:lnTo>
                  <a:lnTo>
                    <a:pt x="613" y="226"/>
                  </a:lnTo>
                  <a:lnTo>
                    <a:pt x="640" y="200"/>
                  </a:lnTo>
                  <a:lnTo>
                    <a:pt x="653" y="173"/>
                  </a:lnTo>
                  <a:lnTo>
                    <a:pt x="680" y="146"/>
                  </a:lnTo>
                  <a:lnTo>
                    <a:pt x="706" y="120"/>
                  </a:lnTo>
                  <a:lnTo>
                    <a:pt x="733" y="106"/>
                  </a:lnTo>
                  <a:lnTo>
                    <a:pt x="760" y="80"/>
                  </a:lnTo>
                  <a:lnTo>
                    <a:pt x="786" y="66"/>
                  </a:lnTo>
                  <a:lnTo>
                    <a:pt x="813" y="53"/>
                  </a:lnTo>
                  <a:lnTo>
                    <a:pt x="840" y="40"/>
                  </a:lnTo>
                  <a:lnTo>
                    <a:pt x="866" y="26"/>
                  </a:lnTo>
                  <a:lnTo>
                    <a:pt x="906" y="13"/>
                  </a:lnTo>
                  <a:lnTo>
                    <a:pt x="933" y="13"/>
                  </a:lnTo>
                  <a:lnTo>
                    <a:pt x="960" y="13"/>
                  </a:lnTo>
                  <a:lnTo>
                    <a:pt x="1000" y="0"/>
                  </a:lnTo>
                  <a:lnTo>
                    <a:pt x="1026" y="0"/>
                  </a:lnTo>
                  <a:lnTo>
                    <a:pt x="1066" y="0"/>
                  </a:lnTo>
                  <a:lnTo>
                    <a:pt x="1093" y="0"/>
                  </a:lnTo>
                  <a:lnTo>
                    <a:pt x="1160" y="0"/>
                  </a:lnTo>
                  <a:lnTo>
                    <a:pt x="1186" y="0"/>
                  </a:lnTo>
                  <a:lnTo>
                    <a:pt x="1213" y="0"/>
                  </a:lnTo>
                  <a:lnTo>
                    <a:pt x="1240" y="0"/>
                  </a:lnTo>
                  <a:lnTo>
                    <a:pt x="1266" y="0"/>
                  </a:lnTo>
                  <a:lnTo>
                    <a:pt x="1293" y="0"/>
                  </a:lnTo>
                  <a:lnTo>
                    <a:pt x="1320" y="0"/>
                  </a:lnTo>
                  <a:lnTo>
                    <a:pt x="1346" y="0"/>
                  </a:lnTo>
                  <a:lnTo>
                    <a:pt x="1360" y="0"/>
                  </a:lnTo>
                  <a:lnTo>
                    <a:pt x="1413" y="13"/>
                  </a:lnTo>
                  <a:lnTo>
                    <a:pt x="1453" y="13"/>
                  </a:lnTo>
                  <a:lnTo>
                    <a:pt x="1493" y="26"/>
                  </a:lnTo>
                  <a:lnTo>
                    <a:pt x="1506" y="26"/>
                  </a:lnTo>
                  <a:lnTo>
                    <a:pt x="1533" y="26"/>
                  </a:lnTo>
                  <a:lnTo>
                    <a:pt x="1560" y="40"/>
                  </a:lnTo>
                  <a:lnTo>
                    <a:pt x="1586" y="40"/>
                  </a:lnTo>
                  <a:lnTo>
                    <a:pt x="1613" y="53"/>
                  </a:lnTo>
                  <a:lnTo>
                    <a:pt x="1640" y="66"/>
                  </a:lnTo>
                  <a:lnTo>
                    <a:pt x="1666" y="66"/>
                  </a:lnTo>
                  <a:lnTo>
                    <a:pt x="1693" y="80"/>
                  </a:lnTo>
                  <a:lnTo>
                    <a:pt x="1720" y="93"/>
                  </a:lnTo>
                  <a:lnTo>
                    <a:pt x="1746" y="106"/>
                  </a:lnTo>
                  <a:lnTo>
                    <a:pt x="1813" y="133"/>
                  </a:lnTo>
                  <a:lnTo>
                    <a:pt x="1840" y="146"/>
                  </a:lnTo>
                  <a:lnTo>
                    <a:pt x="1880" y="173"/>
                  </a:lnTo>
                  <a:lnTo>
                    <a:pt x="1906" y="186"/>
                  </a:lnTo>
                  <a:lnTo>
                    <a:pt x="1946" y="200"/>
                  </a:lnTo>
                  <a:lnTo>
                    <a:pt x="1973" y="213"/>
                  </a:lnTo>
                  <a:lnTo>
                    <a:pt x="2013" y="240"/>
                  </a:lnTo>
                  <a:lnTo>
                    <a:pt x="2053" y="253"/>
                  </a:lnTo>
                  <a:lnTo>
                    <a:pt x="2093" y="266"/>
                  </a:lnTo>
                  <a:lnTo>
                    <a:pt x="2133" y="280"/>
                  </a:lnTo>
                  <a:lnTo>
                    <a:pt x="2173" y="306"/>
                  </a:lnTo>
                  <a:lnTo>
                    <a:pt x="2213" y="320"/>
                  </a:lnTo>
                  <a:lnTo>
                    <a:pt x="2266" y="333"/>
                  </a:lnTo>
                  <a:lnTo>
                    <a:pt x="2346" y="373"/>
                  </a:lnTo>
                  <a:lnTo>
                    <a:pt x="2386" y="386"/>
                  </a:lnTo>
                  <a:lnTo>
                    <a:pt x="2426" y="413"/>
                  </a:lnTo>
                  <a:lnTo>
                    <a:pt x="2480" y="426"/>
                  </a:lnTo>
                  <a:lnTo>
                    <a:pt x="2520" y="453"/>
                  </a:lnTo>
                  <a:lnTo>
                    <a:pt x="2573" y="466"/>
                  </a:lnTo>
                  <a:lnTo>
                    <a:pt x="2626" y="493"/>
                  </a:lnTo>
                  <a:lnTo>
                    <a:pt x="2653" y="493"/>
                  </a:lnTo>
                  <a:lnTo>
                    <a:pt x="2680" y="506"/>
                  </a:lnTo>
                  <a:lnTo>
                    <a:pt x="2706" y="520"/>
                  </a:lnTo>
                  <a:lnTo>
                    <a:pt x="2733" y="520"/>
                  </a:lnTo>
                  <a:lnTo>
                    <a:pt x="2760" y="533"/>
                  </a:lnTo>
                  <a:lnTo>
                    <a:pt x="2800" y="546"/>
                  </a:lnTo>
                  <a:lnTo>
                    <a:pt x="2826" y="560"/>
                  </a:lnTo>
                  <a:lnTo>
                    <a:pt x="2866" y="560"/>
                  </a:lnTo>
                  <a:lnTo>
                    <a:pt x="2893" y="573"/>
                  </a:lnTo>
                  <a:lnTo>
                    <a:pt x="2933" y="586"/>
                  </a:lnTo>
                  <a:lnTo>
                    <a:pt x="2973" y="586"/>
                  </a:lnTo>
                  <a:lnTo>
                    <a:pt x="3013" y="600"/>
                  </a:lnTo>
                  <a:lnTo>
                    <a:pt x="3053" y="613"/>
                  </a:lnTo>
                  <a:lnTo>
                    <a:pt x="3106" y="626"/>
                  </a:lnTo>
                  <a:lnTo>
                    <a:pt x="3146" y="626"/>
                  </a:lnTo>
                  <a:lnTo>
                    <a:pt x="3200" y="640"/>
                  </a:lnTo>
                  <a:lnTo>
                    <a:pt x="3253" y="653"/>
                  </a:lnTo>
                  <a:lnTo>
                    <a:pt x="3306" y="666"/>
                  </a:lnTo>
                  <a:lnTo>
                    <a:pt x="3373" y="680"/>
                  </a:lnTo>
                  <a:lnTo>
                    <a:pt x="3426" y="680"/>
                  </a:lnTo>
                  <a:lnTo>
                    <a:pt x="3493" y="693"/>
                  </a:lnTo>
                  <a:lnTo>
                    <a:pt x="3546" y="706"/>
                  </a:lnTo>
                  <a:lnTo>
                    <a:pt x="3613" y="720"/>
                  </a:lnTo>
                  <a:lnTo>
                    <a:pt x="3680" y="733"/>
                  </a:lnTo>
                  <a:lnTo>
                    <a:pt x="3813" y="746"/>
                  </a:lnTo>
                  <a:lnTo>
                    <a:pt x="3933" y="773"/>
                  </a:lnTo>
                  <a:lnTo>
                    <a:pt x="4000" y="786"/>
                  </a:lnTo>
                  <a:lnTo>
                    <a:pt x="4066" y="786"/>
                  </a:lnTo>
                  <a:lnTo>
                    <a:pt x="4133" y="800"/>
                  </a:lnTo>
                  <a:lnTo>
                    <a:pt x="4186" y="813"/>
                  </a:lnTo>
                  <a:lnTo>
                    <a:pt x="4253" y="826"/>
                  </a:lnTo>
                  <a:lnTo>
                    <a:pt x="4306" y="826"/>
                  </a:lnTo>
                  <a:lnTo>
                    <a:pt x="4373" y="840"/>
                  </a:lnTo>
                  <a:lnTo>
                    <a:pt x="4426" y="853"/>
                  </a:lnTo>
                  <a:lnTo>
                    <a:pt x="4480" y="853"/>
                  </a:lnTo>
                  <a:lnTo>
                    <a:pt x="4520" y="866"/>
                  </a:lnTo>
                  <a:lnTo>
                    <a:pt x="4573" y="866"/>
                  </a:lnTo>
                  <a:lnTo>
                    <a:pt x="4613" y="880"/>
                  </a:lnTo>
                  <a:lnTo>
                    <a:pt x="4640" y="880"/>
                  </a:lnTo>
                  <a:lnTo>
                    <a:pt x="4653" y="880"/>
                  </a:lnTo>
                  <a:lnTo>
                    <a:pt x="4680" y="893"/>
                  </a:lnTo>
                  <a:lnTo>
                    <a:pt x="4680" y="920"/>
                  </a:lnTo>
                  <a:lnTo>
                    <a:pt x="4653" y="920"/>
                  </a:lnTo>
                  <a:lnTo>
                    <a:pt x="4626" y="906"/>
                  </a:lnTo>
                  <a:lnTo>
                    <a:pt x="4613" y="906"/>
                  </a:lnTo>
                  <a:lnTo>
                    <a:pt x="4573" y="906"/>
                  </a:lnTo>
                  <a:lnTo>
                    <a:pt x="4520" y="893"/>
                  </a:lnTo>
                  <a:lnTo>
                    <a:pt x="4466" y="880"/>
                  </a:lnTo>
                  <a:lnTo>
                    <a:pt x="4413" y="880"/>
                  </a:lnTo>
                  <a:lnTo>
                    <a:pt x="4360" y="866"/>
                  </a:lnTo>
                  <a:lnTo>
                    <a:pt x="4306" y="866"/>
                  </a:lnTo>
                  <a:lnTo>
                    <a:pt x="4253" y="853"/>
                  </a:lnTo>
                  <a:lnTo>
                    <a:pt x="4186" y="840"/>
                  </a:lnTo>
                  <a:lnTo>
                    <a:pt x="4120" y="826"/>
                  </a:lnTo>
                  <a:lnTo>
                    <a:pt x="4066" y="826"/>
                  </a:lnTo>
                  <a:lnTo>
                    <a:pt x="4000" y="813"/>
                  </a:lnTo>
                  <a:lnTo>
                    <a:pt x="3933" y="800"/>
                  </a:lnTo>
                  <a:lnTo>
                    <a:pt x="3800" y="773"/>
                  </a:lnTo>
                  <a:lnTo>
                    <a:pt x="3680" y="760"/>
                  </a:lnTo>
                  <a:lnTo>
                    <a:pt x="3613" y="746"/>
                  </a:lnTo>
                  <a:lnTo>
                    <a:pt x="3546" y="733"/>
                  </a:lnTo>
                  <a:lnTo>
                    <a:pt x="3480" y="720"/>
                  </a:lnTo>
                  <a:lnTo>
                    <a:pt x="3426" y="720"/>
                  </a:lnTo>
                  <a:lnTo>
                    <a:pt x="3360" y="706"/>
                  </a:lnTo>
                  <a:lnTo>
                    <a:pt x="3306" y="693"/>
                  </a:lnTo>
                  <a:lnTo>
                    <a:pt x="3253" y="680"/>
                  </a:lnTo>
                  <a:lnTo>
                    <a:pt x="3200" y="666"/>
                  </a:lnTo>
                  <a:lnTo>
                    <a:pt x="3146" y="666"/>
                  </a:lnTo>
                  <a:lnTo>
                    <a:pt x="3093" y="653"/>
                  </a:lnTo>
                  <a:lnTo>
                    <a:pt x="3053" y="640"/>
                  </a:lnTo>
                  <a:lnTo>
                    <a:pt x="3013" y="626"/>
                  </a:lnTo>
                  <a:lnTo>
                    <a:pt x="2973" y="626"/>
                  </a:lnTo>
                  <a:lnTo>
                    <a:pt x="2933" y="613"/>
                  </a:lnTo>
                  <a:lnTo>
                    <a:pt x="2893" y="600"/>
                  </a:lnTo>
                  <a:lnTo>
                    <a:pt x="2853" y="600"/>
                  </a:lnTo>
                  <a:lnTo>
                    <a:pt x="2826" y="586"/>
                  </a:lnTo>
                  <a:lnTo>
                    <a:pt x="2786" y="573"/>
                  </a:lnTo>
                  <a:lnTo>
                    <a:pt x="2760" y="560"/>
                  </a:lnTo>
                  <a:lnTo>
                    <a:pt x="2720" y="560"/>
                  </a:lnTo>
                  <a:lnTo>
                    <a:pt x="2693" y="546"/>
                  </a:lnTo>
                  <a:lnTo>
                    <a:pt x="2666" y="533"/>
                  </a:lnTo>
                  <a:lnTo>
                    <a:pt x="2640" y="520"/>
                  </a:lnTo>
                  <a:lnTo>
                    <a:pt x="2613" y="520"/>
                  </a:lnTo>
                  <a:lnTo>
                    <a:pt x="2560" y="493"/>
                  </a:lnTo>
                  <a:lnTo>
                    <a:pt x="2506" y="480"/>
                  </a:lnTo>
                  <a:lnTo>
                    <a:pt x="2466" y="453"/>
                  </a:lnTo>
                  <a:lnTo>
                    <a:pt x="2413" y="440"/>
                  </a:lnTo>
                  <a:lnTo>
                    <a:pt x="2373" y="426"/>
                  </a:lnTo>
                  <a:lnTo>
                    <a:pt x="2333" y="400"/>
                  </a:lnTo>
                  <a:lnTo>
                    <a:pt x="2253" y="360"/>
                  </a:lnTo>
                  <a:lnTo>
                    <a:pt x="2213" y="346"/>
                  </a:lnTo>
                  <a:lnTo>
                    <a:pt x="2160" y="333"/>
                  </a:lnTo>
                  <a:lnTo>
                    <a:pt x="2120" y="320"/>
                  </a:lnTo>
                  <a:lnTo>
                    <a:pt x="2080" y="293"/>
                  </a:lnTo>
                  <a:lnTo>
                    <a:pt x="2040" y="280"/>
                  </a:lnTo>
                  <a:lnTo>
                    <a:pt x="2000" y="266"/>
                  </a:lnTo>
                  <a:lnTo>
                    <a:pt x="1973" y="240"/>
                  </a:lnTo>
                  <a:lnTo>
                    <a:pt x="1933" y="226"/>
                  </a:lnTo>
                  <a:lnTo>
                    <a:pt x="1893" y="213"/>
                  </a:lnTo>
                  <a:lnTo>
                    <a:pt x="1866" y="200"/>
                  </a:lnTo>
                  <a:lnTo>
                    <a:pt x="1826" y="186"/>
                  </a:lnTo>
                  <a:lnTo>
                    <a:pt x="1800" y="160"/>
                  </a:lnTo>
                  <a:lnTo>
                    <a:pt x="1733" y="133"/>
                  </a:lnTo>
                  <a:lnTo>
                    <a:pt x="1706" y="120"/>
                  </a:lnTo>
                  <a:lnTo>
                    <a:pt x="1680" y="106"/>
                  </a:lnTo>
                  <a:lnTo>
                    <a:pt x="1653" y="106"/>
                  </a:lnTo>
                  <a:lnTo>
                    <a:pt x="1626" y="93"/>
                  </a:lnTo>
                  <a:lnTo>
                    <a:pt x="1600" y="80"/>
                  </a:lnTo>
                  <a:lnTo>
                    <a:pt x="1573" y="80"/>
                  </a:lnTo>
                  <a:lnTo>
                    <a:pt x="1546" y="66"/>
                  </a:lnTo>
                  <a:lnTo>
                    <a:pt x="1533" y="66"/>
                  </a:lnTo>
                  <a:lnTo>
                    <a:pt x="1506" y="53"/>
                  </a:lnTo>
                  <a:lnTo>
                    <a:pt x="1480" y="53"/>
                  </a:lnTo>
                  <a:lnTo>
                    <a:pt x="1440" y="40"/>
                  </a:lnTo>
                  <a:lnTo>
                    <a:pt x="1400" y="40"/>
                  </a:lnTo>
                  <a:lnTo>
                    <a:pt x="1360" y="40"/>
                  </a:lnTo>
                  <a:lnTo>
                    <a:pt x="1346" y="26"/>
                  </a:lnTo>
                  <a:lnTo>
                    <a:pt x="1320" y="26"/>
                  </a:lnTo>
                  <a:lnTo>
                    <a:pt x="1293" y="26"/>
                  </a:lnTo>
                  <a:lnTo>
                    <a:pt x="1266" y="26"/>
                  </a:lnTo>
                  <a:lnTo>
                    <a:pt x="1240" y="26"/>
                  </a:lnTo>
                  <a:lnTo>
                    <a:pt x="1213" y="26"/>
                  </a:lnTo>
                  <a:lnTo>
                    <a:pt x="1186" y="26"/>
                  </a:lnTo>
                  <a:lnTo>
                    <a:pt x="1160" y="26"/>
                  </a:lnTo>
                  <a:lnTo>
                    <a:pt x="1093" y="26"/>
                  </a:lnTo>
                  <a:lnTo>
                    <a:pt x="1066" y="26"/>
                  </a:lnTo>
                  <a:lnTo>
                    <a:pt x="1026" y="26"/>
                  </a:lnTo>
                  <a:lnTo>
                    <a:pt x="1000" y="40"/>
                  </a:lnTo>
                  <a:lnTo>
                    <a:pt x="973" y="40"/>
                  </a:lnTo>
                  <a:lnTo>
                    <a:pt x="933" y="40"/>
                  </a:lnTo>
                  <a:lnTo>
                    <a:pt x="906" y="53"/>
                  </a:lnTo>
                  <a:lnTo>
                    <a:pt x="880" y="53"/>
                  </a:lnTo>
                  <a:lnTo>
                    <a:pt x="853" y="66"/>
                  </a:lnTo>
                  <a:lnTo>
                    <a:pt x="826" y="80"/>
                  </a:lnTo>
                  <a:lnTo>
                    <a:pt x="800" y="93"/>
                  </a:lnTo>
                  <a:lnTo>
                    <a:pt x="773" y="106"/>
                  </a:lnTo>
                  <a:lnTo>
                    <a:pt x="746" y="120"/>
                  </a:lnTo>
                  <a:lnTo>
                    <a:pt x="733" y="146"/>
                  </a:lnTo>
                  <a:lnTo>
                    <a:pt x="706" y="173"/>
                  </a:lnTo>
                  <a:lnTo>
                    <a:pt x="680" y="186"/>
                  </a:lnTo>
                  <a:lnTo>
                    <a:pt x="666" y="213"/>
                  </a:lnTo>
                  <a:lnTo>
                    <a:pt x="640" y="240"/>
                  </a:lnTo>
                  <a:lnTo>
                    <a:pt x="613" y="266"/>
                  </a:lnTo>
                  <a:lnTo>
                    <a:pt x="573" y="333"/>
                  </a:lnTo>
                  <a:lnTo>
                    <a:pt x="533" y="386"/>
                  </a:lnTo>
                  <a:lnTo>
                    <a:pt x="493" y="453"/>
                  </a:lnTo>
                  <a:lnTo>
                    <a:pt x="466" y="480"/>
                  </a:lnTo>
                  <a:lnTo>
                    <a:pt x="440" y="506"/>
                  </a:lnTo>
                  <a:lnTo>
                    <a:pt x="386" y="560"/>
                  </a:lnTo>
                  <a:lnTo>
                    <a:pt x="346" y="613"/>
                  </a:lnTo>
                  <a:lnTo>
                    <a:pt x="293" y="666"/>
                  </a:lnTo>
                  <a:lnTo>
                    <a:pt x="240" y="720"/>
                  </a:lnTo>
                  <a:lnTo>
                    <a:pt x="133" y="826"/>
                  </a:lnTo>
                  <a:lnTo>
                    <a:pt x="26" y="933"/>
                  </a:lnTo>
                  <a:lnTo>
                    <a:pt x="0" y="906"/>
                  </a:lnTo>
                  <a:lnTo>
                    <a:pt x="4666" y="853"/>
                  </a:lnTo>
                  <a:lnTo>
                    <a:pt x="4746" y="920"/>
                  </a:lnTo>
                  <a:lnTo>
                    <a:pt x="4653" y="946"/>
                  </a:lnTo>
                  <a:lnTo>
                    <a:pt x="4666" y="853"/>
                  </a:lnTo>
                  <a:lnTo>
                    <a:pt x="0" y="9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 name="Freeform 28">
              <a:extLst>
                <a:ext uri="{FF2B5EF4-FFF2-40B4-BE49-F238E27FC236}">
                  <a16:creationId xmlns:a16="http://schemas.microsoft.com/office/drawing/2014/main" id="{96193104-BFC7-470D-9E73-6F124B965611}"/>
                </a:ext>
              </a:extLst>
            </p:cNvPr>
            <p:cNvSpPr>
              <a:spLocks/>
            </p:cNvSpPr>
            <p:nvPr/>
          </p:nvSpPr>
          <p:spPr bwMode="auto">
            <a:xfrm>
              <a:off x="1691" y="1083"/>
              <a:ext cx="363" cy="149"/>
            </a:xfrm>
            <a:custGeom>
              <a:avLst/>
              <a:gdLst>
                <a:gd name="T0" fmla="*/ 0 w 907"/>
                <a:gd name="T1" fmla="*/ 0 h 373"/>
                <a:gd name="T2" fmla="*/ 0 w 907"/>
                <a:gd name="T3" fmla="*/ 1 h 373"/>
                <a:gd name="T4" fmla="*/ 2 w 907"/>
                <a:gd name="T5" fmla="*/ 1 h 373"/>
                <a:gd name="T6" fmla="*/ 2 w 907"/>
                <a:gd name="T7" fmla="*/ 0 h 373"/>
                <a:gd name="T8" fmla="*/ 0 w 907"/>
                <a:gd name="T9" fmla="*/ 0 h 373"/>
                <a:gd name="T10" fmla="*/ 0 60000 65536"/>
                <a:gd name="T11" fmla="*/ 0 60000 65536"/>
                <a:gd name="T12" fmla="*/ 0 60000 65536"/>
                <a:gd name="T13" fmla="*/ 0 60000 65536"/>
                <a:gd name="T14" fmla="*/ 0 60000 65536"/>
                <a:gd name="T15" fmla="*/ 0 w 907"/>
                <a:gd name="T16" fmla="*/ 0 h 373"/>
                <a:gd name="T17" fmla="*/ 907 w 907"/>
                <a:gd name="T18" fmla="*/ 373 h 373"/>
              </a:gdLst>
              <a:ahLst/>
              <a:cxnLst>
                <a:cxn ang="T10">
                  <a:pos x="T0" y="T1"/>
                </a:cxn>
                <a:cxn ang="T11">
                  <a:pos x="T2" y="T3"/>
                </a:cxn>
                <a:cxn ang="T12">
                  <a:pos x="T4" y="T5"/>
                </a:cxn>
                <a:cxn ang="T13">
                  <a:pos x="T6" y="T7"/>
                </a:cxn>
                <a:cxn ang="T14">
                  <a:pos x="T8" y="T9"/>
                </a:cxn>
              </a:cxnLst>
              <a:rect l="T15" t="T16" r="T17" b="T18"/>
              <a:pathLst>
                <a:path w="907" h="373">
                  <a:moveTo>
                    <a:pt x="0" y="0"/>
                  </a:moveTo>
                  <a:lnTo>
                    <a:pt x="0" y="386"/>
                  </a:lnTo>
                  <a:lnTo>
                    <a:pt x="906" y="386"/>
                  </a:lnTo>
                  <a:lnTo>
                    <a:pt x="906" y="0"/>
                  </a:lnTo>
                  <a:lnTo>
                    <a:pt x="0" y="0"/>
                  </a:lnTo>
                  <a:close/>
                </a:path>
              </a:pathLst>
            </a:custGeom>
            <a:noFill/>
            <a:ln w="14288" cmpd="sng">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 name="Freeform 29">
              <a:extLst>
                <a:ext uri="{FF2B5EF4-FFF2-40B4-BE49-F238E27FC236}">
                  <a16:creationId xmlns:a16="http://schemas.microsoft.com/office/drawing/2014/main" id="{7762BD74-6910-4D55-B933-B1DDB853C2CD}"/>
                </a:ext>
              </a:extLst>
            </p:cNvPr>
            <p:cNvSpPr>
              <a:spLocks/>
            </p:cNvSpPr>
            <p:nvPr/>
          </p:nvSpPr>
          <p:spPr bwMode="auto">
            <a:xfrm>
              <a:off x="1824" y="939"/>
              <a:ext cx="0" cy="69"/>
            </a:xfrm>
            <a:custGeom>
              <a:avLst/>
              <a:gdLst>
                <a:gd name="T0" fmla="*/ 0 h 173"/>
                <a:gd name="T1" fmla="*/ 0 h 173"/>
                <a:gd name="T2" fmla="*/ 0 60000 65536"/>
                <a:gd name="T3" fmla="*/ 0 60000 65536"/>
                <a:gd name="T4" fmla="*/ 0 h 173"/>
                <a:gd name="T5" fmla="*/ 173 h 173"/>
              </a:gdLst>
              <a:ahLst/>
              <a:cxnLst>
                <a:cxn ang="T2">
                  <a:pos x="0" y="T0"/>
                </a:cxn>
                <a:cxn ang="T3">
                  <a:pos x="0" y="T1"/>
                </a:cxn>
              </a:cxnLst>
              <a:rect l="0" t="T4" r="0" b="T5"/>
              <a:pathLst>
                <a:path h="173">
                  <a:moveTo>
                    <a:pt x="0" y="186"/>
                  </a:moveTo>
                  <a:lnTo>
                    <a:pt x="0" y="0"/>
                  </a:lnTo>
                </a:path>
              </a:pathLst>
            </a:custGeom>
            <a:noFill/>
            <a:ln w="4763"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24" name="Rectangle 31">
            <a:extLst>
              <a:ext uri="{FF2B5EF4-FFF2-40B4-BE49-F238E27FC236}">
                <a16:creationId xmlns:a16="http://schemas.microsoft.com/office/drawing/2014/main" id="{A2AA31C2-2AE7-4B06-8A65-1F40707A27C0}"/>
              </a:ext>
            </a:extLst>
          </p:cNvPr>
          <p:cNvSpPr>
            <a:spLocks noChangeArrowheads="1"/>
          </p:cNvSpPr>
          <p:nvPr/>
        </p:nvSpPr>
        <p:spPr bwMode="auto">
          <a:xfrm>
            <a:off x="1981340" y="5205114"/>
            <a:ext cx="1152525" cy="630237"/>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概念</a:t>
            </a:r>
          </a:p>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Concept </a:t>
            </a:r>
          </a:p>
        </p:txBody>
      </p:sp>
      <p:sp>
        <p:nvSpPr>
          <p:cNvPr id="25" name="Rectangle 32">
            <a:extLst>
              <a:ext uri="{FF2B5EF4-FFF2-40B4-BE49-F238E27FC236}">
                <a16:creationId xmlns:a16="http://schemas.microsoft.com/office/drawing/2014/main" id="{85884499-8373-43D9-BDBA-582D13FBBF94}"/>
              </a:ext>
            </a:extLst>
          </p:cNvPr>
          <p:cNvSpPr>
            <a:spLocks noChangeArrowheads="1"/>
          </p:cNvSpPr>
          <p:nvPr/>
        </p:nvSpPr>
        <p:spPr bwMode="auto">
          <a:xfrm>
            <a:off x="3630752" y="5205114"/>
            <a:ext cx="1152525" cy="6477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设计 </a:t>
            </a:r>
          </a:p>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Design</a:t>
            </a:r>
          </a:p>
        </p:txBody>
      </p:sp>
      <p:sp>
        <p:nvSpPr>
          <p:cNvPr id="26" name="Rectangle 33">
            <a:extLst>
              <a:ext uri="{FF2B5EF4-FFF2-40B4-BE49-F238E27FC236}">
                <a16:creationId xmlns:a16="http://schemas.microsoft.com/office/drawing/2014/main" id="{96634E63-61E2-46E8-AFFB-DD1A888293EA}"/>
              </a:ext>
            </a:extLst>
          </p:cNvPr>
          <p:cNvSpPr>
            <a:spLocks noChangeArrowheads="1"/>
          </p:cNvSpPr>
          <p:nvPr/>
        </p:nvSpPr>
        <p:spPr bwMode="auto">
          <a:xfrm>
            <a:off x="6943865" y="5205114"/>
            <a:ext cx="1152525" cy="647700"/>
          </a:xfrm>
          <a:prstGeom prst="rect">
            <a:avLst/>
          </a:prstGeom>
          <a:solidFill>
            <a:srgbClr val="92D05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产品</a:t>
            </a:r>
          </a:p>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Produce</a:t>
            </a:r>
          </a:p>
        </p:txBody>
      </p:sp>
      <p:sp>
        <p:nvSpPr>
          <p:cNvPr id="27" name="Rectangle 34">
            <a:extLst>
              <a:ext uri="{FF2B5EF4-FFF2-40B4-BE49-F238E27FC236}">
                <a16:creationId xmlns:a16="http://schemas.microsoft.com/office/drawing/2014/main" id="{9A81B580-0FC8-4CD5-A838-0F686333841D}"/>
              </a:ext>
            </a:extLst>
          </p:cNvPr>
          <p:cNvSpPr>
            <a:spLocks noChangeArrowheads="1"/>
          </p:cNvSpPr>
          <p:nvPr/>
        </p:nvSpPr>
        <p:spPr bwMode="auto">
          <a:xfrm>
            <a:off x="5359540" y="5205114"/>
            <a:ext cx="1152525" cy="647700"/>
          </a:xfrm>
          <a:prstGeom prst="rect">
            <a:avLst/>
          </a:prstGeom>
          <a:solidFill>
            <a:srgbClr val="FF00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过程</a:t>
            </a:r>
          </a:p>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Process</a:t>
            </a:r>
          </a:p>
        </p:txBody>
      </p:sp>
      <p:sp>
        <p:nvSpPr>
          <p:cNvPr id="28" name="Rectangle 35">
            <a:extLst>
              <a:ext uri="{FF2B5EF4-FFF2-40B4-BE49-F238E27FC236}">
                <a16:creationId xmlns:a16="http://schemas.microsoft.com/office/drawing/2014/main" id="{BB2DBCA1-D84E-4A26-97EC-819ABAC5551D}"/>
              </a:ext>
            </a:extLst>
          </p:cNvPr>
          <p:cNvSpPr>
            <a:spLocks noChangeArrowheads="1"/>
          </p:cNvSpPr>
          <p:nvPr/>
        </p:nvSpPr>
        <p:spPr bwMode="auto">
          <a:xfrm>
            <a:off x="8239265" y="5205114"/>
            <a:ext cx="1152525" cy="6477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时间</a:t>
            </a:r>
          </a:p>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Time</a:t>
            </a:r>
          </a:p>
        </p:txBody>
      </p:sp>
      <p:sp>
        <p:nvSpPr>
          <p:cNvPr id="29" name="Rectangle 36">
            <a:extLst>
              <a:ext uri="{FF2B5EF4-FFF2-40B4-BE49-F238E27FC236}">
                <a16:creationId xmlns:a16="http://schemas.microsoft.com/office/drawing/2014/main" id="{E83E0AFF-5474-4DED-9D01-BA219F743368}"/>
              </a:ext>
            </a:extLst>
          </p:cNvPr>
          <p:cNvSpPr>
            <a:spLocks noChangeArrowheads="1"/>
          </p:cNvSpPr>
          <p:nvPr/>
        </p:nvSpPr>
        <p:spPr bwMode="auto">
          <a:xfrm>
            <a:off x="3657740" y="3204864"/>
            <a:ext cx="11525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纸面</a:t>
            </a:r>
          </a:p>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Paper </a:t>
            </a:r>
          </a:p>
        </p:txBody>
      </p:sp>
      <p:sp>
        <p:nvSpPr>
          <p:cNvPr id="30" name="Rectangle 37">
            <a:extLst>
              <a:ext uri="{FF2B5EF4-FFF2-40B4-BE49-F238E27FC236}">
                <a16:creationId xmlns:a16="http://schemas.microsoft.com/office/drawing/2014/main" id="{EA6AA6B3-A163-43CE-AE4B-5011408A69DE}"/>
              </a:ext>
            </a:extLst>
          </p:cNvPr>
          <p:cNvSpPr>
            <a:spLocks noChangeArrowheads="1"/>
          </p:cNvSpPr>
          <p:nvPr/>
        </p:nvSpPr>
        <p:spPr bwMode="auto">
          <a:xfrm>
            <a:off x="7801115" y="3133426"/>
            <a:ext cx="11525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硬件</a:t>
            </a:r>
          </a:p>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Materia </a:t>
            </a:r>
          </a:p>
        </p:txBody>
      </p:sp>
      <p:sp>
        <p:nvSpPr>
          <p:cNvPr id="31" name="Rectangle 38">
            <a:extLst>
              <a:ext uri="{FF2B5EF4-FFF2-40B4-BE49-F238E27FC236}">
                <a16:creationId xmlns:a16="http://schemas.microsoft.com/office/drawing/2014/main" id="{6090062F-F04B-4300-A736-286371D7E9FA}"/>
              </a:ext>
            </a:extLst>
          </p:cNvPr>
          <p:cNvSpPr>
            <a:spLocks noChangeArrowheads="1"/>
          </p:cNvSpPr>
          <p:nvPr/>
        </p:nvSpPr>
        <p:spPr bwMode="auto">
          <a:xfrm>
            <a:off x="7923352" y="3919239"/>
            <a:ext cx="1295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传统模式</a:t>
            </a:r>
          </a:p>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Traditional </a:t>
            </a:r>
          </a:p>
        </p:txBody>
      </p:sp>
      <p:sp>
        <p:nvSpPr>
          <p:cNvPr id="32" name="Rectangle 39">
            <a:extLst>
              <a:ext uri="{FF2B5EF4-FFF2-40B4-BE49-F238E27FC236}">
                <a16:creationId xmlns:a16="http://schemas.microsoft.com/office/drawing/2014/main" id="{B2A6B659-2B86-4649-9710-EA68DFFE5C43}"/>
              </a:ext>
            </a:extLst>
          </p:cNvPr>
          <p:cNvSpPr>
            <a:spLocks noChangeArrowheads="1"/>
          </p:cNvSpPr>
          <p:nvPr/>
        </p:nvSpPr>
        <p:spPr bwMode="auto">
          <a:xfrm>
            <a:off x="2046427" y="4106564"/>
            <a:ext cx="1295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FMEA </a:t>
            </a:r>
          </a:p>
        </p:txBody>
      </p:sp>
      <p:sp>
        <p:nvSpPr>
          <p:cNvPr id="33" name="Rectangle 40">
            <a:extLst>
              <a:ext uri="{FF2B5EF4-FFF2-40B4-BE49-F238E27FC236}">
                <a16:creationId xmlns:a16="http://schemas.microsoft.com/office/drawing/2014/main" id="{B44BE145-4B01-4320-9D60-9D500B20B75B}"/>
              </a:ext>
            </a:extLst>
          </p:cNvPr>
          <p:cNvSpPr>
            <a:spLocks noChangeArrowheads="1"/>
          </p:cNvSpPr>
          <p:nvPr/>
        </p:nvSpPr>
        <p:spPr bwMode="auto">
          <a:xfrm>
            <a:off x="1254265" y="1766589"/>
            <a:ext cx="158432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工作量</a:t>
            </a:r>
          </a:p>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Resource for</a:t>
            </a:r>
          </a:p>
          <a:p>
            <a:pPr algn="ct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problem solving  </a:t>
            </a:r>
          </a:p>
        </p:txBody>
      </p:sp>
      <p:sp>
        <p:nvSpPr>
          <p:cNvPr id="34" name="Rectangle 3">
            <a:extLst>
              <a:ext uri="{FF2B5EF4-FFF2-40B4-BE49-F238E27FC236}">
                <a16:creationId xmlns:a16="http://schemas.microsoft.com/office/drawing/2014/main" id="{C17D0BC9-2D77-4735-8510-08F149892729}"/>
              </a:ext>
            </a:extLst>
          </p:cNvPr>
          <p:cNvSpPr txBox="1">
            <a:spLocks noChangeArrowheads="1"/>
          </p:cNvSpPr>
          <p:nvPr/>
        </p:nvSpPr>
        <p:spPr bwMode="auto">
          <a:xfrm>
            <a:off x="4597540" y="721736"/>
            <a:ext cx="4794250" cy="2071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176213" indent="-176213" eaLnBrk="1" hangingPunct="1">
              <a:spcBef>
                <a:spcPct val="20000"/>
              </a:spcBef>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有效实施预防计划；</a:t>
            </a:r>
            <a:endParaRPr lang="en-US" altLang="zh-CN" sz="1400" dirty="0">
              <a:latin typeface="微软雅黑" panose="020B0503020204020204" pitchFamily="34" charset="-122"/>
              <a:ea typeface="微软雅黑" panose="020B0503020204020204" pitchFamily="34" charset="-122"/>
            </a:endParaRPr>
          </a:p>
          <a:p>
            <a:pPr marL="176213" indent="-176213" eaLnBrk="1" hangingPunct="1">
              <a:spcBef>
                <a:spcPct val="20000"/>
              </a:spcBef>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识别改变需求，降低成本，减少浪费；</a:t>
            </a:r>
            <a:endParaRPr lang="en-US" altLang="zh-CN" sz="1400" dirty="0">
              <a:latin typeface="微软雅黑" panose="020B0503020204020204" pitchFamily="34" charset="-122"/>
              <a:ea typeface="微软雅黑" panose="020B0503020204020204" pitchFamily="34" charset="-122"/>
            </a:endParaRPr>
          </a:p>
          <a:p>
            <a:pPr marL="176213" indent="-176213" eaLnBrk="1" hangingPunct="1">
              <a:spcBef>
                <a:spcPct val="20000"/>
              </a:spcBef>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降低无增值操作，集中资源，循序改善产品设计和制程</a:t>
            </a:r>
            <a:endParaRPr lang="en-US" altLang="zh-CN" sz="1400" dirty="0">
              <a:latin typeface="微软雅黑" panose="020B0503020204020204" pitchFamily="34" charset="-122"/>
              <a:ea typeface="微软雅黑" panose="020B0503020204020204" pitchFamily="34" charset="-122"/>
            </a:endParaRPr>
          </a:p>
          <a:p>
            <a:pPr marL="176213" indent="-176213" eaLnBrk="1" hangingPunct="1">
              <a:spcBef>
                <a:spcPct val="20000"/>
              </a:spcBef>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避免采用高风险的设计，有助于设计改进；</a:t>
            </a:r>
            <a:endParaRPr lang="en-US" altLang="zh-CN" sz="1400" dirty="0">
              <a:latin typeface="微软雅黑" panose="020B0503020204020204" pitchFamily="34" charset="-122"/>
              <a:ea typeface="微软雅黑" panose="020B0503020204020204" pitchFamily="34" charset="-122"/>
            </a:endParaRPr>
          </a:p>
          <a:p>
            <a:pPr marL="176213" indent="-176213" eaLnBrk="1" hangingPunct="1">
              <a:spcBef>
                <a:spcPct val="20000"/>
              </a:spcBef>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循环改善，不断提升设计和制程可靠度；</a:t>
            </a:r>
            <a:endParaRPr lang="en-US" altLang="zh-CN" sz="1400" dirty="0">
              <a:latin typeface="微软雅黑" panose="020B0503020204020204" pitchFamily="34" charset="-122"/>
              <a:ea typeface="微软雅黑" panose="020B0503020204020204" pitchFamily="34" charset="-122"/>
            </a:endParaRPr>
          </a:p>
          <a:p>
            <a:pPr marL="176213" indent="-176213" eaLnBrk="1" hangingPunct="1">
              <a:spcBef>
                <a:spcPct val="20000"/>
              </a:spcBef>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制程检验，测试标准，检验程序、规范等；</a:t>
            </a:r>
            <a:endParaRPr lang="en-US" altLang="zh-CN" sz="1400" dirty="0">
              <a:latin typeface="微软雅黑" panose="020B0503020204020204" pitchFamily="34" charset="-122"/>
              <a:ea typeface="微软雅黑" panose="020B0503020204020204" pitchFamily="34" charset="-122"/>
            </a:endParaRPr>
          </a:p>
          <a:p>
            <a:pPr marL="176213" indent="-176213" eaLnBrk="1" hangingPunct="1">
              <a:spcBef>
                <a:spcPct val="20000"/>
              </a:spcBef>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可实施产品可靠性，制程安全性，环保的评估；</a:t>
            </a:r>
            <a:endParaRPr lang="en-US" altLang="zh-CN" sz="1400" dirty="0">
              <a:latin typeface="微软雅黑" panose="020B0503020204020204" pitchFamily="34" charset="-122"/>
              <a:ea typeface="微软雅黑" panose="020B0503020204020204" pitchFamily="34" charset="-122"/>
            </a:endParaRPr>
          </a:p>
          <a:p>
            <a:pPr marL="176213" indent="-176213" eaLnBrk="1" hangingPunct="1">
              <a:spcBef>
                <a:spcPct val="20000"/>
              </a:spcBef>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有助于工程师培训与演练。</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id="{253F0097-FB98-4995-B0E9-491B92C6424E}"/>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0243" name="文本框 6">
            <a:extLst>
              <a:ext uri="{FF2B5EF4-FFF2-40B4-BE49-F238E27FC236}">
                <a16:creationId xmlns:a16="http://schemas.microsoft.com/office/drawing/2014/main" id="{73EE4C21-3286-4135-80D0-5D7DCA6D9D47}"/>
              </a:ext>
            </a:extLst>
          </p:cNvPr>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10244" name="图片 8">
            <a:extLst>
              <a:ext uri="{FF2B5EF4-FFF2-40B4-BE49-F238E27FC236}">
                <a16:creationId xmlns:a16="http://schemas.microsoft.com/office/drawing/2014/main" id="{A157883C-2E2A-4CAA-8055-FEB9B95EB5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2638" y="61913"/>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
            <a:extLst>
              <a:ext uri="{FF2B5EF4-FFF2-40B4-BE49-F238E27FC236}">
                <a16:creationId xmlns:a16="http://schemas.microsoft.com/office/drawing/2014/main" id="{82E2302E-AA96-4340-B436-5A1B4D940CC4}"/>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七宗罪</a:t>
            </a:r>
            <a:endParaRPr lang="zh-CN" altLang="en-US" sz="3600" dirty="0"/>
          </a:p>
        </p:txBody>
      </p:sp>
      <p:graphicFrame>
        <p:nvGraphicFramePr>
          <p:cNvPr id="35" name="图示 34">
            <a:extLst>
              <a:ext uri="{FF2B5EF4-FFF2-40B4-BE49-F238E27FC236}">
                <a16:creationId xmlns:a16="http://schemas.microsoft.com/office/drawing/2014/main" id="{11D62216-A080-44B8-A831-374486B25A8F}"/>
              </a:ext>
            </a:extLst>
          </p:cNvPr>
          <p:cNvGraphicFramePr/>
          <p:nvPr>
            <p:extLst>
              <p:ext uri="{D42A27DB-BD31-4B8C-83A1-F6EECF244321}">
                <p14:modId xmlns:p14="http://schemas.microsoft.com/office/powerpoint/2010/main" val="3296030894"/>
              </p:ext>
            </p:extLst>
          </p:nvPr>
        </p:nvGraphicFramePr>
        <p:xfrm>
          <a:off x="896821" y="234008"/>
          <a:ext cx="6527801" cy="61841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7" name="矩形 36">
            <a:extLst>
              <a:ext uri="{FF2B5EF4-FFF2-40B4-BE49-F238E27FC236}">
                <a16:creationId xmlns:a16="http://schemas.microsoft.com/office/drawing/2014/main" id="{8EB2BBD8-E31E-4CD1-808D-DE06D2166158}"/>
              </a:ext>
            </a:extLst>
          </p:cNvPr>
          <p:cNvSpPr>
            <a:spLocks noChangeArrowheads="1"/>
          </p:cNvSpPr>
          <p:nvPr/>
        </p:nvSpPr>
        <p:spPr bwMode="auto">
          <a:xfrm>
            <a:off x="7596452" y="1919188"/>
            <a:ext cx="3568436" cy="2634183"/>
          </a:xfrm>
          <a:prstGeom prst="rect">
            <a:avLst/>
          </a:prstGeom>
          <a:noFill/>
          <a:ln w="9525">
            <a:noFill/>
            <a:miter lim="800000"/>
          </a:ln>
        </p:spPr>
        <p:txBody>
          <a:bodyPr wrap="square">
            <a:spAutoFit/>
          </a:bodyPr>
          <a:lstStyle/>
          <a:p>
            <a:pPr marL="342900" indent="-342900">
              <a:lnSpc>
                <a:spcPct val="150000"/>
              </a:lnSpc>
              <a:buFont typeface="Wingdings" panose="05000000000000000000" pitchFamily="2" charset="2"/>
              <a:buChar char="v"/>
            </a:pPr>
            <a:r>
              <a:rPr lang="zh-CN" altLang="en-US" sz="1600" b="1" dirty="0">
                <a:latin typeface="微软雅黑" panose="020B0503020204020204" pitchFamily="34" charset="-122"/>
                <a:ea typeface="微软雅黑" panose="020B0503020204020204" pitchFamily="34" charset="-122"/>
              </a:rPr>
              <a:t>活动时间投入不够</a:t>
            </a:r>
            <a:endParaRPr lang="en-US" altLang="zh-CN" sz="16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v"/>
            </a:pPr>
            <a:r>
              <a:rPr lang="zh-CN" altLang="en-US" sz="1600" b="1" dirty="0">
                <a:latin typeface="微软雅黑" panose="020B0503020204020204" pitchFamily="34" charset="-122"/>
                <a:ea typeface="微软雅黑" panose="020B0503020204020204" pitchFamily="34" charset="-122"/>
              </a:rPr>
              <a:t>糟糕的内部沟通</a:t>
            </a:r>
            <a:endParaRPr lang="en-US" altLang="zh-CN" sz="16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v"/>
            </a:pPr>
            <a:r>
              <a:rPr lang="zh-CN" altLang="en-US" sz="1600" b="1" dirty="0">
                <a:latin typeface="微软雅黑" panose="020B0503020204020204" pitchFamily="34" charset="-122"/>
                <a:ea typeface="微软雅黑" panose="020B0503020204020204" pitchFamily="34" charset="-122"/>
              </a:rPr>
              <a:t>缺乏真正的员工授权</a:t>
            </a:r>
            <a:endParaRPr lang="en-US" altLang="zh-CN" sz="16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v"/>
            </a:pPr>
            <a:r>
              <a:rPr lang="zh-CN" altLang="en-US" sz="1600" b="1" dirty="0">
                <a:latin typeface="微软雅黑" panose="020B0503020204020204" pitchFamily="34" charset="-122"/>
                <a:ea typeface="微软雅黑" panose="020B0503020204020204" pitchFamily="34" charset="-122"/>
              </a:rPr>
              <a:t>缺少正式的变革战略规划</a:t>
            </a:r>
            <a:endParaRPr lang="en-US" altLang="zh-CN" sz="16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v"/>
            </a:pPr>
            <a:r>
              <a:rPr lang="zh-CN" altLang="en-US" sz="1600" b="1" dirty="0">
                <a:solidFill>
                  <a:srgbClr val="FF0000"/>
                </a:solidFill>
                <a:latin typeface="微软雅黑" panose="020B0503020204020204" pitchFamily="34" charset="-122"/>
                <a:ea typeface="微软雅黑" panose="020B0503020204020204" pitchFamily="34" charset="-122"/>
              </a:rPr>
              <a:t>把</a:t>
            </a:r>
            <a:r>
              <a:rPr lang="en-US" altLang="zh-CN" sz="1600" b="1" dirty="0">
                <a:solidFill>
                  <a:srgbClr val="FF0000"/>
                </a:solidFill>
                <a:latin typeface="微软雅黑" panose="020B0503020204020204" pitchFamily="34" charset="-122"/>
                <a:ea typeface="微软雅黑" panose="020B0503020204020204" pitchFamily="34" charset="-122"/>
              </a:rPr>
              <a:t>FMEA</a:t>
            </a:r>
            <a:r>
              <a:rPr lang="zh-CN" altLang="en-US" sz="1600" b="1" dirty="0">
                <a:solidFill>
                  <a:srgbClr val="FF0000"/>
                </a:solidFill>
                <a:latin typeface="微软雅黑" panose="020B0503020204020204" pitchFamily="34" charset="-122"/>
                <a:ea typeface="微软雅黑" panose="020B0503020204020204" pitchFamily="34" charset="-122"/>
              </a:rPr>
              <a:t>当作快速解决问题的方法</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v"/>
            </a:pPr>
            <a:r>
              <a:rPr lang="zh-CN" altLang="en-US" sz="1600" b="1" dirty="0">
                <a:latin typeface="微软雅黑" panose="020B0503020204020204" pitchFamily="34" charset="-122"/>
                <a:ea typeface="微软雅黑" panose="020B0503020204020204" pitchFamily="34" charset="-122"/>
              </a:rPr>
              <a:t>为短期的财务结果而行事</a:t>
            </a:r>
            <a:endParaRPr lang="en-US" altLang="zh-CN" sz="16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v"/>
            </a:pPr>
            <a:r>
              <a:rPr lang="zh-CN" altLang="en-US" sz="1600" b="1" dirty="0">
                <a:latin typeface="微软雅黑" panose="020B0503020204020204" pitchFamily="34" charset="-122"/>
                <a:ea typeface="微软雅黑" panose="020B0503020204020204" pitchFamily="34" charset="-122"/>
              </a:rPr>
              <a:t>缺乏客户为关注焦点</a:t>
            </a:r>
          </a:p>
        </p:txBody>
      </p:sp>
    </p:spTree>
    <p:extLst>
      <p:ext uri="{BB962C8B-B14F-4D97-AF65-F5344CB8AC3E}">
        <p14:creationId xmlns:p14="http://schemas.microsoft.com/office/powerpoint/2010/main" val="63385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1000"/>
                                        <p:tgtEl>
                                          <p:spTgt spid="37"/>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5" grpId="0">
        <p:bldAsOne/>
      </p:bldGraphic>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EC9270DE-42C5-4270-B72C-B28A3B07B4C4}"/>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2291" name="文本框 6">
            <a:extLst>
              <a:ext uri="{FF2B5EF4-FFF2-40B4-BE49-F238E27FC236}">
                <a16:creationId xmlns:a16="http://schemas.microsoft.com/office/drawing/2014/main" id="{7F3D495E-8C89-49A1-9959-C1FE507F3E4A}"/>
              </a:ext>
            </a:extLst>
          </p:cNvPr>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12292" name="图片 7">
            <a:extLst>
              <a:ext uri="{FF2B5EF4-FFF2-40B4-BE49-F238E27FC236}">
                <a16:creationId xmlns:a16="http://schemas.microsoft.com/office/drawing/2014/main" id="{45A83DC3-C862-4A49-8C77-14E1617EA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522075"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图片 8">
            <a:extLst>
              <a:ext uri="{FF2B5EF4-FFF2-40B4-BE49-F238E27FC236}">
                <a16:creationId xmlns:a16="http://schemas.microsoft.com/office/drawing/2014/main" id="{682953DD-6EFD-4E67-BF11-BD769919D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1925" y="508000"/>
            <a:ext cx="170656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文本框 9">
            <a:extLst>
              <a:ext uri="{FF2B5EF4-FFF2-40B4-BE49-F238E27FC236}">
                <a16:creationId xmlns:a16="http://schemas.microsoft.com/office/drawing/2014/main" id="{BE420C79-5E56-4C65-A8B9-77D90AB70513}"/>
              </a:ext>
            </a:extLst>
          </p:cNvPr>
          <p:cNvSpPr>
            <a:spLocks noChangeArrowheads="1"/>
          </p:cNvSpPr>
          <p:nvPr/>
        </p:nvSpPr>
        <p:spPr bwMode="auto">
          <a:xfrm>
            <a:off x="8556625" y="5957888"/>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pic>
        <p:nvPicPr>
          <p:cNvPr id="12295" name="图片 2">
            <a:extLst>
              <a:ext uri="{FF2B5EF4-FFF2-40B4-BE49-F238E27FC236}">
                <a16:creationId xmlns:a16="http://schemas.microsoft.com/office/drawing/2014/main" id="{CA608510-69AE-4DF3-A534-282DFEF5CC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520488"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TextBox 23">
            <a:extLst>
              <a:ext uri="{FF2B5EF4-FFF2-40B4-BE49-F238E27FC236}">
                <a16:creationId xmlns:a16="http://schemas.microsoft.com/office/drawing/2014/main" id="{F7B9D12B-8E95-4D6C-BC21-BB5B14331B78}"/>
              </a:ext>
            </a:extLst>
          </p:cNvPr>
          <p:cNvSpPr>
            <a:spLocks noChangeArrowheads="1"/>
          </p:cNvSpPr>
          <p:nvPr/>
        </p:nvSpPr>
        <p:spPr bwMode="auto">
          <a:xfrm>
            <a:off x="5483225" y="2625725"/>
            <a:ext cx="2650790" cy="6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64802" tIns="32401" rIns="64802" bIns="3240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000" b="1" dirty="0">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4000" b="1" dirty="0">
                <a:latin typeface="微软雅黑" panose="020B0503020204020204" pitchFamily="34" charset="-122"/>
                <a:ea typeface="微软雅黑" panose="020B0503020204020204" pitchFamily="34" charset="-122"/>
                <a:sym typeface="微软雅黑" panose="020B0503020204020204" pitchFamily="34" charset="-122"/>
              </a:rPr>
              <a:t>实施概要</a:t>
            </a:r>
            <a:endParaRPr lang="zh-CN" altLang="en-US" dirty="0"/>
          </a:p>
        </p:txBody>
      </p:sp>
      <p:sp>
        <p:nvSpPr>
          <p:cNvPr id="12297" name="直线连接符 6">
            <a:extLst>
              <a:ext uri="{FF2B5EF4-FFF2-40B4-BE49-F238E27FC236}">
                <a16:creationId xmlns:a16="http://schemas.microsoft.com/office/drawing/2014/main" id="{A1E8160D-4009-4C6E-BE61-B1B95A8E4BDC}"/>
              </a:ext>
            </a:extLst>
          </p:cNvPr>
          <p:cNvSpPr>
            <a:spLocks noChangeShapeType="1"/>
          </p:cNvSpPr>
          <p:nvPr/>
        </p:nvSpPr>
        <p:spPr bwMode="auto">
          <a:xfrm flipV="1">
            <a:off x="5686425" y="3395663"/>
            <a:ext cx="4886325" cy="1587"/>
          </a:xfrm>
          <a:prstGeom prst="line">
            <a:avLst/>
          </a:prstGeom>
          <a:noFill/>
          <a:ln w="19050">
            <a:solidFill>
              <a:srgbClr val="7F7F7F"/>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298" name="Group 10">
            <a:extLst>
              <a:ext uri="{FF2B5EF4-FFF2-40B4-BE49-F238E27FC236}">
                <a16:creationId xmlns:a16="http://schemas.microsoft.com/office/drawing/2014/main" id="{60A570FE-4B14-42F1-844F-3C56A865A361}"/>
              </a:ext>
            </a:extLst>
          </p:cNvPr>
          <p:cNvGrpSpPr>
            <a:grpSpLocks noChangeAspect="1"/>
          </p:cNvGrpSpPr>
          <p:nvPr/>
        </p:nvGrpSpPr>
        <p:grpSpPr bwMode="auto">
          <a:xfrm>
            <a:off x="8520113" y="3613150"/>
            <a:ext cx="2052637" cy="406400"/>
            <a:chOff x="0" y="0"/>
            <a:chExt cx="2172097" cy="430362"/>
          </a:xfrm>
        </p:grpSpPr>
        <p:pic>
          <p:nvPicPr>
            <p:cNvPr id="12300" name="图片 6">
              <a:extLst>
                <a:ext uri="{FF2B5EF4-FFF2-40B4-BE49-F238E27FC236}">
                  <a16:creationId xmlns:a16="http://schemas.microsoft.com/office/drawing/2014/main" id="{3CA366A8-0EAC-4E0F-899C-DFCFB6BEC1F0}"/>
                </a:ext>
              </a:extLst>
            </p:cNvPr>
            <p:cNvPicPr>
              <a:picLocks noChangeAspect="1" noChangeArrowheads="1"/>
            </p:cNvPicPr>
            <p:nvPr/>
          </p:nvPicPr>
          <p:blipFill>
            <a:blip r:embed="rId5">
              <a:lum bright="-40000" contrast="-40000"/>
              <a:extLst>
                <a:ext uri="{28A0092B-C50C-407E-A947-70E740481C1C}">
                  <a14:useLocalDpi xmlns:a14="http://schemas.microsoft.com/office/drawing/2010/main" val="0"/>
                </a:ext>
              </a:extLst>
            </a:blip>
            <a:srcRect/>
            <a:stretch>
              <a:fillRect/>
            </a:stretch>
          </p:blipFill>
          <p:spPr bwMode="auto">
            <a:xfrm>
              <a:off x="0" y="0"/>
              <a:ext cx="430363" cy="4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图片 7">
              <a:extLst>
                <a:ext uri="{FF2B5EF4-FFF2-40B4-BE49-F238E27FC236}">
                  <a16:creationId xmlns:a16="http://schemas.microsoft.com/office/drawing/2014/main" id="{AC387A56-7A4C-4E93-8A10-DB8479DF73A3}"/>
                </a:ext>
              </a:extLst>
            </p:cNvPr>
            <p:cNvPicPr>
              <a:picLocks noChangeAspect="1" noChangeArrowheads="1"/>
            </p:cNvPicPr>
            <p:nvPr/>
          </p:nvPicPr>
          <p:blipFill>
            <a:blip r:embed="rId6">
              <a:lum bright="-40000" contrast="-40000"/>
              <a:extLst>
                <a:ext uri="{28A0092B-C50C-407E-A947-70E740481C1C}">
                  <a14:useLocalDpi xmlns:a14="http://schemas.microsoft.com/office/drawing/2010/main" val="0"/>
                </a:ext>
              </a:extLst>
            </a:blip>
            <a:srcRect/>
            <a:stretch>
              <a:fillRect/>
            </a:stretch>
          </p:blipFill>
          <p:spPr bwMode="auto">
            <a:xfrm>
              <a:off x="580578" y="0"/>
              <a:ext cx="430363" cy="4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图片 8">
              <a:extLst>
                <a:ext uri="{FF2B5EF4-FFF2-40B4-BE49-F238E27FC236}">
                  <a16:creationId xmlns:a16="http://schemas.microsoft.com/office/drawing/2014/main" id="{DA3F5B93-E2A2-446B-A3A0-B3E3A8760F76}"/>
                </a:ext>
              </a:extLst>
            </p:cNvPr>
            <p:cNvPicPr>
              <a:picLocks noChangeAspect="1" noChangeArrowheads="1"/>
            </p:cNvPicPr>
            <p:nvPr/>
          </p:nvPicPr>
          <p:blipFill>
            <a:blip r:embed="rId7">
              <a:lum bright="-40000" contrast="-40000"/>
              <a:extLst>
                <a:ext uri="{28A0092B-C50C-407E-A947-70E740481C1C}">
                  <a14:useLocalDpi xmlns:a14="http://schemas.microsoft.com/office/drawing/2010/main" val="0"/>
                </a:ext>
              </a:extLst>
            </a:blip>
            <a:srcRect/>
            <a:stretch>
              <a:fillRect/>
            </a:stretch>
          </p:blipFill>
          <p:spPr bwMode="auto">
            <a:xfrm>
              <a:off x="1161156" y="0"/>
              <a:ext cx="430363" cy="4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3" name="图片 9">
              <a:extLst>
                <a:ext uri="{FF2B5EF4-FFF2-40B4-BE49-F238E27FC236}">
                  <a16:creationId xmlns:a16="http://schemas.microsoft.com/office/drawing/2014/main" id="{E4605303-F20A-46B5-9EE9-A7E68A627AD1}"/>
                </a:ext>
              </a:extLst>
            </p:cNvPr>
            <p:cNvPicPr>
              <a:picLocks noChangeAspect="1" noChangeArrowheads="1"/>
            </p:cNvPicPr>
            <p:nvPr/>
          </p:nvPicPr>
          <p:blipFill>
            <a:blip r:embed="rId8">
              <a:lum bright="-40000" contrast="-40000"/>
              <a:extLst>
                <a:ext uri="{28A0092B-C50C-407E-A947-70E740481C1C}">
                  <a14:useLocalDpi xmlns:a14="http://schemas.microsoft.com/office/drawing/2010/main" val="0"/>
                </a:ext>
              </a:extLst>
            </a:blip>
            <a:srcRect/>
            <a:stretch>
              <a:fillRect/>
            </a:stretch>
          </p:blipFill>
          <p:spPr bwMode="auto">
            <a:xfrm>
              <a:off x="1741734" y="0"/>
              <a:ext cx="430363" cy="4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299" name="图片 10">
            <a:extLst>
              <a:ext uri="{FF2B5EF4-FFF2-40B4-BE49-F238E27FC236}">
                <a16:creationId xmlns:a16="http://schemas.microsoft.com/office/drawing/2014/main" id="{164F84A9-C5B4-4F44-9243-53D6F291D2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20263" y="34925"/>
            <a:ext cx="17049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F070A827-1A91-4668-ADCA-2A1486FC3E03}"/>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4339" name="图片 8">
            <a:extLst>
              <a:ext uri="{FF2B5EF4-FFF2-40B4-BE49-F238E27FC236}">
                <a16:creationId xmlns:a16="http://schemas.microsoft.com/office/drawing/2014/main" id="{2BE0248F-A0BC-4557-B161-9F93D91F7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文本框 9">
            <a:extLst>
              <a:ext uri="{FF2B5EF4-FFF2-40B4-BE49-F238E27FC236}">
                <a16:creationId xmlns:a16="http://schemas.microsoft.com/office/drawing/2014/main" id="{49392DCE-9C4E-4EE2-976B-9AF008B1980D}"/>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4341" name="TextBox 1">
            <a:extLst>
              <a:ext uri="{FF2B5EF4-FFF2-40B4-BE49-F238E27FC236}">
                <a16:creationId xmlns:a16="http://schemas.microsoft.com/office/drawing/2014/main" id="{A3D26BDC-DA5A-48FE-A1AA-D77D6EE55AF5}"/>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项目规划</a:t>
            </a:r>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5T</a:t>
            </a:r>
            <a:endParaRPr lang="zh-CN" altLang="en-US" sz="3600" dirty="0"/>
          </a:p>
        </p:txBody>
      </p:sp>
      <p:sp>
        <p:nvSpPr>
          <p:cNvPr id="8" name="矩形 1">
            <a:extLst>
              <a:ext uri="{FF2B5EF4-FFF2-40B4-BE49-F238E27FC236}">
                <a16:creationId xmlns:a16="http://schemas.microsoft.com/office/drawing/2014/main" id="{898B68B1-D1A8-4BB9-A586-667DC8A09C83}"/>
              </a:ext>
            </a:extLst>
          </p:cNvPr>
          <p:cNvSpPr>
            <a:spLocks noChangeArrowheads="1"/>
          </p:cNvSpPr>
          <p:nvPr/>
        </p:nvSpPr>
        <p:spPr bwMode="auto">
          <a:xfrm>
            <a:off x="312893" y="1557656"/>
            <a:ext cx="10756592" cy="326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en-US" altLang="zh-CN" sz="2000" dirty="0">
                <a:latin typeface="微软雅黑" panose="020B0503020204020204" pitchFamily="34" charset="-122"/>
                <a:ea typeface="微软雅黑" panose="020B0503020204020204" pitchFamily="34" charset="-122"/>
              </a:rPr>
              <a:t>5T</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InTent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Timing</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Team</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Task</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Tool</a:t>
            </a:r>
            <a:r>
              <a:rPr lang="zh-CN" altLang="en-US" sz="2000" dirty="0">
                <a:latin typeface="微软雅黑" panose="020B0503020204020204" pitchFamily="34" charset="-122"/>
                <a:ea typeface="微软雅黑" panose="020B0503020204020204" pitchFamily="34" charset="-122"/>
              </a:rPr>
              <a:t>）是在</a:t>
            </a:r>
            <a:r>
              <a:rPr lang="en-US" altLang="zh-CN" sz="2000" dirty="0">
                <a:latin typeface="微软雅黑" panose="020B0503020204020204" pitchFamily="34" charset="-122"/>
                <a:ea typeface="微软雅黑" panose="020B0503020204020204" pitchFamily="34" charset="-122"/>
              </a:rPr>
              <a:t>DFMEA</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PFMEA</a:t>
            </a:r>
            <a:r>
              <a:rPr lang="zh-CN" altLang="en-US" sz="2000" b="1" dirty="0">
                <a:solidFill>
                  <a:srgbClr val="FF0000"/>
                </a:solidFill>
                <a:latin typeface="微软雅黑" panose="020B0503020204020204" pitchFamily="34" charset="-122"/>
                <a:ea typeface="微软雅黑" panose="020B0503020204020204" pitchFamily="34" charset="-122"/>
              </a:rPr>
              <a:t>开始时</a:t>
            </a:r>
            <a:r>
              <a:rPr lang="zh-CN" altLang="en-US" sz="2000" dirty="0">
                <a:latin typeface="微软雅黑" panose="020B0503020204020204" pitchFamily="34" charset="-122"/>
                <a:ea typeface="微软雅黑" panose="020B0503020204020204" pitchFamily="34" charset="-122"/>
              </a:rPr>
              <a:t>应该讨论的</a:t>
            </a:r>
            <a:r>
              <a:rPr lang="zh-CN" altLang="en-US" sz="2000" b="1" dirty="0">
                <a:solidFill>
                  <a:srgbClr val="FF0000"/>
                </a:solidFill>
                <a:latin typeface="微软雅黑" panose="020B0503020204020204" pitchFamily="34" charset="-122"/>
                <a:ea typeface="微软雅黑" panose="020B0503020204020204" pitchFamily="34" charset="-122"/>
              </a:rPr>
              <a:t>五个主题</a:t>
            </a:r>
            <a:r>
              <a:rPr lang="zh-CN" altLang="en-US" sz="2000" dirty="0">
                <a:latin typeface="微软雅黑" panose="020B0503020204020204" pitchFamily="34" charset="-122"/>
                <a:ea typeface="微软雅黑" panose="020B0503020204020204" pitchFamily="34" charset="-122"/>
              </a:rPr>
              <a:t>，以便取得最佳效果、避免</a:t>
            </a:r>
            <a:r>
              <a:rPr lang="en-US" altLang="zh-CN" sz="2000" dirty="0">
                <a:latin typeface="微软雅黑" panose="020B0503020204020204" pitchFamily="34" charset="-122"/>
                <a:ea typeface="微软雅黑" panose="020B0503020204020204" pitchFamily="34" charset="-122"/>
              </a:rPr>
              <a:t>FMEA</a:t>
            </a:r>
            <a:r>
              <a:rPr lang="zh-CN" altLang="en-US" sz="2000" dirty="0">
                <a:latin typeface="微软雅黑" panose="020B0503020204020204" pitchFamily="34" charset="-122"/>
                <a:ea typeface="微软雅黑" panose="020B0503020204020204" pitchFamily="34" charset="-122"/>
              </a:rPr>
              <a:t>返工。这些主题可以作为</a:t>
            </a:r>
            <a:r>
              <a:rPr lang="zh-CN" altLang="en-US" sz="2000" b="1" dirty="0">
                <a:solidFill>
                  <a:srgbClr val="FF0000"/>
                </a:solidFill>
                <a:latin typeface="微软雅黑" panose="020B0503020204020204" pitchFamily="34" charset="-122"/>
                <a:ea typeface="微软雅黑" panose="020B0503020204020204" pitchFamily="34" charset="-122"/>
              </a:rPr>
              <a:t>项目启动</a:t>
            </a:r>
            <a:r>
              <a:rPr lang="zh-CN" altLang="en-US" sz="2000" dirty="0">
                <a:latin typeface="微软雅黑" panose="020B0503020204020204" pitchFamily="34" charset="-122"/>
                <a:ea typeface="微软雅黑" panose="020B0503020204020204" pitchFamily="34" charset="-122"/>
              </a:rPr>
              <a:t>的一部分</a:t>
            </a:r>
          </a:p>
          <a:p>
            <a:pPr lvl="1" algn="just">
              <a:lnSpc>
                <a:spcPct val="150000"/>
              </a:lnSpc>
            </a:pPr>
            <a:r>
              <a:rPr lang="en-US" altLang="zh-CN" sz="2000" dirty="0">
                <a:latin typeface="微软雅黑" panose="020B0503020204020204" pitchFamily="34" charset="-122"/>
                <a:ea typeface="微软雅黑" panose="020B0503020204020204" pitchFamily="34" charset="-122"/>
              </a:rPr>
              <a:t>FMEA</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InTent</a:t>
            </a:r>
            <a:r>
              <a:rPr lang="zh-CN" altLang="en-US" sz="2000" dirty="0">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目的</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1T </a:t>
            </a:r>
            <a:r>
              <a:rPr lang="zh-CN" altLang="en-US" sz="2000" dirty="0">
                <a:latin typeface="微软雅黑" panose="020B0503020204020204" pitchFamily="34" charset="-122"/>
                <a:ea typeface="微软雅黑" panose="020B0503020204020204" pitchFamily="34" charset="-122"/>
              </a:rPr>
              <a:t>我们为什么要做</a:t>
            </a:r>
            <a:r>
              <a:rPr lang="en-US" altLang="zh-CN" sz="2000" dirty="0">
                <a:latin typeface="微软雅黑" panose="020B0503020204020204" pitchFamily="34" charset="-122"/>
                <a:ea typeface="微软雅黑" panose="020B0503020204020204" pitchFamily="34" charset="-122"/>
              </a:rPr>
              <a:t>FMEA</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lgn="just">
              <a:lnSpc>
                <a:spcPct val="150000"/>
              </a:lnSpc>
            </a:pPr>
            <a:r>
              <a:rPr lang="en-US" altLang="zh-CN" sz="2000" dirty="0">
                <a:latin typeface="微软雅黑" panose="020B0503020204020204" pitchFamily="34" charset="-122"/>
                <a:ea typeface="微软雅黑" panose="020B0503020204020204" pitchFamily="34" charset="-122"/>
              </a:rPr>
              <a:t>FMEA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Timing</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时间</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2T </a:t>
            </a:r>
            <a:r>
              <a:rPr lang="zh-CN" altLang="en-US" sz="2000" dirty="0">
                <a:latin typeface="微软雅黑" panose="020B0503020204020204" pitchFamily="34" charset="-122"/>
                <a:ea typeface="微软雅黑" panose="020B0503020204020204" pitchFamily="34" charset="-122"/>
              </a:rPr>
              <a:t>什么时候完成？</a:t>
            </a:r>
          </a:p>
          <a:p>
            <a:pPr lvl="1" algn="just">
              <a:lnSpc>
                <a:spcPct val="150000"/>
              </a:lnSpc>
            </a:pPr>
            <a:r>
              <a:rPr lang="en-US" altLang="zh-CN" sz="2000" dirty="0">
                <a:latin typeface="微软雅黑" panose="020B0503020204020204" pitchFamily="34" charset="-122"/>
                <a:ea typeface="微软雅黑" panose="020B0503020204020204" pitchFamily="34" charset="-122"/>
              </a:rPr>
              <a:t>FMEA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Team</a:t>
            </a:r>
            <a:r>
              <a:rPr lang="zh-CN" altLang="en-US" sz="2000" dirty="0">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团队</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3T </a:t>
            </a:r>
            <a:r>
              <a:rPr lang="zh-CN" altLang="en-US" sz="2000" dirty="0">
                <a:latin typeface="微软雅黑" panose="020B0503020204020204" pitchFamily="34" charset="-122"/>
                <a:ea typeface="微软雅黑" panose="020B0503020204020204" pitchFamily="34" charset="-122"/>
              </a:rPr>
              <a:t>需要包括哪些人？</a:t>
            </a:r>
          </a:p>
          <a:p>
            <a:pPr lvl="1" algn="just">
              <a:lnSpc>
                <a:spcPct val="150000"/>
              </a:lnSpc>
            </a:pPr>
            <a:r>
              <a:rPr lang="en-US" altLang="zh-CN" sz="2000" dirty="0">
                <a:latin typeface="微软雅黑" panose="020B0503020204020204" pitchFamily="34" charset="-122"/>
                <a:ea typeface="微软雅黑" panose="020B0503020204020204" pitchFamily="34" charset="-122"/>
              </a:rPr>
              <a:t>FMEA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Task</a:t>
            </a:r>
            <a:r>
              <a:rPr lang="zh-CN" altLang="en-US" sz="2000" dirty="0">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任务</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4T </a:t>
            </a:r>
            <a:r>
              <a:rPr lang="zh-CN" altLang="en-US" sz="2000" dirty="0">
                <a:latin typeface="微软雅黑" panose="020B0503020204020204" pitchFamily="34" charset="-122"/>
                <a:ea typeface="微软雅黑" panose="020B0503020204020204" pitchFamily="34" charset="-122"/>
              </a:rPr>
              <a:t>需要做哪些工作？</a:t>
            </a:r>
          </a:p>
          <a:p>
            <a:pPr lvl="1" algn="just">
              <a:lnSpc>
                <a:spcPct val="150000"/>
              </a:lnSpc>
            </a:pPr>
            <a:r>
              <a:rPr lang="en-US" altLang="zh-CN" sz="2000" dirty="0">
                <a:latin typeface="微软雅黑" panose="020B0503020204020204" pitchFamily="34" charset="-122"/>
                <a:ea typeface="微软雅黑" panose="020B0503020204020204" pitchFamily="34" charset="-122"/>
              </a:rPr>
              <a:t>FMEA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Tool</a:t>
            </a:r>
            <a:r>
              <a:rPr lang="zh-CN" altLang="en-US" sz="2000" dirty="0">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工具</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5T </a:t>
            </a:r>
            <a:r>
              <a:rPr lang="zh-CN" altLang="en-US" sz="2000" dirty="0">
                <a:latin typeface="微软雅黑" panose="020B0503020204020204" pitchFamily="34" charset="-122"/>
                <a:ea typeface="微软雅黑" panose="020B0503020204020204" pitchFamily="34" charset="-122"/>
              </a:rPr>
              <a:t>如何进行分析？</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项目规划</a:t>
            </a:r>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5T</a:t>
            </a:r>
            <a:endParaRPr lang="zh-CN" altLang="en-US" sz="3600" dirty="0"/>
          </a:p>
        </p:txBody>
      </p:sp>
      <p:sp>
        <p:nvSpPr>
          <p:cNvPr id="65" name="Rectangle 2">
            <a:extLst>
              <a:ext uri="{FF2B5EF4-FFF2-40B4-BE49-F238E27FC236}">
                <a16:creationId xmlns:a16="http://schemas.microsoft.com/office/drawing/2014/main" id="{438C8DD5-63CC-4FD0-BECB-4E63662E4053}"/>
              </a:ext>
            </a:extLst>
          </p:cNvPr>
          <p:cNvSpPr txBox="1">
            <a:spLocks noChangeArrowheads="1"/>
          </p:cNvSpPr>
          <p:nvPr/>
        </p:nvSpPr>
        <p:spPr bwMode="auto">
          <a:xfrm>
            <a:off x="243045" y="1004951"/>
            <a:ext cx="1724025" cy="573088"/>
          </a:xfrm>
          <a:prstGeom prst="rect">
            <a:avLst/>
          </a:prstGeom>
          <a:noFill/>
          <a:ln>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50000"/>
              </a:lnSpc>
            </a:pPr>
            <a:r>
              <a:rPr lang="zh-CN" altLang="en-US" sz="1800" b="1">
                <a:latin typeface="微软雅黑" panose="020B0503020204020204" pitchFamily="34" charset="-122"/>
                <a:ea typeface="微软雅黑" panose="020B0503020204020204" pitchFamily="34" charset="-122"/>
              </a:rPr>
              <a:t>项目规划</a:t>
            </a:r>
            <a:r>
              <a:rPr lang="en-US" altLang="zh-CN" sz="1800" b="1">
                <a:latin typeface="微软雅黑" panose="020B0503020204020204" pitchFamily="34" charset="-122"/>
                <a:ea typeface="微软雅黑" panose="020B0503020204020204" pitchFamily="34" charset="-122"/>
              </a:rPr>
              <a:t>5T</a:t>
            </a:r>
            <a:endParaRPr lang="zh-CN" altLang="en-US" sz="1800" b="1">
              <a:latin typeface="微软雅黑" panose="020B0503020204020204" pitchFamily="34" charset="-122"/>
              <a:ea typeface="微软雅黑" panose="020B0503020204020204" pitchFamily="34" charset="-122"/>
            </a:endParaRPr>
          </a:p>
        </p:txBody>
      </p:sp>
      <p:sp>
        <p:nvSpPr>
          <p:cNvPr id="80" name="Rectangle 2">
            <a:extLst>
              <a:ext uri="{FF2B5EF4-FFF2-40B4-BE49-F238E27FC236}">
                <a16:creationId xmlns:a16="http://schemas.microsoft.com/office/drawing/2014/main" id="{2D346CC3-553A-4AEC-A29F-B562CA64ADD5}"/>
              </a:ext>
            </a:extLst>
          </p:cNvPr>
          <p:cNvSpPr txBox="1">
            <a:spLocks noChangeArrowheads="1"/>
          </p:cNvSpPr>
          <p:nvPr/>
        </p:nvSpPr>
        <p:spPr bwMode="auto">
          <a:xfrm>
            <a:off x="1646395" y="2019364"/>
            <a:ext cx="2717682" cy="500062"/>
          </a:xfrm>
          <a:prstGeom prst="rect">
            <a:avLst/>
          </a:prstGeom>
          <a:solidFill>
            <a:srgbClr val="FFC000"/>
          </a:solidFill>
          <a:ln w="9525">
            <a:solidFill>
              <a:srgbClr val="FF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1T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InTent</a:t>
            </a:r>
            <a:r>
              <a:rPr lang="zh-CN" altLang="en-US">
                <a:latin typeface="微软雅黑" panose="020B0503020204020204" pitchFamily="34" charset="-122"/>
                <a:ea typeface="微软雅黑" panose="020B0503020204020204" pitchFamily="34" charset="-122"/>
              </a:rPr>
              <a:t>）目的</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92" name="Rectangle 2">
            <a:extLst>
              <a:ext uri="{FF2B5EF4-FFF2-40B4-BE49-F238E27FC236}">
                <a16:creationId xmlns:a16="http://schemas.microsoft.com/office/drawing/2014/main" id="{CA97A5DA-F0D0-49E7-B23A-57AE894FD5E2}"/>
              </a:ext>
            </a:extLst>
          </p:cNvPr>
          <p:cNvSpPr txBox="1">
            <a:spLocks noChangeArrowheads="1"/>
          </p:cNvSpPr>
          <p:nvPr/>
        </p:nvSpPr>
        <p:spPr bwMode="auto">
          <a:xfrm>
            <a:off x="1646395" y="2708339"/>
            <a:ext cx="2717682" cy="5000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2T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Timing</a:t>
            </a:r>
            <a:r>
              <a:rPr lang="zh-CN" altLang="en-US">
                <a:latin typeface="微软雅黑" panose="020B0503020204020204" pitchFamily="34" charset="-122"/>
                <a:ea typeface="微软雅黑" panose="020B0503020204020204" pitchFamily="34" charset="-122"/>
              </a:rPr>
              <a:t>）时间安排</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104" name="Rectangle 2">
            <a:extLst>
              <a:ext uri="{FF2B5EF4-FFF2-40B4-BE49-F238E27FC236}">
                <a16:creationId xmlns:a16="http://schemas.microsoft.com/office/drawing/2014/main" id="{3E0D07C7-5854-4683-A10F-38486181986D}"/>
              </a:ext>
            </a:extLst>
          </p:cNvPr>
          <p:cNvSpPr txBox="1">
            <a:spLocks noChangeArrowheads="1"/>
          </p:cNvSpPr>
          <p:nvPr/>
        </p:nvSpPr>
        <p:spPr bwMode="auto">
          <a:xfrm>
            <a:off x="1646395" y="3424301"/>
            <a:ext cx="2717682" cy="500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3T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Team</a:t>
            </a:r>
            <a:r>
              <a:rPr lang="zh-CN" altLang="en-US">
                <a:latin typeface="微软雅黑" panose="020B0503020204020204" pitchFamily="34" charset="-122"/>
                <a:ea typeface="微软雅黑" panose="020B0503020204020204" pitchFamily="34" charset="-122"/>
              </a:rPr>
              <a:t>）团队</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105" name="Rectangle 2">
            <a:extLst>
              <a:ext uri="{FF2B5EF4-FFF2-40B4-BE49-F238E27FC236}">
                <a16:creationId xmlns:a16="http://schemas.microsoft.com/office/drawing/2014/main" id="{B8ED0286-C123-4AD9-8C4B-B9DF6F662E9D}"/>
              </a:ext>
            </a:extLst>
          </p:cNvPr>
          <p:cNvSpPr txBox="1">
            <a:spLocks noChangeArrowheads="1"/>
          </p:cNvSpPr>
          <p:nvPr/>
        </p:nvSpPr>
        <p:spPr bwMode="auto">
          <a:xfrm>
            <a:off x="1646395" y="4149789"/>
            <a:ext cx="2717682" cy="5000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4T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Task</a:t>
            </a:r>
            <a:r>
              <a:rPr lang="zh-CN" altLang="en-US">
                <a:latin typeface="微软雅黑" panose="020B0503020204020204" pitchFamily="34" charset="-122"/>
                <a:ea typeface="微软雅黑" panose="020B0503020204020204" pitchFamily="34" charset="-122"/>
              </a:rPr>
              <a:t>）任务</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106" name="Rectangle 2">
            <a:extLst>
              <a:ext uri="{FF2B5EF4-FFF2-40B4-BE49-F238E27FC236}">
                <a16:creationId xmlns:a16="http://schemas.microsoft.com/office/drawing/2014/main" id="{59861DED-A44A-4E8A-AFF2-DD5620445ADD}"/>
              </a:ext>
            </a:extLst>
          </p:cNvPr>
          <p:cNvSpPr txBox="1">
            <a:spLocks noChangeArrowheads="1"/>
          </p:cNvSpPr>
          <p:nvPr/>
        </p:nvSpPr>
        <p:spPr bwMode="auto">
          <a:xfrm>
            <a:off x="1646395" y="4875276"/>
            <a:ext cx="2717682" cy="500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5T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Tool</a:t>
            </a:r>
            <a:r>
              <a:rPr lang="zh-CN" altLang="en-US">
                <a:latin typeface="微软雅黑" panose="020B0503020204020204" pitchFamily="34" charset="-122"/>
                <a:ea typeface="微软雅黑" panose="020B0503020204020204" pitchFamily="34" charset="-122"/>
              </a:rPr>
              <a:t>）工具</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107" name="右箭头 25">
            <a:extLst>
              <a:ext uri="{FF2B5EF4-FFF2-40B4-BE49-F238E27FC236}">
                <a16:creationId xmlns:a16="http://schemas.microsoft.com/office/drawing/2014/main" id="{61482417-5D0D-467E-8826-0498E707FC61}"/>
              </a:ext>
            </a:extLst>
          </p:cNvPr>
          <p:cNvSpPr>
            <a:spLocks noChangeArrowheads="1"/>
          </p:cNvSpPr>
          <p:nvPr/>
        </p:nvSpPr>
        <p:spPr bwMode="auto">
          <a:xfrm>
            <a:off x="4427415" y="2082276"/>
            <a:ext cx="984381" cy="371853"/>
          </a:xfrm>
          <a:prstGeom prst="rightArrow">
            <a:avLst>
              <a:gd name="adj1" fmla="val 50000"/>
              <a:gd name="adj2" fmla="val 50000"/>
            </a:avLst>
          </a:prstGeom>
          <a:solidFill>
            <a:schemeClr val="accent1"/>
          </a:solidFill>
          <a:ln w="25400">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cxnSp>
        <p:nvCxnSpPr>
          <p:cNvPr id="108" name="肘形连接符 5">
            <a:extLst>
              <a:ext uri="{FF2B5EF4-FFF2-40B4-BE49-F238E27FC236}">
                <a16:creationId xmlns:a16="http://schemas.microsoft.com/office/drawing/2014/main" id="{23CEDFC1-4CF9-4D2B-BE18-BB88654890DB}"/>
              </a:ext>
            </a:extLst>
          </p:cNvPr>
          <p:cNvCxnSpPr>
            <a:cxnSpLocks noChangeShapeType="1"/>
            <a:stCxn id="65" idx="2"/>
            <a:endCxn id="80" idx="1"/>
          </p:cNvCxnSpPr>
          <p:nvPr/>
        </p:nvCxnSpPr>
        <p:spPr bwMode="auto">
          <a:xfrm rot="16200000" flipH="1">
            <a:off x="1030048" y="1653048"/>
            <a:ext cx="691356"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肘形连接符 7">
            <a:extLst>
              <a:ext uri="{FF2B5EF4-FFF2-40B4-BE49-F238E27FC236}">
                <a16:creationId xmlns:a16="http://schemas.microsoft.com/office/drawing/2014/main" id="{430C0E36-4191-46BC-8BA0-037905A71CB7}"/>
              </a:ext>
            </a:extLst>
          </p:cNvPr>
          <p:cNvCxnSpPr>
            <a:cxnSpLocks noChangeShapeType="1"/>
            <a:stCxn id="65" idx="2"/>
            <a:endCxn id="92" idx="1"/>
          </p:cNvCxnSpPr>
          <p:nvPr/>
        </p:nvCxnSpPr>
        <p:spPr bwMode="auto">
          <a:xfrm rot="16200000" flipH="1">
            <a:off x="685561" y="1997535"/>
            <a:ext cx="1380331"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肘形连接符 9">
            <a:extLst>
              <a:ext uri="{FF2B5EF4-FFF2-40B4-BE49-F238E27FC236}">
                <a16:creationId xmlns:a16="http://schemas.microsoft.com/office/drawing/2014/main" id="{4CA1AB6B-B46F-4BBF-A530-786DF7F66890}"/>
              </a:ext>
            </a:extLst>
          </p:cNvPr>
          <p:cNvCxnSpPr>
            <a:cxnSpLocks noChangeShapeType="1"/>
            <a:stCxn id="65" idx="2"/>
            <a:endCxn id="104" idx="1"/>
          </p:cNvCxnSpPr>
          <p:nvPr/>
        </p:nvCxnSpPr>
        <p:spPr bwMode="auto">
          <a:xfrm rot="16200000" flipH="1">
            <a:off x="327579" y="2355517"/>
            <a:ext cx="2096294"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肘形连接符 11">
            <a:extLst>
              <a:ext uri="{FF2B5EF4-FFF2-40B4-BE49-F238E27FC236}">
                <a16:creationId xmlns:a16="http://schemas.microsoft.com/office/drawing/2014/main" id="{D12964E1-B501-4D4E-95F5-49DF2155781C}"/>
              </a:ext>
            </a:extLst>
          </p:cNvPr>
          <p:cNvCxnSpPr>
            <a:cxnSpLocks noChangeShapeType="1"/>
            <a:stCxn id="65" idx="2"/>
            <a:endCxn id="105" idx="1"/>
          </p:cNvCxnSpPr>
          <p:nvPr/>
        </p:nvCxnSpPr>
        <p:spPr bwMode="auto">
          <a:xfrm rot="16200000" flipH="1">
            <a:off x="-35164" y="2718260"/>
            <a:ext cx="2821781"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肘形连接符 13">
            <a:extLst>
              <a:ext uri="{FF2B5EF4-FFF2-40B4-BE49-F238E27FC236}">
                <a16:creationId xmlns:a16="http://schemas.microsoft.com/office/drawing/2014/main" id="{7955AD1E-714D-46F3-8CD1-DE105A501C93}"/>
              </a:ext>
            </a:extLst>
          </p:cNvPr>
          <p:cNvCxnSpPr>
            <a:cxnSpLocks noChangeShapeType="1"/>
            <a:stCxn id="65" idx="2"/>
            <a:endCxn id="106" idx="1"/>
          </p:cNvCxnSpPr>
          <p:nvPr/>
        </p:nvCxnSpPr>
        <p:spPr bwMode="auto">
          <a:xfrm rot="16200000" flipH="1">
            <a:off x="-397908" y="3081004"/>
            <a:ext cx="3547269"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3" name="图片 16">
            <a:extLst>
              <a:ext uri="{FF2B5EF4-FFF2-40B4-BE49-F238E27FC236}">
                <a16:creationId xmlns:a16="http://schemas.microsoft.com/office/drawing/2014/main" id="{3FB5642F-B5DA-4EF6-B1EF-0B48F95EB3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1795" y="1843946"/>
            <a:ext cx="5965533" cy="280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1">
            <a:extLst>
              <a:ext uri="{FF2B5EF4-FFF2-40B4-BE49-F238E27FC236}">
                <a16:creationId xmlns:a16="http://schemas.microsoft.com/office/drawing/2014/main" id="{D200E02B-537D-4C37-8BFB-A1D4070CC8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43036" y="838201"/>
            <a:ext cx="2276163" cy="1695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组合 24">
            <a:extLst>
              <a:ext uri="{FF2B5EF4-FFF2-40B4-BE49-F238E27FC236}">
                <a16:creationId xmlns:a16="http://schemas.microsoft.com/office/drawing/2014/main" id="{41CD9537-10CE-41D5-BD6B-7F1C71137937}"/>
              </a:ext>
            </a:extLst>
          </p:cNvPr>
          <p:cNvGrpSpPr/>
          <p:nvPr/>
        </p:nvGrpSpPr>
        <p:grpSpPr>
          <a:xfrm>
            <a:off x="4427415" y="4819331"/>
            <a:ext cx="3443288" cy="1381838"/>
            <a:chOff x="940594" y="2207929"/>
            <a:chExt cx="3443288" cy="1381838"/>
          </a:xfrm>
        </p:grpSpPr>
        <p:sp>
          <p:nvSpPr>
            <p:cNvPr id="26" name="圆角矩形 3">
              <a:extLst>
                <a:ext uri="{FF2B5EF4-FFF2-40B4-BE49-F238E27FC236}">
                  <a16:creationId xmlns:a16="http://schemas.microsoft.com/office/drawing/2014/main" id="{FA4043FE-C64C-414E-801E-6200B64EA98F}"/>
                </a:ext>
              </a:extLst>
            </p:cNvPr>
            <p:cNvSpPr>
              <a:spLocks noChangeArrowheads="1"/>
            </p:cNvSpPr>
            <p:nvPr/>
          </p:nvSpPr>
          <p:spPr bwMode="auto">
            <a:xfrm>
              <a:off x="940594" y="2390775"/>
              <a:ext cx="3443288" cy="1106091"/>
            </a:xfrm>
            <a:prstGeom prst="roundRect">
              <a:avLst>
                <a:gd name="adj" fmla="val 9083"/>
              </a:avLst>
            </a:prstGeom>
            <a:noFill/>
            <a:ln w="12700">
              <a:solidFill>
                <a:srgbClr val="ADBACA"/>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7" name="矩形 4">
              <a:extLst>
                <a:ext uri="{FF2B5EF4-FFF2-40B4-BE49-F238E27FC236}">
                  <a16:creationId xmlns:a16="http://schemas.microsoft.com/office/drawing/2014/main" id="{162CFE31-877D-427A-AC6E-9227AEB2D0DF}"/>
                </a:ext>
              </a:extLst>
            </p:cNvPr>
            <p:cNvSpPr>
              <a:spLocks noChangeArrowheads="1"/>
            </p:cNvSpPr>
            <p:nvPr/>
          </p:nvSpPr>
          <p:spPr bwMode="auto">
            <a:xfrm>
              <a:off x="1190625" y="2636044"/>
              <a:ext cx="2943225" cy="95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创建</a:t>
              </a:r>
              <a:r>
                <a:rPr lang="en-US" altLang="zh-CN"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FMEA</a:t>
              </a:r>
              <a:r>
                <a:rPr lang="zh-CN" altLang="en-US"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项目清单，确保分析方向，承诺和工作重点一致性</a:t>
              </a:r>
              <a:endParaRPr lang="en-US" altLang="zh-CN"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 name="圆角矩形 7">
              <a:extLst>
                <a:ext uri="{FF2B5EF4-FFF2-40B4-BE49-F238E27FC236}">
                  <a16:creationId xmlns:a16="http://schemas.microsoft.com/office/drawing/2014/main" id="{74712592-AEF3-4C64-8716-B5D48E491F66}"/>
                </a:ext>
              </a:extLst>
            </p:cNvPr>
            <p:cNvSpPr>
              <a:spLocks noChangeArrowheads="1"/>
            </p:cNvSpPr>
            <p:nvPr/>
          </p:nvSpPr>
          <p:spPr bwMode="auto">
            <a:xfrm>
              <a:off x="1432323" y="2214563"/>
              <a:ext cx="2459831" cy="346472"/>
            </a:xfrm>
            <a:prstGeom prst="roundRect">
              <a:avLst>
                <a:gd name="adj" fmla="val 16667"/>
              </a:avLst>
            </a:prstGeom>
            <a:solidFill>
              <a:srgbClr val="1C4885"/>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9" name="文本框 8">
              <a:extLst>
                <a:ext uri="{FF2B5EF4-FFF2-40B4-BE49-F238E27FC236}">
                  <a16:creationId xmlns:a16="http://schemas.microsoft.com/office/drawing/2014/main" id="{346BABDC-F920-44A1-805D-6E8E45BC4311}"/>
                </a:ext>
              </a:extLst>
            </p:cNvPr>
            <p:cNvSpPr txBox="1">
              <a:spLocks noChangeArrowheads="1"/>
            </p:cNvSpPr>
            <p:nvPr/>
          </p:nvSpPr>
          <p:spPr bwMode="auto">
            <a:xfrm>
              <a:off x="1606154" y="2207929"/>
              <a:ext cx="20978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rPr>
                <a:t>明确项目边界</a:t>
              </a:r>
              <a:endParaRPr lang="en-US" altLang="zh-CN"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0" name="组合 29">
            <a:extLst>
              <a:ext uri="{FF2B5EF4-FFF2-40B4-BE49-F238E27FC236}">
                <a16:creationId xmlns:a16="http://schemas.microsoft.com/office/drawing/2014/main" id="{880A375A-4E8C-4461-900B-EF7F2E50DD03}"/>
              </a:ext>
            </a:extLst>
          </p:cNvPr>
          <p:cNvGrpSpPr/>
          <p:nvPr/>
        </p:nvGrpSpPr>
        <p:grpSpPr>
          <a:xfrm>
            <a:off x="7934041" y="4833995"/>
            <a:ext cx="3443288" cy="1277372"/>
            <a:chOff x="940594" y="3876844"/>
            <a:chExt cx="3443288" cy="1277372"/>
          </a:xfrm>
        </p:grpSpPr>
        <p:sp>
          <p:nvSpPr>
            <p:cNvPr id="31" name="圆角矩形 5">
              <a:extLst>
                <a:ext uri="{FF2B5EF4-FFF2-40B4-BE49-F238E27FC236}">
                  <a16:creationId xmlns:a16="http://schemas.microsoft.com/office/drawing/2014/main" id="{7E3500DC-39E9-4B78-825D-4116FFCFC0DA}"/>
                </a:ext>
              </a:extLst>
            </p:cNvPr>
            <p:cNvSpPr>
              <a:spLocks noChangeArrowheads="1"/>
            </p:cNvSpPr>
            <p:nvPr/>
          </p:nvSpPr>
          <p:spPr bwMode="auto">
            <a:xfrm>
              <a:off x="940594" y="4048125"/>
              <a:ext cx="3443288" cy="1106091"/>
            </a:xfrm>
            <a:prstGeom prst="roundRect">
              <a:avLst>
                <a:gd name="adj" fmla="val 9083"/>
              </a:avLst>
            </a:prstGeom>
            <a:noFill/>
            <a:ln w="12700">
              <a:solidFill>
                <a:srgbClr val="ADBACA"/>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2" name="矩形 6">
              <a:extLst>
                <a:ext uri="{FF2B5EF4-FFF2-40B4-BE49-F238E27FC236}">
                  <a16:creationId xmlns:a16="http://schemas.microsoft.com/office/drawing/2014/main" id="{A13D0A9B-39F3-4577-8712-A62B9FF2D3AA}"/>
                </a:ext>
              </a:extLst>
            </p:cNvPr>
            <p:cNvSpPr>
              <a:spLocks noChangeArrowheads="1"/>
            </p:cNvSpPr>
            <p:nvPr/>
          </p:nvSpPr>
          <p:spPr bwMode="auto">
            <a:xfrm>
              <a:off x="1190625" y="4293394"/>
              <a:ext cx="2943225" cy="65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会更好的完成项目具体目标和为总目标做出贡献</a:t>
              </a:r>
              <a:endParaRPr lang="en-US" altLang="zh-CN"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3" name="圆角矩形 9">
              <a:extLst>
                <a:ext uri="{FF2B5EF4-FFF2-40B4-BE49-F238E27FC236}">
                  <a16:creationId xmlns:a16="http://schemas.microsoft.com/office/drawing/2014/main" id="{C91EC61F-970F-4152-8D50-6ED01A70EA27}"/>
                </a:ext>
              </a:extLst>
            </p:cNvPr>
            <p:cNvSpPr>
              <a:spLocks noChangeArrowheads="1"/>
            </p:cNvSpPr>
            <p:nvPr/>
          </p:nvSpPr>
          <p:spPr bwMode="auto">
            <a:xfrm>
              <a:off x="1432323" y="3902869"/>
              <a:ext cx="2459831" cy="346472"/>
            </a:xfrm>
            <a:prstGeom prst="roundRect">
              <a:avLst>
                <a:gd name="adj" fmla="val 16667"/>
              </a:avLst>
            </a:prstGeom>
            <a:solidFill>
              <a:srgbClr val="4886D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4" name="文本框 12">
              <a:extLst>
                <a:ext uri="{FF2B5EF4-FFF2-40B4-BE49-F238E27FC236}">
                  <a16:creationId xmlns:a16="http://schemas.microsoft.com/office/drawing/2014/main" id="{9A0BE685-E6FE-4FFD-85FE-D728EC2B9863}"/>
                </a:ext>
              </a:extLst>
            </p:cNvPr>
            <p:cNvSpPr txBox="1">
              <a:spLocks noChangeArrowheads="1"/>
            </p:cNvSpPr>
            <p:nvPr/>
          </p:nvSpPr>
          <p:spPr bwMode="auto">
            <a:xfrm>
              <a:off x="1591867" y="3876844"/>
              <a:ext cx="20978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rPr>
                <a:t>明确</a:t>
              </a:r>
              <a:r>
                <a:rPr lang="en-US" altLang="zh-CN" b="1" dirty="0">
                  <a:solidFill>
                    <a:schemeClr val="bg1"/>
                  </a:solidFill>
                  <a:latin typeface="Arial" panose="020B0604020202020204" pitchFamily="34" charset="0"/>
                  <a:ea typeface="微软雅黑" panose="020B0503020204020204" pitchFamily="34" charset="-122"/>
                  <a:sym typeface="Arial" panose="020B0604020202020204" pitchFamily="34" charset="0"/>
                </a:rPr>
                <a:t>FMEA</a:t>
              </a:r>
              <a:r>
                <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rPr>
                <a:t>目的</a:t>
              </a:r>
              <a:endParaRPr lang="en-US" altLang="zh-CN"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项目规划</a:t>
            </a:r>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5T</a:t>
            </a:r>
            <a:endParaRPr lang="zh-CN" altLang="en-US" sz="3600" dirty="0"/>
          </a:p>
        </p:txBody>
      </p:sp>
      <p:sp>
        <p:nvSpPr>
          <p:cNvPr id="65" name="Rectangle 2">
            <a:extLst>
              <a:ext uri="{FF2B5EF4-FFF2-40B4-BE49-F238E27FC236}">
                <a16:creationId xmlns:a16="http://schemas.microsoft.com/office/drawing/2014/main" id="{438C8DD5-63CC-4FD0-BECB-4E63662E4053}"/>
              </a:ext>
            </a:extLst>
          </p:cNvPr>
          <p:cNvSpPr txBox="1">
            <a:spLocks noChangeArrowheads="1"/>
          </p:cNvSpPr>
          <p:nvPr/>
        </p:nvSpPr>
        <p:spPr bwMode="auto">
          <a:xfrm>
            <a:off x="243045" y="1004951"/>
            <a:ext cx="1724025" cy="573088"/>
          </a:xfrm>
          <a:prstGeom prst="rect">
            <a:avLst/>
          </a:prstGeom>
          <a:noFill/>
          <a:ln>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50000"/>
              </a:lnSpc>
            </a:pPr>
            <a:r>
              <a:rPr lang="zh-CN" altLang="en-US" sz="1800" b="1">
                <a:latin typeface="微软雅黑" panose="020B0503020204020204" pitchFamily="34" charset="-122"/>
                <a:ea typeface="微软雅黑" panose="020B0503020204020204" pitchFamily="34" charset="-122"/>
              </a:rPr>
              <a:t>项目规划</a:t>
            </a:r>
            <a:r>
              <a:rPr lang="en-US" altLang="zh-CN" sz="1800" b="1">
                <a:latin typeface="微软雅黑" panose="020B0503020204020204" pitchFamily="34" charset="-122"/>
                <a:ea typeface="微软雅黑" panose="020B0503020204020204" pitchFamily="34" charset="-122"/>
              </a:rPr>
              <a:t>5T</a:t>
            </a:r>
            <a:endParaRPr lang="zh-CN" altLang="en-US" sz="1800" b="1">
              <a:latin typeface="微软雅黑" panose="020B0503020204020204" pitchFamily="34" charset="-122"/>
              <a:ea typeface="微软雅黑" panose="020B0503020204020204" pitchFamily="34" charset="-122"/>
            </a:endParaRPr>
          </a:p>
        </p:txBody>
      </p:sp>
      <p:sp>
        <p:nvSpPr>
          <p:cNvPr id="80" name="Rectangle 2">
            <a:extLst>
              <a:ext uri="{FF2B5EF4-FFF2-40B4-BE49-F238E27FC236}">
                <a16:creationId xmlns:a16="http://schemas.microsoft.com/office/drawing/2014/main" id="{2D346CC3-553A-4AEC-A29F-B562CA64ADD5}"/>
              </a:ext>
            </a:extLst>
          </p:cNvPr>
          <p:cNvSpPr txBox="1">
            <a:spLocks noChangeArrowheads="1"/>
          </p:cNvSpPr>
          <p:nvPr/>
        </p:nvSpPr>
        <p:spPr bwMode="auto">
          <a:xfrm>
            <a:off x="1646395" y="2019364"/>
            <a:ext cx="2717682" cy="500062"/>
          </a:xfrm>
          <a:prstGeom prst="rect">
            <a:avLst/>
          </a:prstGeom>
          <a:noFill/>
          <a:ln w="9525">
            <a:solidFill>
              <a:srgbClr val="FF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1T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InTent</a:t>
            </a:r>
            <a:r>
              <a:rPr lang="zh-CN" altLang="en-US">
                <a:latin typeface="微软雅黑" panose="020B0503020204020204" pitchFamily="34" charset="-122"/>
                <a:ea typeface="微软雅黑" panose="020B0503020204020204" pitchFamily="34" charset="-122"/>
              </a:rPr>
              <a:t>）目的</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92" name="Rectangle 2">
            <a:extLst>
              <a:ext uri="{FF2B5EF4-FFF2-40B4-BE49-F238E27FC236}">
                <a16:creationId xmlns:a16="http://schemas.microsoft.com/office/drawing/2014/main" id="{CA97A5DA-F0D0-49E7-B23A-57AE894FD5E2}"/>
              </a:ext>
            </a:extLst>
          </p:cNvPr>
          <p:cNvSpPr txBox="1">
            <a:spLocks noChangeArrowheads="1"/>
          </p:cNvSpPr>
          <p:nvPr/>
        </p:nvSpPr>
        <p:spPr bwMode="auto">
          <a:xfrm>
            <a:off x="1646395" y="2708339"/>
            <a:ext cx="2717682" cy="500062"/>
          </a:xfrm>
          <a:prstGeom prst="rect">
            <a:avLst/>
          </a:prstGeom>
          <a:solidFill>
            <a:schemeClr val="accent2">
              <a:lumMod val="40000"/>
              <a:lumOff val="60000"/>
            </a:schemeClr>
          </a:solidFill>
          <a:ln w="9525">
            <a:solidFill>
              <a:srgbClr val="FF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2T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Timing</a:t>
            </a:r>
            <a:r>
              <a:rPr lang="zh-CN" altLang="en-US">
                <a:latin typeface="微软雅黑" panose="020B0503020204020204" pitchFamily="34" charset="-122"/>
                <a:ea typeface="微软雅黑" panose="020B0503020204020204" pitchFamily="34" charset="-122"/>
              </a:rPr>
              <a:t>）时间安排</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104" name="Rectangle 2">
            <a:extLst>
              <a:ext uri="{FF2B5EF4-FFF2-40B4-BE49-F238E27FC236}">
                <a16:creationId xmlns:a16="http://schemas.microsoft.com/office/drawing/2014/main" id="{3E0D07C7-5854-4683-A10F-38486181986D}"/>
              </a:ext>
            </a:extLst>
          </p:cNvPr>
          <p:cNvSpPr txBox="1">
            <a:spLocks noChangeArrowheads="1"/>
          </p:cNvSpPr>
          <p:nvPr/>
        </p:nvSpPr>
        <p:spPr bwMode="auto">
          <a:xfrm>
            <a:off x="1646395" y="3424301"/>
            <a:ext cx="2717682" cy="500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3T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Team</a:t>
            </a:r>
            <a:r>
              <a:rPr lang="zh-CN" altLang="en-US">
                <a:latin typeface="微软雅黑" panose="020B0503020204020204" pitchFamily="34" charset="-122"/>
                <a:ea typeface="微软雅黑" panose="020B0503020204020204" pitchFamily="34" charset="-122"/>
              </a:rPr>
              <a:t>）团队</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105" name="Rectangle 2">
            <a:extLst>
              <a:ext uri="{FF2B5EF4-FFF2-40B4-BE49-F238E27FC236}">
                <a16:creationId xmlns:a16="http://schemas.microsoft.com/office/drawing/2014/main" id="{B8ED0286-C123-4AD9-8C4B-B9DF6F662E9D}"/>
              </a:ext>
            </a:extLst>
          </p:cNvPr>
          <p:cNvSpPr txBox="1">
            <a:spLocks noChangeArrowheads="1"/>
          </p:cNvSpPr>
          <p:nvPr/>
        </p:nvSpPr>
        <p:spPr bwMode="auto">
          <a:xfrm>
            <a:off x="1646395" y="4149789"/>
            <a:ext cx="2717682" cy="5000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4T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Task</a:t>
            </a:r>
            <a:r>
              <a:rPr lang="zh-CN" altLang="en-US">
                <a:latin typeface="微软雅黑" panose="020B0503020204020204" pitchFamily="34" charset="-122"/>
                <a:ea typeface="微软雅黑" panose="020B0503020204020204" pitchFamily="34" charset="-122"/>
              </a:rPr>
              <a:t>）任务</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106" name="Rectangle 2">
            <a:extLst>
              <a:ext uri="{FF2B5EF4-FFF2-40B4-BE49-F238E27FC236}">
                <a16:creationId xmlns:a16="http://schemas.microsoft.com/office/drawing/2014/main" id="{59861DED-A44A-4E8A-AFF2-DD5620445ADD}"/>
              </a:ext>
            </a:extLst>
          </p:cNvPr>
          <p:cNvSpPr txBox="1">
            <a:spLocks noChangeArrowheads="1"/>
          </p:cNvSpPr>
          <p:nvPr/>
        </p:nvSpPr>
        <p:spPr bwMode="auto">
          <a:xfrm>
            <a:off x="1646395" y="4875276"/>
            <a:ext cx="2717682" cy="500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5T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Tool</a:t>
            </a:r>
            <a:r>
              <a:rPr lang="zh-CN" altLang="en-US">
                <a:latin typeface="微软雅黑" panose="020B0503020204020204" pitchFamily="34" charset="-122"/>
                <a:ea typeface="微软雅黑" panose="020B0503020204020204" pitchFamily="34" charset="-122"/>
              </a:rPr>
              <a:t>）工具</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107" name="右箭头 25">
            <a:extLst>
              <a:ext uri="{FF2B5EF4-FFF2-40B4-BE49-F238E27FC236}">
                <a16:creationId xmlns:a16="http://schemas.microsoft.com/office/drawing/2014/main" id="{61482417-5D0D-467E-8826-0498E707FC61}"/>
              </a:ext>
            </a:extLst>
          </p:cNvPr>
          <p:cNvSpPr>
            <a:spLocks noChangeArrowheads="1"/>
          </p:cNvSpPr>
          <p:nvPr/>
        </p:nvSpPr>
        <p:spPr bwMode="auto">
          <a:xfrm>
            <a:off x="4364077" y="2772442"/>
            <a:ext cx="984381" cy="371853"/>
          </a:xfrm>
          <a:prstGeom prst="rightArrow">
            <a:avLst>
              <a:gd name="adj1" fmla="val 50000"/>
              <a:gd name="adj2" fmla="val 50000"/>
            </a:avLst>
          </a:prstGeom>
          <a:solidFill>
            <a:schemeClr val="accent1"/>
          </a:solidFill>
          <a:ln w="25400">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cxnSp>
        <p:nvCxnSpPr>
          <p:cNvPr id="108" name="肘形连接符 5">
            <a:extLst>
              <a:ext uri="{FF2B5EF4-FFF2-40B4-BE49-F238E27FC236}">
                <a16:creationId xmlns:a16="http://schemas.microsoft.com/office/drawing/2014/main" id="{23CEDFC1-4CF9-4D2B-BE18-BB88654890DB}"/>
              </a:ext>
            </a:extLst>
          </p:cNvPr>
          <p:cNvCxnSpPr>
            <a:cxnSpLocks noChangeShapeType="1"/>
            <a:stCxn id="65" idx="2"/>
            <a:endCxn id="80" idx="1"/>
          </p:cNvCxnSpPr>
          <p:nvPr/>
        </p:nvCxnSpPr>
        <p:spPr bwMode="auto">
          <a:xfrm rot="16200000" flipH="1">
            <a:off x="1030048" y="1653048"/>
            <a:ext cx="691356"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肘形连接符 7">
            <a:extLst>
              <a:ext uri="{FF2B5EF4-FFF2-40B4-BE49-F238E27FC236}">
                <a16:creationId xmlns:a16="http://schemas.microsoft.com/office/drawing/2014/main" id="{430C0E36-4191-46BC-8BA0-037905A71CB7}"/>
              </a:ext>
            </a:extLst>
          </p:cNvPr>
          <p:cNvCxnSpPr>
            <a:cxnSpLocks noChangeShapeType="1"/>
            <a:stCxn id="65" idx="2"/>
            <a:endCxn id="92" idx="1"/>
          </p:cNvCxnSpPr>
          <p:nvPr/>
        </p:nvCxnSpPr>
        <p:spPr bwMode="auto">
          <a:xfrm rot="16200000" flipH="1">
            <a:off x="685561" y="1997535"/>
            <a:ext cx="1380331"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肘形连接符 9">
            <a:extLst>
              <a:ext uri="{FF2B5EF4-FFF2-40B4-BE49-F238E27FC236}">
                <a16:creationId xmlns:a16="http://schemas.microsoft.com/office/drawing/2014/main" id="{4CA1AB6B-B46F-4BBF-A530-786DF7F66890}"/>
              </a:ext>
            </a:extLst>
          </p:cNvPr>
          <p:cNvCxnSpPr>
            <a:cxnSpLocks noChangeShapeType="1"/>
            <a:stCxn id="65" idx="2"/>
            <a:endCxn id="104" idx="1"/>
          </p:cNvCxnSpPr>
          <p:nvPr/>
        </p:nvCxnSpPr>
        <p:spPr bwMode="auto">
          <a:xfrm rot="16200000" flipH="1">
            <a:off x="327579" y="2355517"/>
            <a:ext cx="2096294"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肘形连接符 11">
            <a:extLst>
              <a:ext uri="{FF2B5EF4-FFF2-40B4-BE49-F238E27FC236}">
                <a16:creationId xmlns:a16="http://schemas.microsoft.com/office/drawing/2014/main" id="{D12964E1-B501-4D4E-95F5-49DF2155781C}"/>
              </a:ext>
            </a:extLst>
          </p:cNvPr>
          <p:cNvCxnSpPr>
            <a:cxnSpLocks noChangeShapeType="1"/>
            <a:stCxn id="65" idx="2"/>
            <a:endCxn id="105" idx="1"/>
          </p:cNvCxnSpPr>
          <p:nvPr/>
        </p:nvCxnSpPr>
        <p:spPr bwMode="auto">
          <a:xfrm rot="16200000" flipH="1">
            <a:off x="-35164" y="2718260"/>
            <a:ext cx="2821781"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肘形连接符 13">
            <a:extLst>
              <a:ext uri="{FF2B5EF4-FFF2-40B4-BE49-F238E27FC236}">
                <a16:creationId xmlns:a16="http://schemas.microsoft.com/office/drawing/2014/main" id="{7955AD1E-714D-46F3-8CD1-DE105A501C93}"/>
              </a:ext>
            </a:extLst>
          </p:cNvPr>
          <p:cNvCxnSpPr>
            <a:cxnSpLocks noChangeShapeType="1"/>
            <a:stCxn id="65" idx="2"/>
            <a:endCxn id="106" idx="1"/>
          </p:cNvCxnSpPr>
          <p:nvPr/>
        </p:nvCxnSpPr>
        <p:spPr bwMode="auto">
          <a:xfrm rot="16200000" flipH="1">
            <a:off x="-397908" y="3081004"/>
            <a:ext cx="3547269"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9" name="图片 16">
            <a:extLst>
              <a:ext uri="{FF2B5EF4-FFF2-40B4-BE49-F238E27FC236}">
                <a16:creationId xmlns:a16="http://schemas.microsoft.com/office/drawing/2014/main" id="{DB5896F8-C7AD-4386-B3D3-12796FB0A1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63727" y="451987"/>
            <a:ext cx="4816821" cy="236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7">
            <a:extLst>
              <a:ext uri="{FF2B5EF4-FFF2-40B4-BE49-F238E27FC236}">
                <a16:creationId xmlns:a16="http://schemas.microsoft.com/office/drawing/2014/main" id="{0458CCB9-5832-4E8B-8765-B06AAB33CB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08805" y="2820999"/>
            <a:ext cx="4871744" cy="167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18">
            <a:extLst>
              <a:ext uri="{FF2B5EF4-FFF2-40B4-BE49-F238E27FC236}">
                <a16:creationId xmlns:a16="http://schemas.microsoft.com/office/drawing/2014/main" id="{5E686D98-4093-4F51-9A7E-28AF67C0A22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88355" y="4416795"/>
            <a:ext cx="4892194" cy="1960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4114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项目规划</a:t>
            </a:r>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5T</a:t>
            </a:r>
            <a:endParaRPr lang="zh-CN" altLang="en-US" sz="3600" dirty="0"/>
          </a:p>
        </p:txBody>
      </p:sp>
      <p:sp>
        <p:nvSpPr>
          <p:cNvPr id="65" name="Rectangle 2">
            <a:extLst>
              <a:ext uri="{FF2B5EF4-FFF2-40B4-BE49-F238E27FC236}">
                <a16:creationId xmlns:a16="http://schemas.microsoft.com/office/drawing/2014/main" id="{438C8DD5-63CC-4FD0-BECB-4E63662E4053}"/>
              </a:ext>
            </a:extLst>
          </p:cNvPr>
          <p:cNvSpPr txBox="1">
            <a:spLocks noChangeArrowheads="1"/>
          </p:cNvSpPr>
          <p:nvPr/>
        </p:nvSpPr>
        <p:spPr bwMode="auto">
          <a:xfrm>
            <a:off x="243045" y="1004951"/>
            <a:ext cx="1724025" cy="573088"/>
          </a:xfrm>
          <a:prstGeom prst="rect">
            <a:avLst/>
          </a:prstGeom>
          <a:noFill/>
          <a:ln>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50000"/>
              </a:lnSpc>
            </a:pPr>
            <a:r>
              <a:rPr lang="zh-CN" altLang="en-US" sz="1800" b="1">
                <a:latin typeface="微软雅黑" panose="020B0503020204020204" pitchFamily="34" charset="-122"/>
                <a:ea typeface="微软雅黑" panose="020B0503020204020204" pitchFamily="34" charset="-122"/>
              </a:rPr>
              <a:t>项目规划</a:t>
            </a:r>
            <a:r>
              <a:rPr lang="en-US" altLang="zh-CN" sz="1800" b="1">
                <a:latin typeface="微软雅黑" panose="020B0503020204020204" pitchFamily="34" charset="-122"/>
                <a:ea typeface="微软雅黑" panose="020B0503020204020204" pitchFamily="34" charset="-122"/>
              </a:rPr>
              <a:t>5T</a:t>
            </a:r>
            <a:endParaRPr lang="zh-CN" altLang="en-US" sz="1800" b="1">
              <a:latin typeface="微软雅黑" panose="020B0503020204020204" pitchFamily="34" charset="-122"/>
              <a:ea typeface="微软雅黑" panose="020B0503020204020204" pitchFamily="34" charset="-122"/>
            </a:endParaRPr>
          </a:p>
        </p:txBody>
      </p:sp>
      <p:sp>
        <p:nvSpPr>
          <p:cNvPr id="80" name="Rectangle 2">
            <a:extLst>
              <a:ext uri="{FF2B5EF4-FFF2-40B4-BE49-F238E27FC236}">
                <a16:creationId xmlns:a16="http://schemas.microsoft.com/office/drawing/2014/main" id="{2D346CC3-553A-4AEC-A29F-B562CA64ADD5}"/>
              </a:ext>
            </a:extLst>
          </p:cNvPr>
          <p:cNvSpPr txBox="1">
            <a:spLocks noChangeArrowheads="1"/>
          </p:cNvSpPr>
          <p:nvPr/>
        </p:nvSpPr>
        <p:spPr bwMode="auto">
          <a:xfrm>
            <a:off x="1646395" y="2019364"/>
            <a:ext cx="2717682" cy="500062"/>
          </a:xfrm>
          <a:prstGeom prst="rect">
            <a:avLst/>
          </a:prstGeom>
          <a:noFill/>
          <a:ln w="9525">
            <a:solidFill>
              <a:srgbClr val="FF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1T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InTent</a:t>
            </a:r>
            <a:r>
              <a:rPr lang="zh-CN" altLang="en-US">
                <a:latin typeface="微软雅黑" panose="020B0503020204020204" pitchFamily="34" charset="-122"/>
                <a:ea typeface="微软雅黑" panose="020B0503020204020204" pitchFamily="34" charset="-122"/>
              </a:rPr>
              <a:t>）目的</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92" name="Rectangle 2">
            <a:extLst>
              <a:ext uri="{FF2B5EF4-FFF2-40B4-BE49-F238E27FC236}">
                <a16:creationId xmlns:a16="http://schemas.microsoft.com/office/drawing/2014/main" id="{CA97A5DA-F0D0-49E7-B23A-57AE894FD5E2}"/>
              </a:ext>
            </a:extLst>
          </p:cNvPr>
          <p:cNvSpPr txBox="1">
            <a:spLocks noChangeArrowheads="1"/>
          </p:cNvSpPr>
          <p:nvPr/>
        </p:nvSpPr>
        <p:spPr bwMode="auto">
          <a:xfrm>
            <a:off x="1646395" y="2708339"/>
            <a:ext cx="2717682" cy="500062"/>
          </a:xfrm>
          <a:prstGeom prst="rect">
            <a:avLst/>
          </a:prstGeom>
          <a:noFill/>
          <a:ln w="9525">
            <a:solidFill>
              <a:srgbClr val="FF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2T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Timing</a:t>
            </a:r>
            <a:r>
              <a:rPr lang="zh-CN" altLang="en-US">
                <a:latin typeface="微软雅黑" panose="020B0503020204020204" pitchFamily="34" charset="-122"/>
                <a:ea typeface="微软雅黑" panose="020B0503020204020204" pitchFamily="34" charset="-122"/>
              </a:rPr>
              <a:t>）时间安排</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104" name="Rectangle 2">
            <a:extLst>
              <a:ext uri="{FF2B5EF4-FFF2-40B4-BE49-F238E27FC236}">
                <a16:creationId xmlns:a16="http://schemas.microsoft.com/office/drawing/2014/main" id="{3E0D07C7-5854-4683-A10F-38486181986D}"/>
              </a:ext>
            </a:extLst>
          </p:cNvPr>
          <p:cNvSpPr txBox="1">
            <a:spLocks noChangeArrowheads="1"/>
          </p:cNvSpPr>
          <p:nvPr/>
        </p:nvSpPr>
        <p:spPr bwMode="auto">
          <a:xfrm>
            <a:off x="1646395" y="3424301"/>
            <a:ext cx="2717682" cy="500063"/>
          </a:xfrm>
          <a:prstGeom prst="rect">
            <a:avLst/>
          </a:prstGeom>
          <a:solidFill>
            <a:schemeClr val="accent2">
              <a:lumMod val="40000"/>
              <a:lumOff val="60000"/>
            </a:schemeClr>
          </a:solidFill>
          <a:ln w="9525">
            <a:solidFill>
              <a:srgbClr val="FF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3T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Team</a:t>
            </a:r>
            <a:r>
              <a:rPr lang="zh-CN" altLang="en-US">
                <a:latin typeface="微软雅黑" panose="020B0503020204020204" pitchFamily="34" charset="-122"/>
                <a:ea typeface="微软雅黑" panose="020B0503020204020204" pitchFamily="34" charset="-122"/>
              </a:rPr>
              <a:t>）团队</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105" name="Rectangle 2">
            <a:extLst>
              <a:ext uri="{FF2B5EF4-FFF2-40B4-BE49-F238E27FC236}">
                <a16:creationId xmlns:a16="http://schemas.microsoft.com/office/drawing/2014/main" id="{B8ED0286-C123-4AD9-8C4B-B9DF6F662E9D}"/>
              </a:ext>
            </a:extLst>
          </p:cNvPr>
          <p:cNvSpPr txBox="1">
            <a:spLocks noChangeArrowheads="1"/>
          </p:cNvSpPr>
          <p:nvPr/>
        </p:nvSpPr>
        <p:spPr bwMode="auto">
          <a:xfrm>
            <a:off x="1646395" y="4149789"/>
            <a:ext cx="2717682" cy="5000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4T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Task</a:t>
            </a:r>
            <a:r>
              <a:rPr lang="zh-CN" altLang="en-US">
                <a:latin typeface="微软雅黑" panose="020B0503020204020204" pitchFamily="34" charset="-122"/>
                <a:ea typeface="微软雅黑" panose="020B0503020204020204" pitchFamily="34" charset="-122"/>
              </a:rPr>
              <a:t>）任务</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106" name="Rectangle 2">
            <a:extLst>
              <a:ext uri="{FF2B5EF4-FFF2-40B4-BE49-F238E27FC236}">
                <a16:creationId xmlns:a16="http://schemas.microsoft.com/office/drawing/2014/main" id="{59861DED-A44A-4E8A-AFF2-DD5620445ADD}"/>
              </a:ext>
            </a:extLst>
          </p:cNvPr>
          <p:cNvSpPr txBox="1">
            <a:spLocks noChangeArrowheads="1"/>
          </p:cNvSpPr>
          <p:nvPr/>
        </p:nvSpPr>
        <p:spPr bwMode="auto">
          <a:xfrm>
            <a:off x="1646395" y="4875276"/>
            <a:ext cx="2717682" cy="500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5T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Tool</a:t>
            </a:r>
            <a:r>
              <a:rPr lang="zh-CN" altLang="en-US">
                <a:latin typeface="微软雅黑" panose="020B0503020204020204" pitchFamily="34" charset="-122"/>
                <a:ea typeface="微软雅黑" panose="020B0503020204020204" pitchFamily="34" charset="-122"/>
              </a:rPr>
              <a:t>）工具</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107" name="右箭头 25">
            <a:extLst>
              <a:ext uri="{FF2B5EF4-FFF2-40B4-BE49-F238E27FC236}">
                <a16:creationId xmlns:a16="http://schemas.microsoft.com/office/drawing/2014/main" id="{61482417-5D0D-467E-8826-0498E707FC61}"/>
              </a:ext>
            </a:extLst>
          </p:cNvPr>
          <p:cNvSpPr>
            <a:spLocks noChangeArrowheads="1"/>
          </p:cNvSpPr>
          <p:nvPr/>
        </p:nvSpPr>
        <p:spPr bwMode="auto">
          <a:xfrm>
            <a:off x="4384527" y="3488405"/>
            <a:ext cx="984381" cy="371853"/>
          </a:xfrm>
          <a:prstGeom prst="rightArrow">
            <a:avLst>
              <a:gd name="adj1" fmla="val 50000"/>
              <a:gd name="adj2" fmla="val 50000"/>
            </a:avLst>
          </a:prstGeom>
          <a:solidFill>
            <a:schemeClr val="accent1"/>
          </a:solidFill>
          <a:ln w="25400">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cxnSp>
        <p:nvCxnSpPr>
          <p:cNvPr id="108" name="肘形连接符 5">
            <a:extLst>
              <a:ext uri="{FF2B5EF4-FFF2-40B4-BE49-F238E27FC236}">
                <a16:creationId xmlns:a16="http://schemas.microsoft.com/office/drawing/2014/main" id="{23CEDFC1-4CF9-4D2B-BE18-BB88654890DB}"/>
              </a:ext>
            </a:extLst>
          </p:cNvPr>
          <p:cNvCxnSpPr>
            <a:cxnSpLocks noChangeShapeType="1"/>
            <a:stCxn id="65" idx="2"/>
            <a:endCxn id="80" idx="1"/>
          </p:cNvCxnSpPr>
          <p:nvPr/>
        </p:nvCxnSpPr>
        <p:spPr bwMode="auto">
          <a:xfrm rot="16200000" flipH="1">
            <a:off x="1030048" y="1653048"/>
            <a:ext cx="691356"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肘形连接符 7">
            <a:extLst>
              <a:ext uri="{FF2B5EF4-FFF2-40B4-BE49-F238E27FC236}">
                <a16:creationId xmlns:a16="http://schemas.microsoft.com/office/drawing/2014/main" id="{430C0E36-4191-46BC-8BA0-037905A71CB7}"/>
              </a:ext>
            </a:extLst>
          </p:cNvPr>
          <p:cNvCxnSpPr>
            <a:cxnSpLocks noChangeShapeType="1"/>
            <a:stCxn id="65" idx="2"/>
            <a:endCxn id="92" idx="1"/>
          </p:cNvCxnSpPr>
          <p:nvPr/>
        </p:nvCxnSpPr>
        <p:spPr bwMode="auto">
          <a:xfrm rot="16200000" flipH="1">
            <a:off x="685561" y="1997535"/>
            <a:ext cx="1380331"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肘形连接符 9">
            <a:extLst>
              <a:ext uri="{FF2B5EF4-FFF2-40B4-BE49-F238E27FC236}">
                <a16:creationId xmlns:a16="http://schemas.microsoft.com/office/drawing/2014/main" id="{4CA1AB6B-B46F-4BBF-A530-786DF7F66890}"/>
              </a:ext>
            </a:extLst>
          </p:cNvPr>
          <p:cNvCxnSpPr>
            <a:cxnSpLocks noChangeShapeType="1"/>
            <a:stCxn id="65" idx="2"/>
            <a:endCxn id="104" idx="1"/>
          </p:cNvCxnSpPr>
          <p:nvPr/>
        </p:nvCxnSpPr>
        <p:spPr bwMode="auto">
          <a:xfrm rot="16200000" flipH="1">
            <a:off x="327579" y="2355517"/>
            <a:ext cx="2096294"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肘形连接符 11">
            <a:extLst>
              <a:ext uri="{FF2B5EF4-FFF2-40B4-BE49-F238E27FC236}">
                <a16:creationId xmlns:a16="http://schemas.microsoft.com/office/drawing/2014/main" id="{D12964E1-B501-4D4E-95F5-49DF2155781C}"/>
              </a:ext>
            </a:extLst>
          </p:cNvPr>
          <p:cNvCxnSpPr>
            <a:cxnSpLocks noChangeShapeType="1"/>
            <a:stCxn id="65" idx="2"/>
            <a:endCxn id="105" idx="1"/>
          </p:cNvCxnSpPr>
          <p:nvPr/>
        </p:nvCxnSpPr>
        <p:spPr bwMode="auto">
          <a:xfrm rot="16200000" flipH="1">
            <a:off x="-35164" y="2718260"/>
            <a:ext cx="2821781"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肘形连接符 13">
            <a:extLst>
              <a:ext uri="{FF2B5EF4-FFF2-40B4-BE49-F238E27FC236}">
                <a16:creationId xmlns:a16="http://schemas.microsoft.com/office/drawing/2014/main" id="{7955AD1E-714D-46F3-8CD1-DE105A501C93}"/>
              </a:ext>
            </a:extLst>
          </p:cNvPr>
          <p:cNvCxnSpPr>
            <a:cxnSpLocks noChangeShapeType="1"/>
            <a:stCxn id="65" idx="2"/>
            <a:endCxn id="106" idx="1"/>
          </p:cNvCxnSpPr>
          <p:nvPr/>
        </p:nvCxnSpPr>
        <p:spPr bwMode="auto">
          <a:xfrm rot="16200000" flipH="1">
            <a:off x="-397908" y="3081004"/>
            <a:ext cx="3547269"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矩形 17">
            <a:extLst>
              <a:ext uri="{FF2B5EF4-FFF2-40B4-BE49-F238E27FC236}">
                <a16:creationId xmlns:a16="http://schemas.microsoft.com/office/drawing/2014/main" id="{7D6F3E70-D762-4063-9EBF-C0EDC01702B3}"/>
              </a:ext>
            </a:extLst>
          </p:cNvPr>
          <p:cNvSpPr>
            <a:spLocks noChangeArrowheads="1"/>
          </p:cNvSpPr>
          <p:nvPr/>
        </p:nvSpPr>
        <p:spPr bwMode="auto">
          <a:xfrm>
            <a:off x="5484416" y="1252537"/>
            <a:ext cx="5794614" cy="1705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dirty="0">
                <a:latin typeface="微软雅黑" panose="020B0503020204020204" pitchFamily="34" charset="-122"/>
                <a:ea typeface="微软雅黑" panose="020B0503020204020204" pitchFamily="34" charset="-122"/>
              </a:rPr>
              <a:t>FMEA</a:t>
            </a:r>
            <a:r>
              <a:rPr lang="zh-CN" altLang="en-US" dirty="0">
                <a:latin typeface="微软雅黑" panose="020B0503020204020204" pitchFamily="34" charset="-122"/>
                <a:ea typeface="微软雅黑" panose="020B0503020204020204" pitchFamily="34" charset="-122"/>
              </a:rPr>
              <a:t>团队由多方论证（跨职能）成员组成，他们具备必要的专业知识，这应包括能促进</a:t>
            </a:r>
            <a:r>
              <a:rPr lang="en-US" altLang="zh-CN" dirty="0">
                <a:latin typeface="微软雅黑" panose="020B0503020204020204" pitchFamily="34" charset="-122"/>
                <a:ea typeface="微软雅黑" panose="020B0503020204020204" pitchFamily="34" charset="-122"/>
              </a:rPr>
              <a:t>FMEA</a:t>
            </a:r>
            <a:r>
              <a:rPr lang="zh-CN" altLang="en-US" dirty="0">
                <a:latin typeface="微软雅黑" panose="020B0503020204020204" pitchFamily="34" charset="-122"/>
                <a:ea typeface="微软雅黑" panose="020B0503020204020204" pitchFamily="34" charset="-122"/>
              </a:rPr>
              <a:t>过程的专业技术和知识。</a:t>
            </a:r>
            <a:r>
              <a:rPr lang="en-US" altLang="zh-CN" dirty="0">
                <a:latin typeface="微软雅黑" panose="020B0503020204020204" pitchFamily="34" charset="-122"/>
                <a:ea typeface="微软雅黑" panose="020B0503020204020204" pitchFamily="34" charset="-122"/>
              </a:rPr>
              <a:t>FMEA</a:t>
            </a:r>
            <a:r>
              <a:rPr lang="zh-CN" altLang="en-US" dirty="0">
                <a:latin typeface="微软雅黑" panose="020B0503020204020204" pitchFamily="34" charset="-122"/>
                <a:ea typeface="微软雅黑" panose="020B0503020204020204" pitchFamily="34" charset="-122"/>
              </a:rPr>
              <a:t>的成功实施取决于跨职能团队的积极参与，因为它需要专注于讨论的主题</a:t>
            </a:r>
          </a:p>
        </p:txBody>
      </p:sp>
      <p:pic>
        <p:nvPicPr>
          <p:cNvPr id="23" name="图片 18">
            <a:extLst>
              <a:ext uri="{FF2B5EF4-FFF2-40B4-BE49-F238E27FC236}">
                <a16:creationId xmlns:a16="http://schemas.microsoft.com/office/drawing/2014/main" id="{AAFA1C76-2F69-47CD-BC65-84769B887E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1493" y="3096709"/>
            <a:ext cx="5587840" cy="279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0512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项目规划</a:t>
            </a:r>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5T</a:t>
            </a:r>
            <a:endParaRPr lang="zh-CN" altLang="en-US" sz="3600" dirty="0"/>
          </a:p>
        </p:txBody>
      </p:sp>
      <p:sp>
        <p:nvSpPr>
          <p:cNvPr id="20" name="标题 1">
            <a:extLst>
              <a:ext uri="{FF2B5EF4-FFF2-40B4-BE49-F238E27FC236}">
                <a16:creationId xmlns:a16="http://schemas.microsoft.com/office/drawing/2014/main" id="{43A9BA6C-2026-4D2D-9A04-2BFC83F20239}"/>
              </a:ext>
            </a:extLst>
          </p:cNvPr>
          <p:cNvSpPr>
            <a:spLocks noGrp="1"/>
          </p:cNvSpPr>
          <p:nvPr>
            <p:ph type="title"/>
          </p:nvPr>
        </p:nvSpPr>
        <p:spPr>
          <a:xfrm>
            <a:off x="132304" y="776137"/>
            <a:ext cx="9279617" cy="481466"/>
          </a:xfrm>
        </p:spPr>
        <p:txBody>
          <a:bodyPr>
            <a:noAutofit/>
          </a:bodyPr>
          <a:lstStyle/>
          <a:p>
            <a:pPr algn="l"/>
            <a:r>
              <a:rPr lang="en-US" altLang="zh-CN" sz="2000" dirty="0">
                <a:latin typeface="微软雅黑" panose="020B0503020204020204" pitchFamily="34" charset="-122"/>
                <a:ea typeface="微软雅黑" panose="020B0503020204020204" pitchFamily="34" charset="-122"/>
              </a:rPr>
              <a:t>FMEA</a:t>
            </a:r>
            <a:r>
              <a:rPr lang="zh-CN" altLang="en-US" sz="2000" dirty="0">
                <a:latin typeface="微软雅黑" panose="020B0503020204020204" pitchFamily="34" charset="-122"/>
                <a:ea typeface="微软雅黑" panose="020B0503020204020204" pitchFamily="34" charset="-122"/>
              </a:rPr>
              <a:t>是</a:t>
            </a:r>
            <a:r>
              <a:rPr lang="zh-CN" altLang="en-US" sz="2000" b="1" dirty="0">
                <a:solidFill>
                  <a:srgbClr val="FF0000"/>
                </a:solidFill>
                <a:latin typeface="微软雅黑" panose="020B0503020204020204" pitchFamily="34" charset="-122"/>
                <a:ea typeface="微软雅黑" panose="020B0503020204020204" pitchFamily="34" charset="-122"/>
              </a:rPr>
              <a:t>多功能团队</a:t>
            </a:r>
            <a:r>
              <a:rPr lang="zh-CN" altLang="en-US" sz="2000" dirty="0">
                <a:latin typeface="微软雅黑" panose="020B0503020204020204" pitchFamily="34" charset="-122"/>
                <a:ea typeface="微软雅黑" panose="020B0503020204020204" pitchFamily="34" charset="-122"/>
              </a:rPr>
              <a:t>的活动，并且需要得到</a:t>
            </a:r>
            <a:r>
              <a:rPr lang="zh-CN" altLang="en-US" sz="2000" b="1" dirty="0">
                <a:solidFill>
                  <a:srgbClr val="FF0000"/>
                </a:solidFill>
                <a:latin typeface="微软雅黑" panose="020B0503020204020204" pitchFamily="34" charset="-122"/>
                <a:ea typeface="微软雅黑" panose="020B0503020204020204" pitchFamily="34" charset="-122"/>
              </a:rPr>
              <a:t>管理层</a:t>
            </a:r>
            <a:r>
              <a:rPr lang="zh-CN" altLang="en-US" sz="2000" dirty="0">
                <a:latin typeface="微软雅黑" panose="020B0503020204020204" pitchFamily="34" charset="-122"/>
                <a:ea typeface="微软雅黑" panose="020B0503020204020204" pitchFamily="34" charset="-122"/>
              </a:rPr>
              <a:t>的</a:t>
            </a:r>
            <a:r>
              <a:rPr lang="zh-CN" altLang="en-US" sz="2000" b="1" dirty="0">
                <a:solidFill>
                  <a:srgbClr val="FF0000"/>
                </a:solidFill>
                <a:latin typeface="微软雅黑" panose="020B0503020204020204" pitchFamily="34" charset="-122"/>
                <a:ea typeface="微软雅黑" panose="020B0503020204020204" pitchFamily="34" charset="-122"/>
              </a:rPr>
              <a:t>资源支持和承诺</a:t>
            </a:r>
            <a:r>
              <a:rPr lang="zh-CN" altLang="en-US" sz="2000" dirty="0">
                <a:latin typeface="微软雅黑" panose="020B0503020204020204" pitchFamily="34" charset="-122"/>
                <a:ea typeface="微软雅黑" panose="020B0503020204020204" pitchFamily="34" charset="-122"/>
              </a:rPr>
              <a:t>：</a:t>
            </a:r>
          </a:p>
        </p:txBody>
      </p:sp>
      <p:graphicFrame>
        <p:nvGraphicFramePr>
          <p:cNvPr id="21" name="图示 20">
            <a:extLst>
              <a:ext uri="{FF2B5EF4-FFF2-40B4-BE49-F238E27FC236}">
                <a16:creationId xmlns:a16="http://schemas.microsoft.com/office/drawing/2014/main" id="{ACBE00BF-5D0C-4AB3-A4F9-050F8E464139}"/>
              </a:ext>
            </a:extLst>
          </p:cNvPr>
          <p:cNvGraphicFramePr/>
          <p:nvPr>
            <p:extLst>
              <p:ext uri="{D42A27DB-BD31-4B8C-83A1-F6EECF244321}">
                <p14:modId xmlns:p14="http://schemas.microsoft.com/office/powerpoint/2010/main" val="1445060274"/>
              </p:ext>
            </p:extLst>
          </p:nvPr>
        </p:nvGraphicFramePr>
        <p:xfrm>
          <a:off x="937160" y="1244263"/>
          <a:ext cx="8501742" cy="4942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7220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项目规划</a:t>
            </a:r>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5T</a:t>
            </a:r>
            <a:endParaRPr lang="zh-CN" altLang="en-US" sz="3600" dirty="0"/>
          </a:p>
        </p:txBody>
      </p:sp>
      <p:grpSp>
        <p:nvGrpSpPr>
          <p:cNvPr id="7" name="组合 6">
            <a:extLst>
              <a:ext uri="{FF2B5EF4-FFF2-40B4-BE49-F238E27FC236}">
                <a16:creationId xmlns:a16="http://schemas.microsoft.com/office/drawing/2014/main" id="{097B20E8-1047-4BA6-99BB-2C19E0E129AE}"/>
              </a:ext>
            </a:extLst>
          </p:cNvPr>
          <p:cNvGrpSpPr/>
          <p:nvPr/>
        </p:nvGrpSpPr>
        <p:grpSpPr>
          <a:xfrm>
            <a:off x="4004237" y="1033183"/>
            <a:ext cx="3703001" cy="3447344"/>
            <a:chOff x="1580933" y="1122381"/>
            <a:chExt cx="5973445" cy="4460236"/>
          </a:xfrm>
        </p:grpSpPr>
        <p:sp>
          <p:nvSpPr>
            <p:cNvPr id="8" name="矩形 7">
              <a:extLst>
                <a:ext uri="{FF2B5EF4-FFF2-40B4-BE49-F238E27FC236}">
                  <a16:creationId xmlns:a16="http://schemas.microsoft.com/office/drawing/2014/main" id="{FBDAD60A-0442-415C-972B-5FF16DA27D2C}"/>
                </a:ext>
              </a:extLst>
            </p:cNvPr>
            <p:cNvSpPr/>
            <p:nvPr/>
          </p:nvSpPr>
          <p:spPr>
            <a:xfrm>
              <a:off x="3576997" y="3963889"/>
              <a:ext cx="1981200" cy="571500"/>
            </a:xfrm>
            <a:prstGeom prst="rect">
              <a:avLst/>
            </a:prstGeom>
            <a:gradFill>
              <a:gsLst>
                <a:gs pos="21000">
                  <a:schemeClr val="tx1">
                    <a:alpha val="40000"/>
                  </a:schemeClr>
                </a:gs>
                <a:gs pos="0">
                  <a:schemeClr val="tx1">
                    <a:alpha val="63000"/>
                  </a:schemeClr>
                </a:gs>
                <a:gs pos="6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9" name="任意多边形 44">
              <a:extLst>
                <a:ext uri="{FF2B5EF4-FFF2-40B4-BE49-F238E27FC236}">
                  <a16:creationId xmlns:a16="http://schemas.microsoft.com/office/drawing/2014/main" id="{4EA5F82F-5DB2-4E16-BDC8-52B5F1B27C73}"/>
                </a:ext>
              </a:extLst>
            </p:cNvPr>
            <p:cNvSpPr/>
            <p:nvPr/>
          </p:nvSpPr>
          <p:spPr>
            <a:xfrm rot="2700000" flipV="1">
              <a:off x="2778624" y="1666456"/>
              <a:ext cx="1520778" cy="3916160"/>
            </a:xfrm>
            <a:custGeom>
              <a:avLst/>
              <a:gdLst>
                <a:gd name="connsiteX0" fmla="*/ 1204282 w 2055930"/>
                <a:gd name="connsiteY0" fmla="*/ 77995 h 5294232"/>
                <a:gd name="connsiteX1" fmla="*/ 1970620 w 2055930"/>
                <a:gd name="connsiteY1" fmla="*/ 896414 h 5294232"/>
                <a:gd name="connsiteX2" fmla="*/ 1979972 w 2055930"/>
                <a:gd name="connsiteY2" fmla="*/ 909280 h 5294232"/>
                <a:gd name="connsiteX3" fmla="*/ 1998283 w 2055930"/>
                <a:gd name="connsiteY3" fmla="*/ 928836 h 5294232"/>
                <a:gd name="connsiteX4" fmla="*/ 1998283 w 2055930"/>
                <a:gd name="connsiteY4" fmla="*/ 1226095 h 5294232"/>
                <a:gd name="connsiteX5" fmla="*/ 1719939 w 2055930"/>
                <a:gd name="connsiteY5" fmla="*/ 1226095 h 5294232"/>
                <a:gd name="connsiteX6" fmla="*/ 1709641 w 2055930"/>
                <a:gd name="connsiteY6" fmla="*/ 1215098 h 5294232"/>
                <a:gd name="connsiteX7" fmla="*/ 1709642 w 2055930"/>
                <a:gd name="connsiteY7" fmla="*/ 3141183 h 5294232"/>
                <a:gd name="connsiteX8" fmla="*/ 1709852 w 2055930"/>
                <a:gd name="connsiteY8" fmla="*/ 3141183 h 5294232"/>
                <a:gd name="connsiteX9" fmla="*/ 1709852 w 2055930"/>
                <a:gd name="connsiteY9" fmla="*/ 5294232 h 5294232"/>
                <a:gd name="connsiteX10" fmla="*/ 345508 w 2055930"/>
                <a:gd name="connsiteY10" fmla="*/ 3929889 h 5294232"/>
                <a:gd name="connsiteX11" fmla="*/ 345508 w 2055930"/>
                <a:gd name="connsiteY11" fmla="*/ 3141183 h 5294232"/>
                <a:gd name="connsiteX12" fmla="*/ 346288 w 2055930"/>
                <a:gd name="connsiteY12" fmla="*/ 3141183 h 5294232"/>
                <a:gd name="connsiteX13" fmla="*/ 346287 w 2055930"/>
                <a:gd name="connsiteY13" fmla="*/ 1215100 h 5294232"/>
                <a:gd name="connsiteX14" fmla="*/ 335992 w 2055930"/>
                <a:gd name="connsiteY14" fmla="*/ 1226095 h 5294232"/>
                <a:gd name="connsiteX15" fmla="*/ 57647 w 2055930"/>
                <a:gd name="connsiteY15" fmla="*/ 1226095 h 5294232"/>
                <a:gd name="connsiteX16" fmla="*/ 57647 w 2055930"/>
                <a:gd name="connsiteY16" fmla="*/ 928836 h 5294232"/>
                <a:gd name="connsiteX17" fmla="*/ 75954 w 2055930"/>
                <a:gd name="connsiteY17" fmla="*/ 909284 h 5294232"/>
                <a:gd name="connsiteX18" fmla="*/ 85309 w 2055930"/>
                <a:gd name="connsiteY18" fmla="*/ 896413 h 5294232"/>
                <a:gd name="connsiteX19" fmla="*/ 851649 w 2055930"/>
                <a:gd name="connsiteY19" fmla="*/ 77995 h 5294232"/>
                <a:gd name="connsiteX20" fmla="*/ 1027965 w 2055930"/>
                <a:gd name="connsiteY20" fmla="*/ 0 h 5294232"/>
                <a:gd name="connsiteX21" fmla="*/ 1204282 w 2055930"/>
                <a:gd name="connsiteY21" fmla="*/ 77995 h 529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55930" h="5294232">
                  <a:moveTo>
                    <a:pt x="1204282" y="77995"/>
                  </a:moveTo>
                  <a:lnTo>
                    <a:pt x="1970620" y="896414"/>
                  </a:lnTo>
                  <a:lnTo>
                    <a:pt x="1979972" y="909280"/>
                  </a:lnTo>
                  <a:lnTo>
                    <a:pt x="1998283" y="928836"/>
                  </a:lnTo>
                  <a:cubicBezTo>
                    <a:pt x="2075146" y="1010922"/>
                    <a:pt x="2075146" y="1144010"/>
                    <a:pt x="1998283" y="1226095"/>
                  </a:cubicBezTo>
                  <a:cubicBezTo>
                    <a:pt x="1921420" y="1308181"/>
                    <a:pt x="1796802" y="1308181"/>
                    <a:pt x="1719939" y="1226095"/>
                  </a:cubicBezTo>
                  <a:lnTo>
                    <a:pt x="1709641" y="1215098"/>
                  </a:lnTo>
                  <a:lnTo>
                    <a:pt x="1709642" y="3141183"/>
                  </a:lnTo>
                  <a:lnTo>
                    <a:pt x="1709852" y="3141183"/>
                  </a:lnTo>
                  <a:lnTo>
                    <a:pt x="1709852" y="5294232"/>
                  </a:lnTo>
                  <a:lnTo>
                    <a:pt x="345508" y="3929889"/>
                  </a:lnTo>
                  <a:lnTo>
                    <a:pt x="345508" y="3141183"/>
                  </a:lnTo>
                  <a:lnTo>
                    <a:pt x="346288" y="3141183"/>
                  </a:lnTo>
                  <a:lnTo>
                    <a:pt x="346287" y="1215100"/>
                  </a:lnTo>
                  <a:lnTo>
                    <a:pt x="335992" y="1226095"/>
                  </a:lnTo>
                  <a:cubicBezTo>
                    <a:pt x="259128" y="1308181"/>
                    <a:pt x="134510" y="1308181"/>
                    <a:pt x="57647" y="1226095"/>
                  </a:cubicBezTo>
                  <a:cubicBezTo>
                    <a:pt x="-19216" y="1144009"/>
                    <a:pt x="-19216" y="1010922"/>
                    <a:pt x="57647" y="928836"/>
                  </a:cubicBezTo>
                  <a:lnTo>
                    <a:pt x="75954" y="909284"/>
                  </a:lnTo>
                  <a:lnTo>
                    <a:pt x="85309" y="896413"/>
                  </a:lnTo>
                  <a:lnTo>
                    <a:pt x="851649" y="77995"/>
                  </a:lnTo>
                  <a:cubicBezTo>
                    <a:pt x="900337" y="25998"/>
                    <a:pt x="964152" y="-1"/>
                    <a:pt x="1027965" y="0"/>
                  </a:cubicBezTo>
                  <a:cubicBezTo>
                    <a:pt x="1091779" y="-1"/>
                    <a:pt x="1155594" y="25998"/>
                    <a:pt x="1204282" y="77995"/>
                  </a:cubicBezTo>
                  <a:close/>
                </a:path>
              </a:pathLst>
            </a:custGeom>
            <a:solidFill>
              <a:srgbClr val="2684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0" name="任意多边形 45">
              <a:extLst>
                <a:ext uri="{FF2B5EF4-FFF2-40B4-BE49-F238E27FC236}">
                  <a16:creationId xmlns:a16="http://schemas.microsoft.com/office/drawing/2014/main" id="{79EB8C37-E9D1-4B21-95DB-9B1010C8CDF0}"/>
                </a:ext>
              </a:extLst>
            </p:cNvPr>
            <p:cNvSpPr/>
            <p:nvPr/>
          </p:nvSpPr>
          <p:spPr>
            <a:xfrm rot="2700000" flipH="1">
              <a:off x="4835909" y="1122380"/>
              <a:ext cx="1520778" cy="3916160"/>
            </a:xfrm>
            <a:custGeom>
              <a:avLst/>
              <a:gdLst>
                <a:gd name="connsiteX0" fmla="*/ 1204282 w 2055930"/>
                <a:gd name="connsiteY0" fmla="*/ 77995 h 5294232"/>
                <a:gd name="connsiteX1" fmla="*/ 1970620 w 2055930"/>
                <a:gd name="connsiteY1" fmla="*/ 896414 h 5294232"/>
                <a:gd name="connsiteX2" fmla="*/ 1979972 w 2055930"/>
                <a:gd name="connsiteY2" fmla="*/ 909280 h 5294232"/>
                <a:gd name="connsiteX3" fmla="*/ 1998283 w 2055930"/>
                <a:gd name="connsiteY3" fmla="*/ 928836 h 5294232"/>
                <a:gd name="connsiteX4" fmla="*/ 1998283 w 2055930"/>
                <a:gd name="connsiteY4" fmla="*/ 1226095 h 5294232"/>
                <a:gd name="connsiteX5" fmla="*/ 1719939 w 2055930"/>
                <a:gd name="connsiteY5" fmla="*/ 1226095 h 5294232"/>
                <a:gd name="connsiteX6" fmla="*/ 1709641 w 2055930"/>
                <a:gd name="connsiteY6" fmla="*/ 1215098 h 5294232"/>
                <a:gd name="connsiteX7" fmla="*/ 1709642 w 2055930"/>
                <a:gd name="connsiteY7" fmla="*/ 3141183 h 5294232"/>
                <a:gd name="connsiteX8" fmla="*/ 1709852 w 2055930"/>
                <a:gd name="connsiteY8" fmla="*/ 3141183 h 5294232"/>
                <a:gd name="connsiteX9" fmla="*/ 1709852 w 2055930"/>
                <a:gd name="connsiteY9" fmla="*/ 5294232 h 5294232"/>
                <a:gd name="connsiteX10" fmla="*/ 345508 w 2055930"/>
                <a:gd name="connsiteY10" fmla="*/ 3929889 h 5294232"/>
                <a:gd name="connsiteX11" fmla="*/ 345508 w 2055930"/>
                <a:gd name="connsiteY11" fmla="*/ 3141183 h 5294232"/>
                <a:gd name="connsiteX12" fmla="*/ 346288 w 2055930"/>
                <a:gd name="connsiteY12" fmla="*/ 3141183 h 5294232"/>
                <a:gd name="connsiteX13" fmla="*/ 346287 w 2055930"/>
                <a:gd name="connsiteY13" fmla="*/ 1215100 h 5294232"/>
                <a:gd name="connsiteX14" fmla="*/ 335992 w 2055930"/>
                <a:gd name="connsiteY14" fmla="*/ 1226095 h 5294232"/>
                <a:gd name="connsiteX15" fmla="*/ 57647 w 2055930"/>
                <a:gd name="connsiteY15" fmla="*/ 1226095 h 5294232"/>
                <a:gd name="connsiteX16" fmla="*/ 57647 w 2055930"/>
                <a:gd name="connsiteY16" fmla="*/ 928836 h 5294232"/>
                <a:gd name="connsiteX17" fmla="*/ 75954 w 2055930"/>
                <a:gd name="connsiteY17" fmla="*/ 909284 h 5294232"/>
                <a:gd name="connsiteX18" fmla="*/ 85309 w 2055930"/>
                <a:gd name="connsiteY18" fmla="*/ 896413 h 5294232"/>
                <a:gd name="connsiteX19" fmla="*/ 851649 w 2055930"/>
                <a:gd name="connsiteY19" fmla="*/ 77995 h 5294232"/>
                <a:gd name="connsiteX20" fmla="*/ 1027965 w 2055930"/>
                <a:gd name="connsiteY20" fmla="*/ 0 h 5294232"/>
                <a:gd name="connsiteX21" fmla="*/ 1204282 w 2055930"/>
                <a:gd name="connsiteY21" fmla="*/ 77995 h 529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55930" h="5294232">
                  <a:moveTo>
                    <a:pt x="1204282" y="77995"/>
                  </a:moveTo>
                  <a:lnTo>
                    <a:pt x="1970620" y="896414"/>
                  </a:lnTo>
                  <a:lnTo>
                    <a:pt x="1979972" y="909280"/>
                  </a:lnTo>
                  <a:lnTo>
                    <a:pt x="1998283" y="928836"/>
                  </a:lnTo>
                  <a:cubicBezTo>
                    <a:pt x="2075146" y="1010922"/>
                    <a:pt x="2075146" y="1144010"/>
                    <a:pt x="1998283" y="1226095"/>
                  </a:cubicBezTo>
                  <a:cubicBezTo>
                    <a:pt x="1921420" y="1308181"/>
                    <a:pt x="1796802" y="1308181"/>
                    <a:pt x="1719939" y="1226095"/>
                  </a:cubicBezTo>
                  <a:lnTo>
                    <a:pt x="1709641" y="1215098"/>
                  </a:lnTo>
                  <a:lnTo>
                    <a:pt x="1709642" y="3141183"/>
                  </a:lnTo>
                  <a:lnTo>
                    <a:pt x="1709852" y="3141183"/>
                  </a:lnTo>
                  <a:lnTo>
                    <a:pt x="1709852" y="5294232"/>
                  </a:lnTo>
                  <a:lnTo>
                    <a:pt x="345508" y="3929889"/>
                  </a:lnTo>
                  <a:lnTo>
                    <a:pt x="345508" y="3141183"/>
                  </a:lnTo>
                  <a:lnTo>
                    <a:pt x="346288" y="3141183"/>
                  </a:lnTo>
                  <a:lnTo>
                    <a:pt x="346287" y="1215100"/>
                  </a:lnTo>
                  <a:lnTo>
                    <a:pt x="335992" y="1226095"/>
                  </a:lnTo>
                  <a:cubicBezTo>
                    <a:pt x="259128" y="1308181"/>
                    <a:pt x="134510" y="1308181"/>
                    <a:pt x="57647" y="1226095"/>
                  </a:cubicBezTo>
                  <a:cubicBezTo>
                    <a:pt x="-19216" y="1144009"/>
                    <a:pt x="-19216" y="1010922"/>
                    <a:pt x="57647" y="928836"/>
                  </a:cubicBezTo>
                  <a:lnTo>
                    <a:pt x="75954" y="909284"/>
                  </a:lnTo>
                  <a:lnTo>
                    <a:pt x="85309" y="896413"/>
                  </a:lnTo>
                  <a:lnTo>
                    <a:pt x="851649" y="77995"/>
                  </a:lnTo>
                  <a:cubicBezTo>
                    <a:pt x="900337" y="25998"/>
                    <a:pt x="964152" y="-1"/>
                    <a:pt x="1027965" y="0"/>
                  </a:cubicBezTo>
                  <a:cubicBezTo>
                    <a:pt x="1091779" y="-1"/>
                    <a:pt x="1155594" y="25998"/>
                    <a:pt x="1204282" y="77995"/>
                  </a:cubicBezTo>
                  <a:close/>
                </a:path>
              </a:pathLst>
            </a:cu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794E647B-16FF-46E2-89FC-CF6709CFF5AD}"/>
                </a:ext>
              </a:extLst>
            </p:cNvPr>
            <p:cNvSpPr/>
            <p:nvPr/>
          </p:nvSpPr>
          <p:spPr>
            <a:xfrm rot="2700000" flipH="1" flipV="1">
              <a:off x="5236594" y="2853829"/>
              <a:ext cx="1003543" cy="169029"/>
            </a:xfrm>
            <a:prstGeom prst="rect">
              <a:avLst/>
            </a:prstGeom>
            <a:gradFill>
              <a:gsLst>
                <a:gs pos="63000">
                  <a:srgbClr val="000000">
                    <a:alpha val="5000"/>
                  </a:srgbClr>
                </a:gs>
                <a:gs pos="17000">
                  <a:schemeClr val="tx1">
                    <a:alpha val="20000"/>
                  </a:schemeClr>
                </a:gs>
                <a:gs pos="0">
                  <a:schemeClr val="tx1">
                    <a:alpha val="44000"/>
                  </a:schemeClr>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2" name="任意多边形 47">
              <a:extLst>
                <a:ext uri="{FF2B5EF4-FFF2-40B4-BE49-F238E27FC236}">
                  <a16:creationId xmlns:a16="http://schemas.microsoft.com/office/drawing/2014/main" id="{4DB41547-954F-4166-9EE9-4D8C3E8FEA52}"/>
                </a:ext>
              </a:extLst>
            </p:cNvPr>
            <p:cNvSpPr/>
            <p:nvPr/>
          </p:nvSpPr>
          <p:spPr>
            <a:xfrm rot="18900000">
              <a:off x="2779117" y="1122381"/>
              <a:ext cx="1520778" cy="3916160"/>
            </a:xfrm>
            <a:custGeom>
              <a:avLst/>
              <a:gdLst>
                <a:gd name="connsiteX0" fmla="*/ 1204282 w 2055930"/>
                <a:gd name="connsiteY0" fmla="*/ 77995 h 5294232"/>
                <a:gd name="connsiteX1" fmla="*/ 1970620 w 2055930"/>
                <a:gd name="connsiteY1" fmla="*/ 896414 h 5294232"/>
                <a:gd name="connsiteX2" fmla="*/ 1979972 w 2055930"/>
                <a:gd name="connsiteY2" fmla="*/ 909280 h 5294232"/>
                <a:gd name="connsiteX3" fmla="*/ 1998283 w 2055930"/>
                <a:gd name="connsiteY3" fmla="*/ 928836 h 5294232"/>
                <a:gd name="connsiteX4" fmla="*/ 1998283 w 2055930"/>
                <a:gd name="connsiteY4" fmla="*/ 1226095 h 5294232"/>
                <a:gd name="connsiteX5" fmla="*/ 1719939 w 2055930"/>
                <a:gd name="connsiteY5" fmla="*/ 1226095 h 5294232"/>
                <a:gd name="connsiteX6" fmla="*/ 1709641 w 2055930"/>
                <a:gd name="connsiteY6" fmla="*/ 1215098 h 5294232"/>
                <a:gd name="connsiteX7" fmla="*/ 1709642 w 2055930"/>
                <a:gd name="connsiteY7" fmla="*/ 3141183 h 5294232"/>
                <a:gd name="connsiteX8" fmla="*/ 1709852 w 2055930"/>
                <a:gd name="connsiteY8" fmla="*/ 3141183 h 5294232"/>
                <a:gd name="connsiteX9" fmla="*/ 1709852 w 2055930"/>
                <a:gd name="connsiteY9" fmla="*/ 5294232 h 5294232"/>
                <a:gd name="connsiteX10" fmla="*/ 345508 w 2055930"/>
                <a:gd name="connsiteY10" fmla="*/ 3929889 h 5294232"/>
                <a:gd name="connsiteX11" fmla="*/ 345508 w 2055930"/>
                <a:gd name="connsiteY11" fmla="*/ 3141183 h 5294232"/>
                <a:gd name="connsiteX12" fmla="*/ 346288 w 2055930"/>
                <a:gd name="connsiteY12" fmla="*/ 3141183 h 5294232"/>
                <a:gd name="connsiteX13" fmla="*/ 346287 w 2055930"/>
                <a:gd name="connsiteY13" fmla="*/ 1215100 h 5294232"/>
                <a:gd name="connsiteX14" fmla="*/ 335992 w 2055930"/>
                <a:gd name="connsiteY14" fmla="*/ 1226095 h 5294232"/>
                <a:gd name="connsiteX15" fmla="*/ 57647 w 2055930"/>
                <a:gd name="connsiteY15" fmla="*/ 1226095 h 5294232"/>
                <a:gd name="connsiteX16" fmla="*/ 57647 w 2055930"/>
                <a:gd name="connsiteY16" fmla="*/ 928836 h 5294232"/>
                <a:gd name="connsiteX17" fmla="*/ 75954 w 2055930"/>
                <a:gd name="connsiteY17" fmla="*/ 909284 h 5294232"/>
                <a:gd name="connsiteX18" fmla="*/ 85309 w 2055930"/>
                <a:gd name="connsiteY18" fmla="*/ 896413 h 5294232"/>
                <a:gd name="connsiteX19" fmla="*/ 851649 w 2055930"/>
                <a:gd name="connsiteY19" fmla="*/ 77995 h 5294232"/>
                <a:gd name="connsiteX20" fmla="*/ 1027965 w 2055930"/>
                <a:gd name="connsiteY20" fmla="*/ 0 h 5294232"/>
                <a:gd name="connsiteX21" fmla="*/ 1204282 w 2055930"/>
                <a:gd name="connsiteY21" fmla="*/ 77995 h 529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55930" h="5294232">
                  <a:moveTo>
                    <a:pt x="1204282" y="77995"/>
                  </a:moveTo>
                  <a:lnTo>
                    <a:pt x="1970620" y="896414"/>
                  </a:lnTo>
                  <a:lnTo>
                    <a:pt x="1979972" y="909280"/>
                  </a:lnTo>
                  <a:lnTo>
                    <a:pt x="1998283" y="928836"/>
                  </a:lnTo>
                  <a:cubicBezTo>
                    <a:pt x="2075146" y="1010922"/>
                    <a:pt x="2075146" y="1144010"/>
                    <a:pt x="1998283" y="1226095"/>
                  </a:cubicBezTo>
                  <a:cubicBezTo>
                    <a:pt x="1921420" y="1308181"/>
                    <a:pt x="1796802" y="1308181"/>
                    <a:pt x="1719939" y="1226095"/>
                  </a:cubicBezTo>
                  <a:lnTo>
                    <a:pt x="1709641" y="1215098"/>
                  </a:lnTo>
                  <a:lnTo>
                    <a:pt x="1709642" y="3141183"/>
                  </a:lnTo>
                  <a:lnTo>
                    <a:pt x="1709852" y="3141183"/>
                  </a:lnTo>
                  <a:lnTo>
                    <a:pt x="1709852" y="5294232"/>
                  </a:lnTo>
                  <a:lnTo>
                    <a:pt x="345508" y="3929889"/>
                  </a:lnTo>
                  <a:lnTo>
                    <a:pt x="345508" y="3141183"/>
                  </a:lnTo>
                  <a:lnTo>
                    <a:pt x="346288" y="3141183"/>
                  </a:lnTo>
                  <a:lnTo>
                    <a:pt x="346287" y="1215100"/>
                  </a:lnTo>
                  <a:lnTo>
                    <a:pt x="335992" y="1226095"/>
                  </a:lnTo>
                  <a:cubicBezTo>
                    <a:pt x="259128" y="1308181"/>
                    <a:pt x="134510" y="1308181"/>
                    <a:pt x="57647" y="1226095"/>
                  </a:cubicBezTo>
                  <a:cubicBezTo>
                    <a:pt x="-19216" y="1144009"/>
                    <a:pt x="-19216" y="1010922"/>
                    <a:pt x="57647" y="928836"/>
                  </a:cubicBezTo>
                  <a:lnTo>
                    <a:pt x="75954" y="909284"/>
                  </a:lnTo>
                  <a:lnTo>
                    <a:pt x="85309" y="896413"/>
                  </a:lnTo>
                  <a:lnTo>
                    <a:pt x="851649" y="77995"/>
                  </a:lnTo>
                  <a:cubicBezTo>
                    <a:pt x="900337" y="25998"/>
                    <a:pt x="964152" y="-1"/>
                    <a:pt x="1027965" y="0"/>
                  </a:cubicBezTo>
                  <a:cubicBezTo>
                    <a:pt x="1091779" y="-1"/>
                    <a:pt x="1155594" y="25998"/>
                    <a:pt x="1204282" y="77995"/>
                  </a:cubicBez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3" name="任意多边形 48">
              <a:extLst>
                <a:ext uri="{FF2B5EF4-FFF2-40B4-BE49-F238E27FC236}">
                  <a16:creationId xmlns:a16="http://schemas.microsoft.com/office/drawing/2014/main" id="{31CDE20F-0D97-413F-9BD4-DA3237030D41}"/>
                </a:ext>
              </a:extLst>
            </p:cNvPr>
            <p:cNvSpPr/>
            <p:nvPr/>
          </p:nvSpPr>
          <p:spPr>
            <a:xfrm rot="18900000" flipH="1" flipV="1">
              <a:off x="4835416" y="1666457"/>
              <a:ext cx="1520778" cy="3916160"/>
            </a:xfrm>
            <a:custGeom>
              <a:avLst/>
              <a:gdLst>
                <a:gd name="connsiteX0" fmla="*/ 1204282 w 2055930"/>
                <a:gd name="connsiteY0" fmla="*/ 77995 h 5294232"/>
                <a:gd name="connsiteX1" fmla="*/ 1970620 w 2055930"/>
                <a:gd name="connsiteY1" fmla="*/ 896414 h 5294232"/>
                <a:gd name="connsiteX2" fmla="*/ 1979972 w 2055930"/>
                <a:gd name="connsiteY2" fmla="*/ 909280 h 5294232"/>
                <a:gd name="connsiteX3" fmla="*/ 1998283 w 2055930"/>
                <a:gd name="connsiteY3" fmla="*/ 928836 h 5294232"/>
                <a:gd name="connsiteX4" fmla="*/ 1998283 w 2055930"/>
                <a:gd name="connsiteY4" fmla="*/ 1226095 h 5294232"/>
                <a:gd name="connsiteX5" fmla="*/ 1719939 w 2055930"/>
                <a:gd name="connsiteY5" fmla="*/ 1226095 h 5294232"/>
                <a:gd name="connsiteX6" fmla="*/ 1709641 w 2055930"/>
                <a:gd name="connsiteY6" fmla="*/ 1215098 h 5294232"/>
                <a:gd name="connsiteX7" fmla="*/ 1709642 w 2055930"/>
                <a:gd name="connsiteY7" fmla="*/ 3141183 h 5294232"/>
                <a:gd name="connsiteX8" fmla="*/ 1709852 w 2055930"/>
                <a:gd name="connsiteY8" fmla="*/ 3141183 h 5294232"/>
                <a:gd name="connsiteX9" fmla="*/ 1709852 w 2055930"/>
                <a:gd name="connsiteY9" fmla="*/ 5294232 h 5294232"/>
                <a:gd name="connsiteX10" fmla="*/ 345508 w 2055930"/>
                <a:gd name="connsiteY10" fmla="*/ 3929889 h 5294232"/>
                <a:gd name="connsiteX11" fmla="*/ 345508 w 2055930"/>
                <a:gd name="connsiteY11" fmla="*/ 3141183 h 5294232"/>
                <a:gd name="connsiteX12" fmla="*/ 346288 w 2055930"/>
                <a:gd name="connsiteY12" fmla="*/ 3141183 h 5294232"/>
                <a:gd name="connsiteX13" fmla="*/ 346287 w 2055930"/>
                <a:gd name="connsiteY13" fmla="*/ 1215100 h 5294232"/>
                <a:gd name="connsiteX14" fmla="*/ 335992 w 2055930"/>
                <a:gd name="connsiteY14" fmla="*/ 1226095 h 5294232"/>
                <a:gd name="connsiteX15" fmla="*/ 57647 w 2055930"/>
                <a:gd name="connsiteY15" fmla="*/ 1226095 h 5294232"/>
                <a:gd name="connsiteX16" fmla="*/ 57647 w 2055930"/>
                <a:gd name="connsiteY16" fmla="*/ 928836 h 5294232"/>
                <a:gd name="connsiteX17" fmla="*/ 75954 w 2055930"/>
                <a:gd name="connsiteY17" fmla="*/ 909284 h 5294232"/>
                <a:gd name="connsiteX18" fmla="*/ 85309 w 2055930"/>
                <a:gd name="connsiteY18" fmla="*/ 896413 h 5294232"/>
                <a:gd name="connsiteX19" fmla="*/ 851649 w 2055930"/>
                <a:gd name="connsiteY19" fmla="*/ 77995 h 5294232"/>
                <a:gd name="connsiteX20" fmla="*/ 1027965 w 2055930"/>
                <a:gd name="connsiteY20" fmla="*/ 0 h 5294232"/>
                <a:gd name="connsiteX21" fmla="*/ 1204282 w 2055930"/>
                <a:gd name="connsiteY21" fmla="*/ 77995 h 529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55930" h="5294232">
                  <a:moveTo>
                    <a:pt x="1204282" y="77995"/>
                  </a:moveTo>
                  <a:lnTo>
                    <a:pt x="1970620" y="896414"/>
                  </a:lnTo>
                  <a:lnTo>
                    <a:pt x="1979972" y="909280"/>
                  </a:lnTo>
                  <a:lnTo>
                    <a:pt x="1998283" y="928836"/>
                  </a:lnTo>
                  <a:cubicBezTo>
                    <a:pt x="2075146" y="1010922"/>
                    <a:pt x="2075146" y="1144010"/>
                    <a:pt x="1998283" y="1226095"/>
                  </a:cubicBezTo>
                  <a:cubicBezTo>
                    <a:pt x="1921420" y="1308181"/>
                    <a:pt x="1796802" y="1308181"/>
                    <a:pt x="1719939" y="1226095"/>
                  </a:cubicBezTo>
                  <a:lnTo>
                    <a:pt x="1709641" y="1215098"/>
                  </a:lnTo>
                  <a:lnTo>
                    <a:pt x="1709642" y="3141183"/>
                  </a:lnTo>
                  <a:lnTo>
                    <a:pt x="1709852" y="3141183"/>
                  </a:lnTo>
                  <a:lnTo>
                    <a:pt x="1709852" y="5294232"/>
                  </a:lnTo>
                  <a:lnTo>
                    <a:pt x="345508" y="3929889"/>
                  </a:lnTo>
                  <a:lnTo>
                    <a:pt x="345508" y="3141183"/>
                  </a:lnTo>
                  <a:lnTo>
                    <a:pt x="346288" y="3141183"/>
                  </a:lnTo>
                  <a:lnTo>
                    <a:pt x="346287" y="1215100"/>
                  </a:lnTo>
                  <a:lnTo>
                    <a:pt x="335992" y="1226095"/>
                  </a:lnTo>
                  <a:cubicBezTo>
                    <a:pt x="259128" y="1308181"/>
                    <a:pt x="134510" y="1308181"/>
                    <a:pt x="57647" y="1226095"/>
                  </a:cubicBezTo>
                  <a:cubicBezTo>
                    <a:pt x="-19216" y="1144009"/>
                    <a:pt x="-19216" y="1010922"/>
                    <a:pt x="57647" y="928836"/>
                  </a:cubicBezTo>
                  <a:lnTo>
                    <a:pt x="75954" y="909284"/>
                  </a:lnTo>
                  <a:lnTo>
                    <a:pt x="85309" y="896413"/>
                  </a:lnTo>
                  <a:lnTo>
                    <a:pt x="851649" y="77995"/>
                  </a:lnTo>
                  <a:cubicBezTo>
                    <a:pt x="900337" y="25998"/>
                    <a:pt x="964152" y="-1"/>
                    <a:pt x="1027965" y="0"/>
                  </a:cubicBezTo>
                  <a:cubicBezTo>
                    <a:pt x="1091779" y="-1"/>
                    <a:pt x="1155594" y="25998"/>
                    <a:pt x="1204282" y="77995"/>
                  </a:cubicBezTo>
                  <a:close/>
                </a:path>
              </a:pathLst>
            </a:cu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BEB29A64-06A8-493D-B341-6157193FE112}"/>
                </a:ext>
              </a:extLst>
            </p:cNvPr>
            <p:cNvSpPr/>
            <p:nvPr/>
          </p:nvSpPr>
          <p:spPr>
            <a:xfrm rot="2700000">
              <a:off x="2893905" y="3682280"/>
              <a:ext cx="1003543" cy="169029"/>
            </a:xfrm>
            <a:prstGeom prst="rect">
              <a:avLst/>
            </a:prstGeom>
            <a:gradFill>
              <a:gsLst>
                <a:gs pos="74000">
                  <a:srgbClr val="000000">
                    <a:alpha val="5000"/>
                  </a:srgbClr>
                </a:gs>
                <a:gs pos="27000">
                  <a:schemeClr val="tx1">
                    <a:alpha val="25000"/>
                  </a:schemeClr>
                </a:gs>
                <a:gs pos="0">
                  <a:schemeClr val="tx1">
                    <a:alpha val="50000"/>
                  </a:schemeClr>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5" name="文本框 4">
              <a:extLst>
                <a:ext uri="{FF2B5EF4-FFF2-40B4-BE49-F238E27FC236}">
                  <a16:creationId xmlns:a16="http://schemas.microsoft.com/office/drawing/2014/main" id="{4632CB80-A64F-4A5A-9BD5-C6CC51661F2F}"/>
                </a:ext>
              </a:extLst>
            </p:cNvPr>
            <p:cNvSpPr txBox="1"/>
            <p:nvPr/>
          </p:nvSpPr>
          <p:spPr>
            <a:xfrm rot="2700000">
              <a:off x="1879627" y="2120987"/>
              <a:ext cx="1846817" cy="844025"/>
            </a:xfrm>
            <a:prstGeom prst="rect">
              <a:avLst/>
            </a:prstGeom>
            <a:noFill/>
            <a:effectLst/>
          </p:spPr>
          <p:txBody>
            <a:bodyPr wrap="square" rtlCol="0">
              <a:spAutoFit/>
            </a:bodyPr>
            <a:lstStyle/>
            <a:p>
              <a:pPr algn="ctr"/>
              <a:r>
                <a:rPr lang="zh-CN" altLang="en-US" sz="1400" dirty="0">
                  <a:solidFill>
                    <a:schemeClr val="bg1"/>
                  </a:solidFill>
                  <a:effectLst>
                    <a:innerShdw blurRad="25400" dist="25400" dir="10800000">
                      <a:prstClr val="black">
                        <a:alpha val="50000"/>
                      </a:prstClr>
                    </a:innerShdw>
                  </a:effectLst>
                  <a:latin typeface="微软雅黑" panose="020B0503020204020204" pitchFamily="34" charset="-122"/>
                  <a:ea typeface="微软雅黑" panose="020B0503020204020204" pitchFamily="34" charset="-122"/>
                </a:rPr>
                <a:t>管理者：研发主管</a:t>
              </a:r>
            </a:p>
          </p:txBody>
        </p:sp>
        <p:sp>
          <p:nvSpPr>
            <p:cNvPr id="16" name="文本框 16">
              <a:extLst>
                <a:ext uri="{FF2B5EF4-FFF2-40B4-BE49-F238E27FC236}">
                  <a16:creationId xmlns:a16="http://schemas.microsoft.com/office/drawing/2014/main" id="{21FD7520-5627-4030-BFFD-9DC6C4931693}"/>
                </a:ext>
              </a:extLst>
            </p:cNvPr>
            <p:cNvSpPr txBox="1"/>
            <p:nvPr/>
          </p:nvSpPr>
          <p:spPr>
            <a:xfrm rot="18900000">
              <a:off x="1947513" y="4039349"/>
              <a:ext cx="1846817" cy="398207"/>
            </a:xfrm>
            <a:prstGeom prst="rect">
              <a:avLst/>
            </a:prstGeom>
            <a:noFill/>
            <a:effectLst/>
          </p:spPr>
          <p:txBody>
            <a:bodyPr wrap="square" rtlCol="0">
              <a:spAutoFit/>
            </a:bodyPr>
            <a:lstStyle/>
            <a:p>
              <a:pPr algn="ctr"/>
              <a:r>
                <a:rPr lang="zh-CN" altLang="en-US" sz="1400" dirty="0">
                  <a:solidFill>
                    <a:schemeClr val="bg1"/>
                  </a:solidFill>
                  <a:effectLst>
                    <a:innerShdw blurRad="25400" dist="25400" dir="16200000">
                      <a:prstClr val="black">
                        <a:alpha val="50000"/>
                      </a:prstClr>
                    </a:innerShdw>
                  </a:effectLst>
                  <a:latin typeface="微软雅黑" panose="020B0503020204020204" pitchFamily="34" charset="-122"/>
                  <a:ea typeface="微软雅黑" panose="020B0503020204020204" pitchFamily="34" charset="-122"/>
                </a:rPr>
                <a:t>核心成员</a:t>
              </a:r>
            </a:p>
          </p:txBody>
        </p:sp>
        <p:sp>
          <p:nvSpPr>
            <p:cNvPr id="17" name="文本框 19">
              <a:extLst>
                <a:ext uri="{FF2B5EF4-FFF2-40B4-BE49-F238E27FC236}">
                  <a16:creationId xmlns:a16="http://schemas.microsoft.com/office/drawing/2014/main" id="{7DC4FB9E-E132-4E66-8737-9A6DD206A8AC}"/>
                </a:ext>
              </a:extLst>
            </p:cNvPr>
            <p:cNvSpPr txBox="1"/>
            <p:nvPr/>
          </p:nvSpPr>
          <p:spPr>
            <a:xfrm rot="18900000" flipH="1">
              <a:off x="5460075" y="2274409"/>
              <a:ext cx="1846817" cy="496486"/>
            </a:xfrm>
            <a:prstGeom prst="rect">
              <a:avLst/>
            </a:prstGeom>
            <a:noFill/>
            <a:effectLst/>
          </p:spPr>
          <p:txBody>
            <a:bodyPr wrap="square" rtlCol="0">
              <a:spAutoFit/>
            </a:bodyPr>
            <a:lstStyle/>
            <a:p>
              <a:pPr algn="ctr"/>
              <a:r>
                <a:rPr lang="zh-CN" altLang="en-US" sz="1400" dirty="0">
                  <a:solidFill>
                    <a:schemeClr val="bg1"/>
                  </a:solidFill>
                  <a:effectLst>
                    <a:innerShdw blurRad="25400" dist="25400" dir="16200000">
                      <a:prstClr val="black">
                        <a:alpha val="50000"/>
                      </a:prstClr>
                    </a:innerShdw>
                  </a:effectLst>
                  <a:latin typeface="微软雅黑" panose="020B0503020204020204" pitchFamily="34" charset="-122"/>
                  <a:ea typeface="微软雅黑" panose="020B0503020204020204" pitchFamily="34" charset="-122"/>
                </a:rPr>
                <a:t>设计主管</a:t>
              </a:r>
            </a:p>
          </p:txBody>
        </p:sp>
        <p:sp>
          <p:nvSpPr>
            <p:cNvPr id="18" name="文本框 20">
              <a:extLst>
                <a:ext uri="{FF2B5EF4-FFF2-40B4-BE49-F238E27FC236}">
                  <a16:creationId xmlns:a16="http://schemas.microsoft.com/office/drawing/2014/main" id="{E4686ADC-54D1-4EC1-A418-F791B6C8A2BA}"/>
                </a:ext>
              </a:extLst>
            </p:cNvPr>
            <p:cNvSpPr txBox="1"/>
            <p:nvPr/>
          </p:nvSpPr>
          <p:spPr>
            <a:xfrm rot="2700000" flipH="1">
              <a:off x="5329958" y="4019451"/>
              <a:ext cx="1846817" cy="398207"/>
            </a:xfrm>
            <a:prstGeom prst="rect">
              <a:avLst/>
            </a:prstGeom>
            <a:noFill/>
            <a:effectLst/>
          </p:spPr>
          <p:txBody>
            <a:bodyPr wrap="square" rtlCol="0">
              <a:spAutoFit/>
            </a:bodyPr>
            <a:lstStyle/>
            <a:p>
              <a:pPr algn="ctr"/>
              <a:r>
                <a:rPr lang="zh-CN" altLang="en-US" sz="1400" dirty="0">
                  <a:solidFill>
                    <a:schemeClr val="bg1"/>
                  </a:solidFill>
                  <a:effectLst>
                    <a:innerShdw blurRad="25400" dist="25400" dir="10800000">
                      <a:prstClr val="black">
                        <a:alpha val="50000"/>
                      </a:prstClr>
                    </a:innerShdw>
                  </a:effectLst>
                  <a:latin typeface="微软雅黑" panose="020B0503020204020204" pitchFamily="34" charset="-122"/>
                  <a:ea typeface="微软雅黑" panose="020B0503020204020204" pitchFamily="34" charset="-122"/>
                </a:rPr>
                <a:t>推进者</a:t>
              </a:r>
            </a:p>
          </p:txBody>
        </p:sp>
      </p:grpSp>
      <p:grpSp>
        <p:nvGrpSpPr>
          <p:cNvPr id="19" name="Group 4">
            <a:extLst>
              <a:ext uri="{FF2B5EF4-FFF2-40B4-BE49-F238E27FC236}">
                <a16:creationId xmlns:a16="http://schemas.microsoft.com/office/drawing/2014/main" id="{335E5FC3-887A-464B-A747-D95B42B9BE5F}"/>
              </a:ext>
            </a:extLst>
          </p:cNvPr>
          <p:cNvGrpSpPr>
            <a:grpSpLocks noChangeAspect="1"/>
          </p:cNvGrpSpPr>
          <p:nvPr/>
        </p:nvGrpSpPr>
        <p:grpSpPr bwMode="auto">
          <a:xfrm>
            <a:off x="7663589" y="1063517"/>
            <a:ext cx="411321" cy="318056"/>
            <a:chOff x="3494" y="1896"/>
            <a:chExt cx="688" cy="532"/>
          </a:xfrm>
          <a:solidFill>
            <a:srgbClr val="00B0F0"/>
          </a:solidFill>
        </p:grpSpPr>
        <p:sp>
          <p:nvSpPr>
            <p:cNvPr id="20" name="Rectangle 5">
              <a:extLst>
                <a:ext uri="{FF2B5EF4-FFF2-40B4-BE49-F238E27FC236}">
                  <a16:creationId xmlns:a16="http://schemas.microsoft.com/office/drawing/2014/main" id="{E8FE18E9-8DF8-4C82-BDAC-1050FED543FD}"/>
                </a:ext>
              </a:extLst>
            </p:cNvPr>
            <p:cNvSpPr>
              <a:spLocks noChangeArrowheads="1"/>
            </p:cNvSpPr>
            <p:nvPr/>
          </p:nvSpPr>
          <p:spPr bwMode="auto">
            <a:xfrm>
              <a:off x="4124" y="2007"/>
              <a:ext cx="58" cy="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1" name="Freeform 6">
              <a:extLst>
                <a:ext uri="{FF2B5EF4-FFF2-40B4-BE49-F238E27FC236}">
                  <a16:creationId xmlns:a16="http://schemas.microsoft.com/office/drawing/2014/main" id="{5BA828CF-FECA-4B2A-8A03-C9460DA71AF1}"/>
                </a:ext>
              </a:extLst>
            </p:cNvPr>
            <p:cNvSpPr>
              <a:spLocks noEditPoints="1"/>
            </p:cNvSpPr>
            <p:nvPr/>
          </p:nvSpPr>
          <p:spPr bwMode="auto">
            <a:xfrm>
              <a:off x="3608" y="1896"/>
              <a:ext cx="459" cy="532"/>
            </a:xfrm>
            <a:custGeom>
              <a:avLst/>
              <a:gdLst>
                <a:gd name="T0" fmla="*/ 176 w 192"/>
                <a:gd name="T1" fmla="*/ 46 h 222"/>
                <a:gd name="T2" fmla="*/ 132 w 192"/>
                <a:gd name="T3" fmla="*/ 0 h 222"/>
                <a:gd name="T4" fmla="*/ 60 w 192"/>
                <a:gd name="T5" fmla="*/ 0 h 222"/>
                <a:gd name="T6" fmla="*/ 18 w 192"/>
                <a:gd name="T7" fmla="*/ 46 h 222"/>
                <a:gd name="T8" fmla="*/ 0 w 192"/>
                <a:gd name="T9" fmla="*/ 46 h 222"/>
                <a:gd name="T10" fmla="*/ 0 w 192"/>
                <a:gd name="T11" fmla="*/ 222 h 222"/>
                <a:gd name="T12" fmla="*/ 192 w 192"/>
                <a:gd name="T13" fmla="*/ 222 h 222"/>
                <a:gd name="T14" fmla="*/ 192 w 192"/>
                <a:gd name="T15" fmla="*/ 46 h 222"/>
                <a:gd name="T16" fmla="*/ 176 w 192"/>
                <a:gd name="T17" fmla="*/ 46 h 222"/>
                <a:gd name="T18" fmla="*/ 113 w 192"/>
                <a:gd name="T19" fmla="*/ 42 h 222"/>
                <a:gd name="T20" fmla="*/ 77 w 192"/>
                <a:gd name="T21" fmla="*/ 42 h 222"/>
                <a:gd name="T22" fmla="*/ 67 w 192"/>
                <a:gd name="T23" fmla="*/ 31 h 222"/>
                <a:gd name="T24" fmla="*/ 77 w 192"/>
                <a:gd name="T25" fmla="*/ 20 h 222"/>
                <a:gd name="T26" fmla="*/ 113 w 192"/>
                <a:gd name="T27" fmla="*/ 20 h 222"/>
                <a:gd name="T28" fmla="*/ 124 w 192"/>
                <a:gd name="T29" fmla="*/ 31 h 222"/>
                <a:gd name="T30" fmla="*/ 113 w 192"/>
                <a:gd name="T31" fmla="*/ 4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222">
                  <a:moveTo>
                    <a:pt x="176" y="46"/>
                  </a:moveTo>
                  <a:cubicBezTo>
                    <a:pt x="166" y="26"/>
                    <a:pt x="148" y="0"/>
                    <a:pt x="132" y="0"/>
                  </a:cubicBezTo>
                  <a:cubicBezTo>
                    <a:pt x="60" y="0"/>
                    <a:pt x="60" y="0"/>
                    <a:pt x="60" y="0"/>
                  </a:cubicBezTo>
                  <a:cubicBezTo>
                    <a:pt x="45" y="0"/>
                    <a:pt x="29" y="25"/>
                    <a:pt x="18" y="46"/>
                  </a:cubicBezTo>
                  <a:cubicBezTo>
                    <a:pt x="0" y="46"/>
                    <a:pt x="0" y="46"/>
                    <a:pt x="0" y="46"/>
                  </a:cubicBezTo>
                  <a:cubicBezTo>
                    <a:pt x="0" y="222"/>
                    <a:pt x="0" y="222"/>
                    <a:pt x="0" y="222"/>
                  </a:cubicBezTo>
                  <a:cubicBezTo>
                    <a:pt x="192" y="222"/>
                    <a:pt x="192" y="222"/>
                    <a:pt x="192" y="222"/>
                  </a:cubicBezTo>
                  <a:cubicBezTo>
                    <a:pt x="192" y="46"/>
                    <a:pt x="192" y="46"/>
                    <a:pt x="192" y="46"/>
                  </a:cubicBezTo>
                  <a:lnTo>
                    <a:pt x="176" y="46"/>
                  </a:lnTo>
                  <a:close/>
                  <a:moveTo>
                    <a:pt x="113" y="42"/>
                  </a:moveTo>
                  <a:cubicBezTo>
                    <a:pt x="77" y="42"/>
                    <a:pt x="77" y="42"/>
                    <a:pt x="77" y="42"/>
                  </a:cubicBezTo>
                  <a:cubicBezTo>
                    <a:pt x="72" y="42"/>
                    <a:pt x="67" y="37"/>
                    <a:pt x="67" y="31"/>
                  </a:cubicBezTo>
                  <a:cubicBezTo>
                    <a:pt x="67" y="25"/>
                    <a:pt x="72" y="20"/>
                    <a:pt x="77" y="20"/>
                  </a:cubicBezTo>
                  <a:cubicBezTo>
                    <a:pt x="113" y="20"/>
                    <a:pt x="113" y="20"/>
                    <a:pt x="113" y="20"/>
                  </a:cubicBezTo>
                  <a:cubicBezTo>
                    <a:pt x="119" y="20"/>
                    <a:pt x="124" y="25"/>
                    <a:pt x="124" y="31"/>
                  </a:cubicBezTo>
                  <a:cubicBezTo>
                    <a:pt x="124" y="37"/>
                    <a:pt x="119" y="42"/>
                    <a:pt x="11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 name="Rectangle 7">
              <a:extLst>
                <a:ext uri="{FF2B5EF4-FFF2-40B4-BE49-F238E27FC236}">
                  <a16:creationId xmlns:a16="http://schemas.microsoft.com/office/drawing/2014/main" id="{58589875-A8B2-48EA-AB64-22307EB1683E}"/>
                </a:ext>
              </a:extLst>
            </p:cNvPr>
            <p:cNvSpPr>
              <a:spLocks noChangeArrowheads="1"/>
            </p:cNvSpPr>
            <p:nvPr/>
          </p:nvSpPr>
          <p:spPr bwMode="auto">
            <a:xfrm>
              <a:off x="3494" y="2007"/>
              <a:ext cx="57" cy="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7FEF5C6A-85DF-4DA0-9F92-B290767AAE35}"/>
              </a:ext>
            </a:extLst>
          </p:cNvPr>
          <p:cNvGrpSpPr/>
          <p:nvPr/>
        </p:nvGrpSpPr>
        <p:grpSpPr>
          <a:xfrm>
            <a:off x="302717" y="3970020"/>
            <a:ext cx="352508" cy="353539"/>
            <a:chOff x="458010" y="4063526"/>
            <a:chExt cx="1087437" cy="1090612"/>
          </a:xfrm>
          <a:solidFill>
            <a:schemeClr val="tx2">
              <a:lumMod val="60000"/>
              <a:lumOff val="40000"/>
            </a:schemeClr>
          </a:solidFill>
        </p:grpSpPr>
        <p:sp>
          <p:nvSpPr>
            <p:cNvPr id="24" name="Freeform 11">
              <a:extLst>
                <a:ext uri="{FF2B5EF4-FFF2-40B4-BE49-F238E27FC236}">
                  <a16:creationId xmlns:a16="http://schemas.microsoft.com/office/drawing/2014/main" id="{C8D6F993-CFF2-43EA-A44B-52F8F572A061}"/>
                </a:ext>
              </a:extLst>
            </p:cNvPr>
            <p:cNvSpPr>
              <a:spLocks noEditPoints="1"/>
            </p:cNvSpPr>
            <p:nvPr/>
          </p:nvSpPr>
          <p:spPr bwMode="auto">
            <a:xfrm>
              <a:off x="458010" y="4063526"/>
              <a:ext cx="1087437" cy="1090612"/>
            </a:xfrm>
            <a:custGeom>
              <a:avLst/>
              <a:gdLst>
                <a:gd name="T0" fmla="*/ 0 w 685"/>
                <a:gd name="T1" fmla="*/ 0 h 687"/>
                <a:gd name="T2" fmla="*/ 0 w 685"/>
                <a:gd name="T3" fmla="*/ 687 h 687"/>
                <a:gd name="T4" fmla="*/ 685 w 685"/>
                <a:gd name="T5" fmla="*/ 687 h 687"/>
                <a:gd name="T6" fmla="*/ 685 w 685"/>
                <a:gd name="T7" fmla="*/ 0 h 687"/>
                <a:gd name="T8" fmla="*/ 0 w 685"/>
                <a:gd name="T9" fmla="*/ 0 h 687"/>
                <a:gd name="T10" fmla="*/ 58 w 685"/>
                <a:gd name="T11" fmla="*/ 57 h 687"/>
                <a:gd name="T12" fmla="*/ 628 w 685"/>
                <a:gd name="T13" fmla="*/ 57 h 687"/>
                <a:gd name="T14" fmla="*/ 628 w 685"/>
                <a:gd name="T15" fmla="*/ 441 h 687"/>
                <a:gd name="T16" fmla="*/ 442 w 685"/>
                <a:gd name="T17" fmla="*/ 630 h 687"/>
                <a:gd name="T18" fmla="*/ 58 w 685"/>
                <a:gd name="T19" fmla="*/ 630 h 687"/>
                <a:gd name="T20" fmla="*/ 58 w 685"/>
                <a:gd name="T21" fmla="*/ 5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5" h="687">
                  <a:moveTo>
                    <a:pt x="0" y="0"/>
                  </a:moveTo>
                  <a:lnTo>
                    <a:pt x="0" y="687"/>
                  </a:lnTo>
                  <a:lnTo>
                    <a:pt x="685" y="687"/>
                  </a:lnTo>
                  <a:lnTo>
                    <a:pt x="685" y="0"/>
                  </a:lnTo>
                  <a:lnTo>
                    <a:pt x="0" y="0"/>
                  </a:lnTo>
                  <a:close/>
                  <a:moveTo>
                    <a:pt x="58" y="57"/>
                  </a:moveTo>
                  <a:lnTo>
                    <a:pt x="628" y="57"/>
                  </a:lnTo>
                  <a:lnTo>
                    <a:pt x="628" y="441"/>
                  </a:lnTo>
                  <a:lnTo>
                    <a:pt x="442" y="630"/>
                  </a:lnTo>
                  <a:lnTo>
                    <a:pt x="58" y="630"/>
                  </a:lnTo>
                  <a:lnTo>
                    <a:pt x="58"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5" name="Rectangle 12">
              <a:extLst>
                <a:ext uri="{FF2B5EF4-FFF2-40B4-BE49-F238E27FC236}">
                  <a16:creationId xmlns:a16="http://schemas.microsoft.com/office/drawing/2014/main" id="{CD50FF52-C33F-42EA-A005-595EE212DEDE}"/>
                </a:ext>
              </a:extLst>
            </p:cNvPr>
            <p:cNvSpPr>
              <a:spLocks noChangeArrowheads="1"/>
            </p:cNvSpPr>
            <p:nvPr/>
          </p:nvSpPr>
          <p:spPr bwMode="auto">
            <a:xfrm>
              <a:off x="682625" y="4338638"/>
              <a:ext cx="636587" cy="714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6" name="Rectangle 13">
              <a:extLst>
                <a:ext uri="{FF2B5EF4-FFF2-40B4-BE49-F238E27FC236}">
                  <a16:creationId xmlns:a16="http://schemas.microsoft.com/office/drawing/2014/main" id="{DEE9B6A0-0F9E-4D5A-8F75-7AC0C416ABE0}"/>
                </a:ext>
              </a:extLst>
            </p:cNvPr>
            <p:cNvSpPr>
              <a:spLocks noChangeArrowheads="1"/>
            </p:cNvSpPr>
            <p:nvPr/>
          </p:nvSpPr>
          <p:spPr bwMode="auto">
            <a:xfrm>
              <a:off x="682625" y="4562475"/>
              <a:ext cx="636587" cy="714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7" name="Rectangle 14">
              <a:extLst>
                <a:ext uri="{FF2B5EF4-FFF2-40B4-BE49-F238E27FC236}">
                  <a16:creationId xmlns:a16="http://schemas.microsoft.com/office/drawing/2014/main" id="{9DA679F1-D307-44E9-8EB6-097611C925E3}"/>
                </a:ext>
              </a:extLst>
            </p:cNvPr>
            <p:cNvSpPr>
              <a:spLocks noChangeArrowheads="1"/>
            </p:cNvSpPr>
            <p:nvPr/>
          </p:nvSpPr>
          <p:spPr bwMode="auto">
            <a:xfrm>
              <a:off x="682625" y="4786313"/>
              <a:ext cx="382587" cy="714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28" name="Group 17">
            <a:extLst>
              <a:ext uri="{FF2B5EF4-FFF2-40B4-BE49-F238E27FC236}">
                <a16:creationId xmlns:a16="http://schemas.microsoft.com/office/drawing/2014/main" id="{BF4C7E29-390A-4396-8DDA-EA26DE71D4A5}"/>
              </a:ext>
            </a:extLst>
          </p:cNvPr>
          <p:cNvGrpSpPr>
            <a:grpSpLocks noChangeAspect="1"/>
          </p:cNvGrpSpPr>
          <p:nvPr/>
        </p:nvGrpSpPr>
        <p:grpSpPr bwMode="auto">
          <a:xfrm>
            <a:off x="7551931" y="3159904"/>
            <a:ext cx="424652" cy="455839"/>
            <a:chOff x="231" y="1205"/>
            <a:chExt cx="640" cy="687"/>
          </a:xfrm>
          <a:solidFill>
            <a:srgbClr val="2684E2"/>
          </a:solidFill>
        </p:grpSpPr>
        <p:sp>
          <p:nvSpPr>
            <p:cNvPr id="29" name="Freeform 18">
              <a:extLst>
                <a:ext uri="{FF2B5EF4-FFF2-40B4-BE49-F238E27FC236}">
                  <a16:creationId xmlns:a16="http://schemas.microsoft.com/office/drawing/2014/main" id="{3C8B52B7-EC92-4EB9-8C12-76B67BA42D72}"/>
                </a:ext>
              </a:extLst>
            </p:cNvPr>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30" name="Freeform 19">
              <a:extLst>
                <a:ext uri="{FF2B5EF4-FFF2-40B4-BE49-F238E27FC236}">
                  <a16:creationId xmlns:a16="http://schemas.microsoft.com/office/drawing/2014/main" id="{81587092-D091-42FA-BFC3-6FD1C85F9AF8}"/>
                </a:ext>
              </a:extLst>
            </p:cNvPr>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31" name="Freeform 310">
            <a:extLst>
              <a:ext uri="{FF2B5EF4-FFF2-40B4-BE49-F238E27FC236}">
                <a16:creationId xmlns:a16="http://schemas.microsoft.com/office/drawing/2014/main" id="{1986B8EB-A122-4C38-BA83-35AB7123F10A}"/>
              </a:ext>
            </a:extLst>
          </p:cNvPr>
          <p:cNvSpPr>
            <a:spLocks noEditPoints="1"/>
          </p:cNvSpPr>
          <p:nvPr/>
        </p:nvSpPr>
        <p:spPr bwMode="auto">
          <a:xfrm>
            <a:off x="231341" y="908248"/>
            <a:ext cx="418753" cy="413245"/>
          </a:xfrm>
          <a:custGeom>
            <a:avLst/>
            <a:gdLst>
              <a:gd name="T0" fmla="*/ 31 w 32"/>
              <a:gd name="T1" fmla="*/ 13 h 31"/>
              <a:gd name="T2" fmla="*/ 28 w 32"/>
              <a:gd name="T3" fmla="*/ 13 h 31"/>
              <a:gd name="T4" fmla="*/ 26 w 32"/>
              <a:gd name="T5" fmla="*/ 9 h 31"/>
              <a:gd name="T6" fmla="*/ 28 w 32"/>
              <a:gd name="T7" fmla="*/ 7 h 31"/>
              <a:gd name="T8" fmla="*/ 28 w 32"/>
              <a:gd name="T9" fmla="*/ 6 h 31"/>
              <a:gd name="T10" fmla="*/ 26 w 32"/>
              <a:gd name="T11" fmla="*/ 3 h 31"/>
              <a:gd name="T12" fmla="*/ 25 w 32"/>
              <a:gd name="T13" fmla="*/ 3 h 31"/>
              <a:gd name="T14" fmla="*/ 22 w 32"/>
              <a:gd name="T15" fmla="*/ 6 h 31"/>
              <a:gd name="T16" fmla="*/ 19 w 32"/>
              <a:gd name="T17" fmla="*/ 4 h 31"/>
              <a:gd name="T18" fmla="*/ 19 w 32"/>
              <a:gd name="T19" fmla="*/ 1 h 31"/>
              <a:gd name="T20" fmla="*/ 18 w 32"/>
              <a:gd name="T21" fmla="*/ 0 h 31"/>
              <a:gd name="T22" fmla="*/ 14 w 32"/>
              <a:gd name="T23" fmla="*/ 0 h 31"/>
              <a:gd name="T24" fmla="*/ 13 w 32"/>
              <a:gd name="T25" fmla="*/ 1 h 31"/>
              <a:gd name="T26" fmla="*/ 13 w 32"/>
              <a:gd name="T27" fmla="*/ 4 h 31"/>
              <a:gd name="T28" fmla="*/ 10 w 32"/>
              <a:gd name="T29" fmla="*/ 6 h 31"/>
              <a:gd name="T30" fmla="*/ 8 w 32"/>
              <a:gd name="T31" fmla="*/ 3 h 31"/>
              <a:gd name="T32" fmla="*/ 6 w 32"/>
              <a:gd name="T33" fmla="*/ 3 h 31"/>
              <a:gd name="T34" fmla="*/ 4 w 32"/>
              <a:gd name="T35" fmla="*/ 6 h 31"/>
              <a:gd name="T36" fmla="*/ 4 w 32"/>
              <a:gd name="T37" fmla="*/ 7 h 31"/>
              <a:gd name="T38" fmla="*/ 6 w 32"/>
              <a:gd name="T39" fmla="*/ 9 h 31"/>
              <a:gd name="T40" fmla="*/ 5 w 32"/>
              <a:gd name="T41" fmla="*/ 13 h 31"/>
              <a:gd name="T42" fmla="*/ 1 w 32"/>
              <a:gd name="T43" fmla="*/ 13 h 31"/>
              <a:gd name="T44" fmla="*/ 0 w 32"/>
              <a:gd name="T45" fmla="*/ 14 h 31"/>
              <a:gd name="T46" fmla="*/ 0 w 32"/>
              <a:gd name="T47" fmla="*/ 17 h 31"/>
              <a:gd name="T48" fmla="*/ 1 w 32"/>
              <a:gd name="T49" fmla="*/ 18 h 31"/>
              <a:gd name="T50" fmla="*/ 5 w 32"/>
              <a:gd name="T51" fmla="*/ 18 h 31"/>
              <a:gd name="T52" fmla="*/ 6 w 32"/>
              <a:gd name="T53" fmla="*/ 22 h 31"/>
              <a:gd name="T54" fmla="*/ 4 w 32"/>
              <a:gd name="T55" fmla="*/ 24 h 31"/>
              <a:gd name="T56" fmla="*/ 4 w 32"/>
              <a:gd name="T57" fmla="*/ 25 h 31"/>
              <a:gd name="T58" fmla="*/ 6 w 32"/>
              <a:gd name="T59" fmla="*/ 28 h 31"/>
              <a:gd name="T60" fmla="*/ 8 w 32"/>
              <a:gd name="T61" fmla="*/ 28 h 31"/>
              <a:gd name="T62" fmla="*/ 10 w 32"/>
              <a:gd name="T63" fmla="*/ 26 h 31"/>
              <a:gd name="T64" fmla="*/ 13 w 32"/>
              <a:gd name="T65" fmla="*/ 27 h 31"/>
              <a:gd name="T66" fmla="*/ 13 w 32"/>
              <a:gd name="T67" fmla="*/ 30 h 31"/>
              <a:gd name="T68" fmla="*/ 14 w 32"/>
              <a:gd name="T69" fmla="*/ 31 h 31"/>
              <a:gd name="T70" fmla="*/ 18 w 32"/>
              <a:gd name="T71" fmla="*/ 31 h 31"/>
              <a:gd name="T72" fmla="*/ 19 w 32"/>
              <a:gd name="T73" fmla="*/ 30 h 31"/>
              <a:gd name="T74" fmla="*/ 19 w 32"/>
              <a:gd name="T75" fmla="*/ 27 h 31"/>
              <a:gd name="T76" fmla="*/ 22 w 32"/>
              <a:gd name="T77" fmla="*/ 26 h 31"/>
              <a:gd name="T78" fmla="*/ 25 w 32"/>
              <a:gd name="T79" fmla="*/ 28 h 31"/>
              <a:gd name="T80" fmla="*/ 26 w 32"/>
              <a:gd name="T81" fmla="*/ 28 h 31"/>
              <a:gd name="T82" fmla="*/ 28 w 32"/>
              <a:gd name="T83" fmla="*/ 25 h 31"/>
              <a:gd name="T84" fmla="*/ 28 w 32"/>
              <a:gd name="T85" fmla="*/ 24 h 31"/>
              <a:gd name="T86" fmla="*/ 26 w 32"/>
              <a:gd name="T87" fmla="*/ 22 h 31"/>
              <a:gd name="T88" fmla="*/ 28 w 32"/>
              <a:gd name="T89" fmla="*/ 18 h 31"/>
              <a:gd name="T90" fmla="*/ 31 w 32"/>
              <a:gd name="T91" fmla="*/ 18 h 31"/>
              <a:gd name="T92" fmla="*/ 32 w 32"/>
              <a:gd name="T93" fmla="*/ 17 h 31"/>
              <a:gd name="T94" fmla="*/ 32 w 32"/>
              <a:gd name="T95" fmla="*/ 14 h 31"/>
              <a:gd name="T96" fmla="*/ 31 w 32"/>
              <a:gd name="T97" fmla="*/ 13 h 31"/>
              <a:gd name="T98" fmla="*/ 16 w 32"/>
              <a:gd name="T99" fmla="*/ 23 h 31"/>
              <a:gd name="T100" fmla="*/ 9 w 32"/>
              <a:gd name="T101" fmla="*/ 16 h 31"/>
              <a:gd name="T102" fmla="*/ 16 w 32"/>
              <a:gd name="T103" fmla="*/ 9 h 31"/>
              <a:gd name="T104" fmla="*/ 23 w 32"/>
              <a:gd name="T105" fmla="*/ 16 h 31"/>
              <a:gd name="T106" fmla="*/ 16 w 32"/>
              <a:gd name="T10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 h="31">
                <a:moveTo>
                  <a:pt x="31" y="13"/>
                </a:moveTo>
                <a:cubicBezTo>
                  <a:pt x="28" y="13"/>
                  <a:pt x="28" y="13"/>
                  <a:pt x="28" y="13"/>
                </a:cubicBezTo>
                <a:cubicBezTo>
                  <a:pt x="27" y="12"/>
                  <a:pt x="27" y="10"/>
                  <a:pt x="26" y="9"/>
                </a:cubicBezTo>
                <a:cubicBezTo>
                  <a:pt x="28" y="7"/>
                  <a:pt x="28" y="7"/>
                  <a:pt x="28" y="7"/>
                </a:cubicBezTo>
                <a:cubicBezTo>
                  <a:pt x="29" y="7"/>
                  <a:pt x="29" y="6"/>
                  <a:pt x="28" y="6"/>
                </a:cubicBezTo>
                <a:cubicBezTo>
                  <a:pt x="26" y="3"/>
                  <a:pt x="26" y="3"/>
                  <a:pt x="26" y="3"/>
                </a:cubicBezTo>
                <a:cubicBezTo>
                  <a:pt x="26" y="3"/>
                  <a:pt x="25" y="3"/>
                  <a:pt x="25" y="3"/>
                </a:cubicBezTo>
                <a:cubicBezTo>
                  <a:pt x="22" y="6"/>
                  <a:pt x="22" y="6"/>
                  <a:pt x="22" y="6"/>
                </a:cubicBezTo>
                <a:cubicBezTo>
                  <a:pt x="21" y="5"/>
                  <a:pt x="20" y="4"/>
                  <a:pt x="19" y="4"/>
                </a:cubicBezTo>
                <a:cubicBezTo>
                  <a:pt x="19" y="1"/>
                  <a:pt x="19" y="1"/>
                  <a:pt x="19" y="1"/>
                </a:cubicBezTo>
                <a:cubicBezTo>
                  <a:pt x="19" y="0"/>
                  <a:pt x="18" y="0"/>
                  <a:pt x="18" y="0"/>
                </a:cubicBezTo>
                <a:cubicBezTo>
                  <a:pt x="14" y="0"/>
                  <a:pt x="14" y="0"/>
                  <a:pt x="14" y="0"/>
                </a:cubicBezTo>
                <a:cubicBezTo>
                  <a:pt x="14" y="0"/>
                  <a:pt x="13" y="0"/>
                  <a:pt x="13" y="1"/>
                </a:cubicBezTo>
                <a:cubicBezTo>
                  <a:pt x="13" y="4"/>
                  <a:pt x="13" y="4"/>
                  <a:pt x="13" y="4"/>
                </a:cubicBezTo>
                <a:cubicBezTo>
                  <a:pt x="12" y="4"/>
                  <a:pt x="11" y="5"/>
                  <a:pt x="10" y="6"/>
                </a:cubicBezTo>
                <a:cubicBezTo>
                  <a:pt x="8" y="3"/>
                  <a:pt x="8" y="3"/>
                  <a:pt x="8" y="3"/>
                </a:cubicBezTo>
                <a:cubicBezTo>
                  <a:pt x="7" y="3"/>
                  <a:pt x="7" y="3"/>
                  <a:pt x="6" y="3"/>
                </a:cubicBezTo>
                <a:cubicBezTo>
                  <a:pt x="4" y="6"/>
                  <a:pt x="4" y="6"/>
                  <a:pt x="4" y="6"/>
                </a:cubicBezTo>
                <a:cubicBezTo>
                  <a:pt x="3" y="6"/>
                  <a:pt x="3" y="7"/>
                  <a:pt x="4" y="7"/>
                </a:cubicBezTo>
                <a:cubicBezTo>
                  <a:pt x="6" y="9"/>
                  <a:pt x="6" y="9"/>
                  <a:pt x="6" y="9"/>
                </a:cubicBezTo>
                <a:cubicBezTo>
                  <a:pt x="5" y="10"/>
                  <a:pt x="5" y="12"/>
                  <a:pt x="5" y="13"/>
                </a:cubicBezTo>
                <a:cubicBezTo>
                  <a:pt x="1" y="13"/>
                  <a:pt x="1" y="13"/>
                  <a:pt x="1" y="13"/>
                </a:cubicBezTo>
                <a:cubicBezTo>
                  <a:pt x="1" y="13"/>
                  <a:pt x="0" y="13"/>
                  <a:pt x="0" y="14"/>
                </a:cubicBezTo>
                <a:cubicBezTo>
                  <a:pt x="0" y="17"/>
                  <a:pt x="0" y="17"/>
                  <a:pt x="0" y="17"/>
                </a:cubicBezTo>
                <a:cubicBezTo>
                  <a:pt x="0" y="18"/>
                  <a:pt x="1" y="18"/>
                  <a:pt x="1" y="18"/>
                </a:cubicBezTo>
                <a:cubicBezTo>
                  <a:pt x="5" y="18"/>
                  <a:pt x="5" y="18"/>
                  <a:pt x="5" y="18"/>
                </a:cubicBezTo>
                <a:cubicBezTo>
                  <a:pt x="5" y="20"/>
                  <a:pt x="5" y="21"/>
                  <a:pt x="6" y="22"/>
                </a:cubicBezTo>
                <a:cubicBezTo>
                  <a:pt x="4" y="24"/>
                  <a:pt x="4" y="24"/>
                  <a:pt x="4" y="24"/>
                </a:cubicBezTo>
                <a:cubicBezTo>
                  <a:pt x="3" y="25"/>
                  <a:pt x="3" y="25"/>
                  <a:pt x="4" y="25"/>
                </a:cubicBezTo>
                <a:cubicBezTo>
                  <a:pt x="6" y="28"/>
                  <a:pt x="6" y="28"/>
                  <a:pt x="6" y="28"/>
                </a:cubicBezTo>
                <a:cubicBezTo>
                  <a:pt x="7" y="28"/>
                  <a:pt x="7" y="28"/>
                  <a:pt x="8" y="28"/>
                </a:cubicBezTo>
                <a:cubicBezTo>
                  <a:pt x="10" y="26"/>
                  <a:pt x="10" y="26"/>
                  <a:pt x="10" y="26"/>
                </a:cubicBezTo>
                <a:cubicBezTo>
                  <a:pt x="11" y="26"/>
                  <a:pt x="12" y="27"/>
                  <a:pt x="13" y="27"/>
                </a:cubicBezTo>
                <a:cubicBezTo>
                  <a:pt x="13" y="30"/>
                  <a:pt x="13" y="30"/>
                  <a:pt x="13" y="30"/>
                </a:cubicBezTo>
                <a:cubicBezTo>
                  <a:pt x="13" y="31"/>
                  <a:pt x="14" y="31"/>
                  <a:pt x="14" y="31"/>
                </a:cubicBezTo>
                <a:cubicBezTo>
                  <a:pt x="18" y="31"/>
                  <a:pt x="18" y="31"/>
                  <a:pt x="18" y="31"/>
                </a:cubicBezTo>
                <a:cubicBezTo>
                  <a:pt x="18" y="31"/>
                  <a:pt x="19" y="31"/>
                  <a:pt x="19" y="30"/>
                </a:cubicBezTo>
                <a:cubicBezTo>
                  <a:pt x="19" y="27"/>
                  <a:pt x="19" y="27"/>
                  <a:pt x="19" y="27"/>
                </a:cubicBezTo>
                <a:cubicBezTo>
                  <a:pt x="20" y="27"/>
                  <a:pt x="21" y="26"/>
                  <a:pt x="22" y="26"/>
                </a:cubicBezTo>
                <a:cubicBezTo>
                  <a:pt x="25" y="28"/>
                  <a:pt x="25" y="28"/>
                  <a:pt x="25" y="28"/>
                </a:cubicBezTo>
                <a:cubicBezTo>
                  <a:pt x="25" y="28"/>
                  <a:pt x="26" y="28"/>
                  <a:pt x="26" y="28"/>
                </a:cubicBezTo>
                <a:cubicBezTo>
                  <a:pt x="28" y="25"/>
                  <a:pt x="28" y="25"/>
                  <a:pt x="28" y="25"/>
                </a:cubicBezTo>
                <a:cubicBezTo>
                  <a:pt x="29" y="25"/>
                  <a:pt x="29" y="25"/>
                  <a:pt x="28" y="24"/>
                </a:cubicBezTo>
                <a:cubicBezTo>
                  <a:pt x="26" y="22"/>
                  <a:pt x="26" y="22"/>
                  <a:pt x="26" y="22"/>
                </a:cubicBezTo>
                <a:cubicBezTo>
                  <a:pt x="27" y="21"/>
                  <a:pt x="27" y="20"/>
                  <a:pt x="28" y="18"/>
                </a:cubicBezTo>
                <a:cubicBezTo>
                  <a:pt x="31" y="18"/>
                  <a:pt x="31" y="18"/>
                  <a:pt x="31" y="18"/>
                </a:cubicBezTo>
                <a:cubicBezTo>
                  <a:pt x="31" y="18"/>
                  <a:pt x="32" y="18"/>
                  <a:pt x="32" y="17"/>
                </a:cubicBezTo>
                <a:cubicBezTo>
                  <a:pt x="32" y="14"/>
                  <a:pt x="32" y="14"/>
                  <a:pt x="32" y="14"/>
                </a:cubicBezTo>
                <a:cubicBezTo>
                  <a:pt x="32" y="13"/>
                  <a:pt x="31" y="13"/>
                  <a:pt x="31" y="13"/>
                </a:cubicBezTo>
                <a:close/>
                <a:moveTo>
                  <a:pt x="16" y="23"/>
                </a:moveTo>
                <a:cubicBezTo>
                  <a:pt x="12" y="23"/>
                  <a:pt x="9" y="19"/>
                  <a:pt x="9" y="16"/>
                </a:cubicBezTo>
                <a:cubicBezTo>
                  <a:pt x="9" y="12"/>
                  <a:pt x="12" y="9"/>
                  <a:pt x="16" y="9"/>
                </a:cubicBezTo>
                <a:cubicBezTo>
                  <a:pt x="20" y="9"/>
                  <a:pt x="23" y="12"/>
                  <a:pt x="23" y="16"/>
                </a:cubicBezTo>
                <a:cubicBezTo>
                  <a:pt x="23" y="19"/>
                  <a:pt x="20" y="23"/>
                  <a:pt x="16" y="23"/>
                </a:cubicBezTo>
                <a:close/>
              </a:path>
            </a:pathLst>
          </a:custGeom>
          <a:solidFill>
            <a:srgbClr val="0070C0"/>
          </a:solidFill>
          <a:ln>
            <a:noFill/>
          </a:ln>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32" name="文本框 35">
            <a:extLst>
              <a:ext uri="{FF2B5EF4-FFF2-40B4-BE49-F238E27FC236}">
                <a16:creationId xmlns:a16="http://schemas.microsoft.com/office/drawing/2014/main" id="{933F85ED-9974-42C6-BC6D-18A102064EE9}"/>
              </a:ext>
            </a:extLst>
          </p:cNvPr>
          <p:cNvSpPr txBox="1"/>
          <p:nvPr/>
        </p:nvSpPr>
        <p:spPr>
          <a:xfrm>
            <a:off x="608998" y="939059"/>
            <a:ext cx="969463" cy="369332"/>
          </a:xfrm>
          <a:prstGeom prst="rect">
            <a:avLst/>
          </a:prstGeom>
          <a:noFill/>
        </p:spPr>
        <p:txBody>
          <a:bodyPr wrap="square" rtlCol="0">
            <a:spAutoFit/>
          </a:bodyPr>
          <a:lstStyle/>
          <a:p>
            <a:r>
              <a:rPr lang="zh-CN" altLang="en-US" b="1" dirty="0">
                <a:solidFill>
                  <a:srgbClr val="2684E2"/>
                </a:solidFill>
                <a:latin typeface="微软雅黑" panose="020B0503020204020204" pitchFamily="34" charset="-122"/>
                <a:ea typeface="微软雅黑" panose="020B0503020204020204" pitchFamily="34" charset="-122"/>
              </a:rPr>
              <a:t>管理者</a:t>
            </a:r>
          </a:p>
        </p:txBody>
      </p:sp>
      <p:sp>
        <p:nvSpPr>
          <p:cNvPr id="33" name="文本框 36">
            <a:extLst>
              <a:ext uri="{FF2B5EF4-FFF2-40B4-BE49-F238E27FC236}">
                <a16:creationId xmlns:a16="http://schemas.microsoft.com/office/drawing/2014/main" id="{84C87C07-5967-4C53-B61C-42C3BEEB7691}"/>
              </a:ext>
            </a:extLst>
          </p:cNvPr>
          <p:cNvSpPr txBox="1"/>
          <p:nvPr/>
        </p:nvSpPr>
        <p:spPr>
          <a:xfrm>
            <a:off x="219946" y="1299340"/>
            <a:ext cx="4157962" cy="2316403"/>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对识别风险和执行措施是否接受有决定权</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定义</a:t>
            </a:r>
            <a:r>
              <a:rPr lang="en-US" altLang="zh-CN" sz="1400" dirty="0">
                <a:latin typeface="微软雅黑" panose="020B0503020204020204" pitchFamily="34" charset="-122"/>
                <a:ea typeface="微软雅黑" panose="020B0503020204020204" pitchFamily="34" charset="-122"/>
              </a:rPr>
              <a:t>FMEA</a:t>
            </a:r>
            <a:r>
              <a:rPr lang="zh-CN" altLang="en-US" sz="1400" dirty="0">
                <a:latin typeface="微软雅黑" panose="020B0503020204020204" pitchFamily="34" charset="-122"/>
                <a:ea typeface="微软雅黑" panose="020B0503020204020204" pitchFamily="34" charset="-122"/>
              </a:rPr>
              <a:t>团队角色与人员</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选择和分配资源，并确保在计划的项目时间实施有效的风险管理负有最终责任</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开发和维护的责任人和所有者</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不断地审查以及消除障碍为团队提供直接支持</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负责预算</a:t>
            </a:r>
          </a:p>
        </p:txBody>
      </p:sp>
      <p:sp>
        <p:nvSpPr>
          <p:cNvPr id="34" name="文本框 37">
            <a:extLst>
              <a:ext uri="{FF2B5EF4-FFF2-40B4-BE49-F238E27FC236}">
                <a16:creationId xmlns:a16="http://schemas.microsoft.com/office/drawing/2014/main" id="{DCEDDBC1-6F5E-4C07-BD27-EAC7D44EE980}"/>
              </a:ext>
            </a:extLst>
          </p:cNvPr>
          <p:cNvSpPr txBox="1"/>
          <p:nvPr/>
        </p:nvSpPr>
        <p:spPr>
          <a:xfrm>
            <a:off x="7936977" y="3216549"/>
            <a:ext cx="2806910" cy="369332"/>
          </a:xfrm>
          <a:prstGeom prst="rect">
            <a:avLst/>
          </a:prstGeom>
          <a:noFill/>
        </p:spPr>
        <p:txBody>
          <a:bodyPr wrap="square" rtlCol="0">
            <a:spAutoFit/>
          </a:bodyPr>
          <a:lstStyle/>
          <a:p>
            <a:r>
              <a:rPr lang="zh-CN" altLang="en-US" b="1" dirty="0">
                <a:solidFill>
                  <a:srgbClr val="2684E2"/>
                </a:solidFill>
                <a:latin typeface="微软雅黑" panose="020B0503020204020204" pitchFamily="34" charset="-122"/>
                <a:ea typeface="微软雅黑" panose="020B0503020204020204" pitchFamily="34" charset="-122"/>
              </a:rPr>
              <a:t>推进者（可靠性工程师）</a:t>
            </a:r>
          </a:p>
        </p:txBody>
      </p:sp>
      <p:sp>
        <p:nvSpPr>
          <p:cNvPr id="35" name="文本框 38">
            <a:extLst>
              <a:ext uri="{FF2B5EF4-FFF2-40B4-BE49-F238E27FC236}">
                <a16:creationId xmlns:a16="http://schemas.microsoft.com/office/drawing/2014/main" id="{16D71500-F4EF-400C-AA31-799BE6F70479}"/>
              </a:ext>
            </a:extLst>
          </p:cNvPr>
          <p:cNvSpPr txBox="1"/>
          <p:nvPr/>
        </p:nvSpPr>
        <p:spPr>
          <a:xfrm>
            <a:off x="7687953" y="3640081"/>
            <a:ext cx="3458593" cy="2585708"/>
          </a:xfrm>
          <a:prstGeom prst="rect">
            <a:avLst/>
          </a:prstGeom>
          <a:noFill/>
        </p:spPr>
        <p:txBody>
          <a:bodyPr wrap="square" rtlCol="0">
            <a:spAutoFit/>
          </a:bodyPr>
          <a:lstStyle/>
          <a:p>
            <a:pPr marL="285750" indent="-285750">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组织</a:t>
            </a:r>
            <a:r>
              <a:rPr lang="en-US" altLang="zh-CN" sz="1400" dirty="0">
                <a:latin typeface="微软雅黑" panose="020B0503020204020204" pitchFamily="34" charset="-122"/>
                <a:ea typeface="微软雅黑" panose="020B0503020204020204" pitchFamily="34" charset="-122"/>
              </a:rPr>
              <a:t>FMEA</a:t>
            </a:r>
            <a:r>
              <a:rPr lang="zh-CN" altLang="en-US" sz="1400" dirty="0">
                <a:latin typeface="微软雅黑" panose="020B0503020204020204" pitchFamily="34" charset="-122"/>
                <a:ea typeface="微软雅黑" panose="020B0503020204020204" pitchFamily="34" charset="-122"/>
              </a:rPr>
              <a:t>工作流程</a:t>
            </a:r>
            <a:endParaRPr lang="en-US" altLang="zh-CN" sz="14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协调各方利益冲突</a:t>
            </a:r>
            <a:endParaRPr lang="en-US" altLang="zh-CN" sz="14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主导团队组建</a:t>
            </a:r>
            <a:endParaRPr lang="en-US" altLang="zh-CN" sz="14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主导编制大纲</a:t>
            </a:r>
            <a:endParaRPr lang="en-US" altLang="zh-CN" sz="14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主导分析阶段第一次小组会议</a:t>
            </a:r>
            <a:endParaRPr lang="en-US" altLang="zh-CN" sz="14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主导编写决策指南</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标准</a:t>
            </a:r>
            <a:endParaRPr lang="en-US" altLang="zh-CN" sz="14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开发产品级</a:t>
            </a:r>
            <a:r>
              <a:rPr lang="en-US" altLang="zh-CN" sz="1400" dirty="0">
                <a:latin typeface="微软雅黑" panose="020B0503020204020204" pitchFamily="34" charset="-122"/>
                <a:ea typeface="微软雅黑" panose="020B0503020204020204" pitchFamily="34" charset="-122"/>
              </a:rPr>
              <a:t>FMEA</a:t>
            </a:r>
            <a:r>
              <a:rPr lang="zh-CN" altLang="en-US" sz="1400" dirty="0">
                <a:latin typeface="微软雅黑" panose="020B0503020204020204" pitchFamily="34" charset="-122"/>
                <a:ea typeface="微软雅黑" panose="020B0503020204020204" pitchFamily="34" charset="-122"/>
              </a:rPr>
              <a:t>分析与评估表</a:t>
            </a:r>
            <a:endParaRPr lang="en-US" altLang="zh-CN" sz="14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p"/>
            </a:pPr>
            <a:r>
              <a:rPr lang="en-US" altLang="zh-CN" sz="1400" dirty="0">
                <a:latin typeface="微软雅黑" panose="020B0503020204020204" pitchFamily="34" charset="-122"/>
                <a:ea typeface="微软雅黑" panose="020B0503020204020204" pitchFamily="34" charset="-122"/>
              </a:rPr>
              <a:t>FMEA</a:t>
            </a:r>
            <a:r>
              <a:rPr lang="zh-CN" altLang="en-US" sz="1400" dirty="0">
                <a:latin typeface="微软雅黑" panose="020B0503020204020204" pitchFamily="34" charset="-122"/>
                <a:ea typeface="微软雅黑" panose="020B0503020204020204" pitchFamily="34" charset="-122"/>
              </a:rPr>
              <a:t>方法能力以及使参与者熟悉</a:t>
            </a:r>
            <a:r>
              <a:rPr lang="en-US" altLang="zh-CN" sz="1400" dirty="0">
                <a:latin typeface="微软雅黑" panose="020B0503020204020204" pitchFamily="34" charset="-122"/>
                <a:ea typeface="微软雅黑" panose="020B0503020204020204" pitchFamily="34" charset="-122"/>
              </a:rPr>
              <a:t>FMEA</a:t>
            </a:r>
            <a:r>
              <a:rPr lang="zh-CN" altLang="en-US" sz="1400" dirty="0">
                <a:latin typeface="微软雅黑" panose="020B0503020204020204" pitchFamily="34" charset="-122"/>
                <a:ea typeface="微软雅黑" panose="020B0503020204020204" pitchFamily="34" charset="-122"/>
              </a:rPr>
              <a:t>方法的能力</a:t>
            </a:r>
            <a:endParaRPr lang="en-US" altLang="zh-CN" sz="1400" dirty="0">
              <a:latin typeface="微软雅黑" panose="020B0503020204020204" pitchFamily="34" charset="-122"/>
              <a:ea typeface="微软雅黑" panose="020B0503020204020204" pitchFamily="34" charset="-122"/>
            </a:endParaRPr>
          </a:p>
        </p:txBody>
      </p:sp>
      <p:sp>
        <p:nvSpPr>
          <p:cNvPr id="36" name="文本框 39">
            <a:extLst>
              <a:ext uri="{FF2B5EF4-FFF2-40B4-BE49-F238E27FC236}">
                <a16:creationId xmlns:a16="http://schemas.microsoft.com/office/drawing/2014/main" id="{8A7C7F89-3D74-428E-8785-C07F7D540602}"/>
              </a:ext>
            </a:extLst>
          </p:cNvPr>
          <p:cNvSpPr txBox="1"/>
          <p:nvPr/>
        </p:nvSpPr>
        <p:spPr>
          <a:xfrm>
            <a:off x="8046783" y="1048497"/>
            <a:ext cx="2806910" cy="369332"/>
          </a:xfrm>
          <a:prstGeom prst="rect">
            <a:avLst/>
          </a:prstGeom>
          <a:noFill/>
        </p:spPr>
        <p:txBody>
          <a:bodyPr wrap="square" rtlCol="0">
            <a:spAutoFit/>
          </a:bodyPr>
          <a:lstStyle/>
          <a:p>
            <a:r>
              <a:rPr lang="zh-CN" altLang="en-US" b="1" dirty="0">
                <a:solidFill>
                  <a:srgbClr val="2684E2"/>
                </a:solidFill>
                <a:latin typeface="微软雅黑" panose="020B0503020204020204" pitchFamily="34" charset="-122"/>
                <a:ea typeface="微软雅黑" panose="020B0503020204020204" pitchFamily="34" charset="-122"/>
              </a:rPr>
              <a:t>设计主管（架构师）</a:t>
            </a:r>
          </a:p>
        </p:txBody>
      </p:sp>
      <p:sp>
        <p:nvSpPr>
          <p:cNvPr id="37" name="文本框 40">
            <a:extLst>
              <a:ext uri="{FF2B5EF4-FFF2-40B4-BE49-F238E27FC236}">
                <a16:creationId xmlns:a16="http://schemas.microsoft.com/office/drawing/2014/main" id="{EAF44CD8-B3EE-4209-AC3D-83D963DB5249}"/>
              </a:ext>
            </a:extLst>
          </p:cNvPr>
          <p:cNvSpPr txBox="1"/>
          <p:nvPr/>
        </p:nvSpPr>
        <p:spPr>
          <a:xfrm>
            <a:off x="7646944" y="1417231"/>
            <a:ext cx="3336725" cy="1185324"/>
          </a:xfrm>
          <a:prstGeom prst="rect">
            <a:avLst/>
          </a:prstGeom>
          <a:noFill/>
        </p:spPr>
        <p:txBody>
          <a:bodyPr wrap="square" rtlCol="0">
            <a:spAutoFit/>
          </a:bodyPr>
          <a:lstStyle/>
          <a:p>
            <a:pPr marL="285750" indent="-285750">
              <a:lnSpc>
                <a:spcPct val="130000"/>
              </a:lnSpc>
              <a:buFont typeface="Wingdings" panose="05000000000000000000" pitchFamily="2" charset="2"/>
              <a:buChar char="p"/>
            </a:pPr>
            <a:r>
              <a:rPr lang="en-US" altLang="zh-CN" sz="1400" dirty="0">
                <a:latin typeface="微软雅黑" panose="020B0503020204020204" pitchFamily="34" charset="-122"/>
                <a:ea typeface="微软雅黑" panose="020B0503020204020204" pitchFamily="34" charset="-122"/>
              </a:rPr>
              <a:t>FMEA</a:t>
            </a:r>
            <a:r>
              <a:rPr lang="zh-CN" altLang="en-US" sz="1400" dirty="0">
                <a:latin typeface="微软雅黑" panose="020B0503020204020204" pitchFamily="34" charset="-122"/>
                <a:ea typeface="微软雅黑" panose="020B0503020204020204" pitchFamily="34" charset="-122"/>
              </a:rPr>
              <a:t>内容的技术责任人</a:t>
            </a:r>
            <a:endParaRPr lang="en-US" altLang="zh-CN" sz="14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为技术和财务决策准备案例</a:t>
            </a:r>
            <a:endParaRPr lang="en-US" altLang="zh-CN" sz="14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定义组件、功能、要求和接口</a:t>
            </a:r>
            <a:endParaRPr lang="en-US" altLang="zh-CN" sz="14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提供必要的文件和信息</a:t>
            </a:r>
            <a:endParaRPr lang="en-US" altLang="zh-CN" sz="1400" dirty="0">
              <a:latin typeface="微软雅黑" panose="020B0503020204020204" pitchFamily="34" charset="-122"/>
              <a:ea typeface="微软雅黑" panose="020B0503020204020204" pitchFamily="34" charset="-122"/>
            </a:endParaRPr>
          </a:p>
        </p:txBody>
      </p:sp>
      <p:sp>
        <p:nvSpPr>
          <p:cNvPr id="38" name="文本框 41">
            <a:extLst>
              <a:ext uri="{FF2B5EF4-FFF2-40B4-BE49-F238E27FC236}">
                <a16:creationId xmlns:a16="http://schemas.microsoft.com/office/drawing/2014/main" id="{13B40BC3-CA9B-4589-97FE-2C1CC9C57184}"/>
              </a:ext>
            </a:extLst>
          </p:cNvPr>
          <p:cNvSpPr txBox="1"/>
          <p:nvPr/>
        </p:nvSpPr>
        <p:spPr>
          <a:xfrm>
            <a:off x="676800" y="3966155"/>
            <a:ext cx="1493849" cy="369332"/>
          </a:xfrm>
          <a:prstGeom prst="rect">
            <a:avLst/>
          </a:prstGeom>
          <a:noFill/>
        </p:spPr>
        <p:txBody>
          <a:bodyPr wrap="square" rtlCol="0">
            <a:spAutoFit/>
          </a:bodyPr>
          <a:lstStyle/>
          <a:p>
            <a:r>
              <a:rPr lang="zh-CN" altLang="en-US" b="1" dirty="0">
                <a:solidFill>
                  <a:srgbClr val="2684E2"/>
                </a:solidFill>
                <a:latin typeface="微软雅黑" panose="020B0503020204020204" pitchFamily="34" charset="-122"/>
                <a:ea typeface="微软雅黑" panose="020B0503020204020204" pitchFamily="34" charset="-122"/>
              </a:rPr>
              <a:t>核心成员</a:t>
            </a:r>
          </a:p>
        </p:txBody>
      </p:sp>
      <p:sp>
        <p:nvSpPr>
          <p:cNvPr id="39" name="文本框 42">
            <a:extLst>
              <a:ext uri="{FF2B5EF4-FFF2-40B4-BE49-F238E27FC236}">
                <a16:creationId xmlns:a16="http://schemas.microsoft.com/office/drawing/2014/main" id="{1FEEAD5B-F9BF-4AC3-B33C-545C40B134FD}"/>
              </a:ext>
            </a:extLst>
          </p:cNvPr>
          <p:cNvSpPr txBox="1"/>
          <p:nvPr/>
        </p:nvSpPr>
        <p:spPr>
          <a:xfrm>
            <a:off x="219946" y="4386936"/>
            <a:ext cx="4053707" cy="167007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提供相关产品和过程的相关经验知识</a:t>
            </a:r>
            <a:endParaRPr lang="en-US" altLang="zh-CN" sz="14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提供关于</a:t>
            </a:r>
            <a:r>
              <a:rPr lang="en-US" altLang="zh-CN" sz="1400" dirty="0">
                <a:latin typeface="微软雅黑" panose="020B0503020204020204" pitchFamily="34" charset="-122"/>
                <a:ea typeface="微软雅黑" panose="020B0503020204020204" pitchFamily="34" charset="-122"/>
              </a:rPr>
              <a:t>FMEA</a:t>
            </a:r>
            <a:r>
              <a:rPr lang="zh-CN" altLang="en-US" sz="1400" dirty="0">
                <a:latin typeface="微软雅黑" panose="020B0503020204020204" pitchFamily="34" charset="-122"/>
                <a:ea typeface="微软雅黑" panose="020B0503020204020204" pitchFamily="34" charset="-122"/>
              </a:rPr>
              <a:t>关注产品或过程的必要信息</a:t>
            </a:r>
            <a:endParaRPr lang="en-US" altLang="zh-CN" sz="14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提供现有</a:t>
            </a:r>
            <a:r>
              <a:rPr lang="en-US" altLang="zh-CN" sz="1400" dirty="0">
                <a:latin typeface="微软雅黑" panose="020B0503020204020204" pitchFamily="34" charset="-122"/>
                <a:ea typeface="微软雅黑" panose="020B0503020204020204" pitchFamily="34" charset="-122"/>
              </a:rPr>
              <a:t>FMEA</a:t>
            </a:r>
            <a:r>
              <a:rPr lang="zh-CN" altLang="en-US" sz="1400" dirty="0">
                <a:latin typeface="微软雅黑" panose="020B0503020204020204" pitchFamily="34" charset="-122"/>
                <a:ea typeface="微软雅黑" panose="020B0503020204020204" pitchFamily="34" charset="-122"/>
              </a:rPr>
              <a:t>已知经验</a:t>
            </a:r>
            <a:endParaRPr lang="en-US" altLang="zh-CN" sz="14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参与执行</a:t>
            </a:r>
            <a:r>
              <a:rPr lang="en-US" altLang="zh-CN" sz="1400" dirty="0">
                <a:latin typeface="微软雅黑" panose="020B0503020204020204" pitchFamily="34" charset="-122"/>
                <a:ea typeface="微软雅黑" panose="020B0503020204020204" pitchFamily="34" charset="-122"/>
              </a:rPr>
              <a:t>FMEA</a:t>
            </a:r>
            <a:r>
              <a:rPr lang="zh-CN" altLang="en-US" sz="1400" dirty="0">
                <a:latin typeface="微软雅黑" panose="020B0503020204020204" pitchFamily="34" charset="-122"/>
                <a:ea typeface="微软雅黑" panose="020B0503020204020204" pitchFamily="34" charset="-122"/>
              </a:rPr>
              <a:t>的</a:t>
            </a:r>
            <a:r>
              <a:rPr lang="en-US" altLang="zh-CN" sz="1400" dirty="0">
                <a:latin typeface="微软雅黑" panose="020B0503020204020204" pitchFamily="34" charset="-122"/>
                <a:ea typeface="微软雅黑" panose="020B0503020204020204" pitchFamily="34" charset="-122"/>
              </a:rPr>
              <a:t>7</a:t>
            </a:r>
            <a:r>
              <a:rPr lang="zh-CN" altLang="en-US" sz="1400" dirty="0">
                <a:latin typeface="微软雅黑" panose="020B0503020204020204" pitchFamily="34" charset="-122"/>
                <a:ea typeface="微软雅黑" panose="020B0503020204020204" pitchFamily="34" charset="-122"/>
              </a:rPr>
              <a:t>个步骤</a:t>
            </a:r>
            <a:endParaRPr lang="en-US" altLang="zh-CN" sz="14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参与编写商业案例</a:t>
            </a:r>
            <a:endParaRPr lang="en-US" altLang="zh-CN" sz="1400" dirty="0">
              <a:latin typeface="微软雅黑" panose="020B0503020204020204" pitchFamily="34" charset="-122"/>
              <a:ea typeface="微软雅黑" panose="020B0503020204020204" pitchFamily="34" charset="-122"/>
            </a:endParaRPr>
          </a:p>
        </p:txBody>
      </p:sp>
      <p:sp>
        <p:nvSpPr>
          <p:cNvPr id="40" name="文本框 38">
            <a:extLst>
              <a:ext uri="{FF2B5EF4-FFF2-40B4-BE49-F238E27FC236}">
                <a16:creationId xmlns:a16="http://schemas.microsoft.com/office/drawing/2014/main" id="{ED567F02-2660-4403-A608-F55D3787EABF}"/>
              </a:ext>
            </a:extLst>
          </p:cNvPr>
          <p:cNvSpPr txBox="1"/>
          <p:nvPr/>
        </p:nvSpPr>
        <p:spPr>
          <a:xfrm>
            <a:off x="4640843" y="4431178"/>
            <a:ext cx="3493351" cy="1745478"/>
          </a:xfrm>
          <a:prstGeom prst="rect">
            <a:avLst/>
          </a:prstGeom>
          <a:noFill/>
        </p:spPr>
        <p:txBody>
          <a:bodyPr wrap="square" rtlCol="0">
            <a:spAutoFit/>
          </a:bodyPr>
          <a:lstStyle/>
          <a:p>
            <a:pPr marL="285750" indent="-285750">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管理</a:t>
            </a:r>
            <a:r>
              <a:rPr lang="en-US" altLang="zh-CN" sz="1400" dirty="0">
                <a:latin typeface="微软雅黑" panose="020B0503020204020204" pitchFamily="34" charset="-122"/>
                <a:ea typeface="微软雅黑" panose="020B0503020204020204" pitchFamily="34" charset="-122"/>
              </a:rPr>
              <a:t>FMEA</a:t>
            </a:r>
            <a:r>
              <a:rPr lang="zh-CN" altLang="en-US" sz="1400" dirty="0">
                <a:latin typeface="微软雅黑" panose="020B0503020204020204" pitchFamily="34" charset="-122"/>
                <a:ea typeface="微软雅黑" panose="020B0503020204020204" pitchFamily="34" charset="-122"/>
              </a:rPr>
              <a:t>方法的各个步骤的执行</a:t>
            </a:r>
            <a:endParaRPr lang="en-US" altLang="zh-CN" sz="14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如有必要，准备或总结</a:t>
            </a:r>
            <a:r>
              <a:rPr lang="en-US" altLang="zh-CN" sz="1400" dirty="0">
                <a:latin typeface="微软雅黑" panose="020B0503020204020204" pitchFamily="34" charset="-122"/>
                <a:ea typeface="微软雅黑" panose="020B0503020204020204" pitchFamily="34" charset="-122"/>
              </a:rPr>
              <a:t>FMEA</a:t>
            </a:r>
            <a:r>
              <a:rPr lang="zh-CN" altLang="en-US" sz="1400" dirty="0">
                <a:latin typeface="微软雅黑" panose="020B0503020204020204" pitchFamily="34" charset="-122"/>
                <a:ea typeface="微软雅黑" panose="020B0503020204020204" pitchFamily="34" charset="-122"/>
              </a:rPr>
              <a:t>会议</a:t>
            </a:r>
            <a:endParaRPr lang="en-US" altLang="zh-CN" sz="14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协调</a:t>
            </a:r>
            <a:r>
              <a:rPr lang="en-US" altLang="zh-CN" sz="1400" dirty="0">
                <a:latin typeface="微软雅黑" panose="020B0503020204020204" pitchFamily="34" charset="-122"/>
                <a:ea typeface="微软雅黑" panose="020B0503020204020204" pitchFamily="34" charset="-122"/>
              </a:rPr>
              <a:t>FMEA</a:t>
            </a:r>
            <a:r>
              <a:rPr lang="zh-CN" altLang="en-US" sz="1400" dirty="0">
                <a:latin typeface="微软雅黑" panose="020B0503020204020204" pitchFamily="34" charset="-122"/>
                <a:ea typeface="微软雅黑" panose="020B0503020204020204" pitchFamily="34" charset="-122"/>
              </a:rPr>
              <a:t>工作组</a:t>
            </a:r>
            <a:endParaRPr lang="en-US" altLang="zh-CN" sz="14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分析</a:t>
            </a:r>
            <a:r>
              <a:rPr lang="en-US" altLang="zh-CN" sz="1400" dirty="0">
                <a:latin typeface="微软雅黑" panose="020B0503020204020204" pitchFamily="34" charset="-122"/>
                <a:ea typeface="微软雅黑" panose="020B0503020204020204" pitchFamily="34" charset="-122"/>
              </a:rPr>
              <a:t>FMEA</a:t>
            </a:r>
            <a:r>
              <a:rPr lang="zh-CN" altLang="en-US" sz="1400" dirty="0">
                <a:latin typeface="微软雅黑" panose="020B0503020204020204" pitchFamily="34" charset="-122"/>
                <a:ea typeface="微软雅黑" panose="020B0503020204020204" pitchFamily="34" charset="-122"/>
              </a:rPr>
              <a:t>，建议行动</a:t>
            </a:r>
            <a:endParaRPr lang="en-US" altLang="zh-CN" sz="14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维护和管理</a:t>
            </a:r>
            <a:r>
              <a:rPr lang="en-US" altLang="zh-CN" sz="1400" dirty="0">
                <a:latin typeface="微软雅黑" panose="020B0503020204020204" pitchFamily="34" charset="-122"/>
                <a:ea typeface="微软雅黑" panose="020B0503020204020204" pitchFamily="34" charset="-122"/>
              </a:rPr>
              <a:t>FMEA</a:t>
            </a:r>
            <a:r>
              <a:rPr lang="zh-CN" altLang="en-US" sz="1400" dirty="0">
                <a:latin typeface="微软雅黑" panose="020B0503020204020204" pitchFamily="34" charset="-122"/>
                <a:ea typeface="微软雅黑" panose="020B0503020204020204" pitchFamily="34" charset="-122"/>
              </a:rPr>
              <a:t>文档</a:t>
            </a:r>
            <a:endParaRPr lang="en-US" altLang="zh-CN" sz="14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处理决策性文件</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284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25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2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0-#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25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0-#ppt_w/2"/>
                                          </p:val>
                                        </p:tav>
                                        <p:tav tm="100000">
                                          <p:val>
                                            <p:strVal val="#ppt_x"/>
                                          </p:val>
                                        </p:tav>
                                      </p:tavLst>
                                    </p:anim>
                                    <p:anim calcmode="lin" valueType="num">
                                      <p:cBhvr additive="base">
                                        <p:cTn id="16" dur="500" fill="hold"/>
                                        <p:tgtEl>
                                          <p:spTgt spid="3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27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0-#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275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0-#ppt_w/2"/>
                                          </p:val>
                                        </p:tav>
                                        <p:tav tm="100000">
                                          <p:val>
                                            <p:strVal val="#ppt_x"/>
                                          </p:val>
                                        </p:tav>
                                      </p:tavLst>
                                    </p:anim>
                                    <p:anim calcmode="lin" valueType="num">
                                      <p:cBhvr additive="base">
                                        <p:cTn id="24" dur="500" fill="hold"/>
                                        <p:tgtEl>
                                          <p:spTgt spid="3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275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0-#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325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325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1+#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325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1+#ppt_w/2"/>
                                          </p:val>
                                        </p:tav>
                                        <p:tav tm="100000">
                                          <p:val>
                                            <p:strVal val="#ppt_x"/>
                                          </p:val>
                                        </p:tav>
                                      </p:tavLst>
                                    </p:anim>
                                    <p:anim calcmode="lin" valueType="num">
                                      <p:cBhvr additive="base">
                                        <p:cTn id="40" dur="500" fill="hold"/>
                                        <p:tgtEl>
                                          <p:spTgt spid="37"/>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375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1+#ppt_w/2"/>
                                          </p:val>
                                        </p:tav>
                                        <p:tav tm="100000">
                                          <p:val>
                                            <p:strVal val="#ppt_x"/>
                                          </p:val>
                                        </p:tav>
                                      </p:tavLst>
                                    </p:anim>
                                    <p:anim calcmode="lin" valueType="num">
                                      <p:cBhvr additive="base">
                                        <p:cTn id="44" dur="500" fill="hold"/>
                                        <p:tgtEl>
                                          <p:spTgt spid="2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375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1+#ppt_w/2"/>
                                          </p:val>
                                        </p:tav>
                                        <p:tav tm="100000">
                                          <p:val>
                                            <p:strVal val="#ppt_x"/>
                                          </p:val>
                                        </p:tav>
                                      </p:tavLst>
                                    </p:anim>
                                    <p:anim calcmode="lin" valueType="num">
                                      <p:cBhvr additive="base">
                                        <p:cTn id="48" dur="500" fill="hold"/>
                                        <p:tgtEl>
                                          <p:spTgt spid="38"/>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375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1+#ppt_w/2"/>
                                          </p:val>
                                        </p:tav>
                                        <p:tav tm="100000">
                                          <p:val>
                                            <p:strVal val="#ppt_x"/>
                                          </p:val>
                                        </p:tav>
                                      </p:tavLst>
                                    </p:anim>
                                    <p:anim calcmode="lin" valueType="num">
                                      <p:cBhvr additive="base">
                                        <p:cTn id="52" dur="500" fill="hold"/>
                                        <p:tgtEl>
                                          <p:spTgt spid="3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275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500" fill="hold"/>
                                        <p:tgtEl>
                                          <p:spTgt spid="40"/>
                                        </p:tgtEl>
                                        <p:attrNameLst>
                                          <p:attrName>ppt_x</p:attrName>
                                        </p:attrNameLst>
                                      </p:cBhvr>
                                      <p:tavLst>
                                        <p:tav tm="0">
                                          <p:val>
                                            <p:strVal val="0-#ppt_w/2"/>
                                          </p:val>
                                        </p:tav>
                                        <p:tav tm="100000">
                                          <p:val>
                                            <p:strVal val="#ppt_x"/>
                                          </p:val>
                                        </p:tav>
                                      </p:tavLst>
                                    </p:anim>
                                    <p:anim calcmode="lin" valueType="num">
                                      <p:cBhvr additive="base">
                                        <p:cTn id="56"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33" grpId="0"/>
      <p:bldP spid="34" grpId="0"/>
      <p:bldP spid="35" grpId="0"/>
      <p:bldP spid="36" grpId="0"/>
      <p:bldP spid="37" grpId="0"/>
      <p:bldP spid="38" grpId="0"/>
      <p:bldP spid="39" grpId="0"/>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a16="http://schemas.microsoft.com/office/drawing/2014/main" id="{74CB5E68-1D25-4446-B2B4-2169F33F1BF1}"/>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099" name="文本框 6">
            <a:extLst>
              <a:ext uri="{FF2B5EF4-FFF2-40B4-BE49-F238E27FC236}">
                <a16:creationId xmlns:a16="http://schemas.microsoft.com/office/drawing/2014/main" id="{0AA0E9E1-E653-4FEF-A5CC-0D3F01A01652}"/>
              </a:ext>
            </a:extLst>
          </p:cNvPr>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4100" name="图片 7">
            <a:extLst>
              <a:ext uri="{FF2B5EF4-FFF2-40B4-BE49-F238E27FC236}">
                <a16:creationId xmlns:a16="http://schemas.microsoft.com/office/drawing/2014/main" id="{E76BD3A7-ECCF-4ECC-9356-39D148E6B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522075"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图片 8">
            <a:extLst>
              <a:ext uri="{FF2B5EF4-FFF2-40B4-BE49-F238E27FC236}">
                <a16:creationId xmlns:a16="http://schemas.microsoft.com/office/drawing/2014/main" id="{644A85B8-493D-4EEB-AD2D-0DB743B29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1925" y="508000"/>
            <a:ext cx="170656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文本框 9">
            <a:extLst>
              <a:ext uri="{FF2B5EF4-FFF2-40B4-BE49-F238E27FC236}">
                <a16:creationId xmlns:a16="http://schemas.microsoft.com/office/drawing/2014/main" id="{08F2E6DD-13D2-4EF4-83B0-E6FE1744DB90}"/>
              </a:ext>
            </a:extLst>
          </p:cNvPr>
          <p:cNvSpPr>
            <a:spLocks noChangeArrowheads="1"/>
          </p:cNvSpPr>
          <p:nvPr/>
        </p:nvSpPr>
        <p:spPr bwMode="auto">
          <a:xfrm>
            <a:off x="8556625" y="5957888"/>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pic>
        <p:nvPicPr>
          <p:cNvPr id="4103" name="图片 2">
            <a:extLst>
              <a:ext uri="{FF2B5EF4-FFF2-40B4-BE49-F238E27FC236}">
                <a16:creationId xmlns:a16="http://schemas.microsoft.com/office/drawing/2014/main" id="{4C7F9828-034C-473E-88DE-BED40C04A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520488"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Box 23">
            <a:extLst>
              <a:ext uri="{FF2B5EF4-FFF2-40B4-BE49-F238E27FC236}">
                <a16:creationId xmlns:a16="http://schemas.microsoft.com/office/drawing/2014/main" id="{9F1710B8-7970-43CC-8FEF-3E7B1084CE55}"/>
              </a:ext>
            </a:extLst>
          </p:cNvPr>
          <p:cNvSpPr>
            <a:spLocks noChangeArrowheads="1"/>
          </p:cNvSpPr>
          <p:nvPr/>
        </p:nvSpPr>
        <p:spPr bwMode="auto">
          <a:xfrm>
            <a:off x="5483225" y="2625725"/>
            <a:ext cx="2651125"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64802" tIns="32401" rIns="64802" bIns="3240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000" b="1" dirty="0">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4000" b="1" dirty="0">
                <a:latin typeface="微软雅黑" panose="020B0503020204020204" pitchFamily="34" charset="-122"/>
                <a:ea typeface="微软雅黑" panose="020B0503020204020204" pitchFamily="34" charset="-122"/>
                <a:sym typeface="微软雅黑" panose="020B0503020204020204" pitchFamily="34" charset="-122"/>
              </a:rPr>
              <a:t>基础概念</a:t>
            </a:r>
            <a:endParaRPr lang="zh-CN" altLang="en-US" dirty="0"/>
          </a:p>
        </p:txBody>
      </p:sp>
      <p:sp>
        <p:nvSpPr>
          <p:cNvPr id="4105" name="直线连接符 6">
            <a:extLst>
              <a:ext uri="{FF2B5EF4-FFF2-40B4-BE49-F238E27FC236}">
                <a16:creationId xmlns:a16="http://schemas.microsoft.com/office/drawing/2014/main" id="{77C14E85-3372-476A-8638-D91AC37FE169}"/>
              </a:ext>
            </a:extLst>
          </p:cNvPr>
          <p:cNvSpPr>
            <a:spLocks noChangeShapeType="1"/>
          </p:cNvSpPr>
          <p:nvPr/>
        </p:nvSpPr>
        <p:spPr bwMode="auto">
          <a:xfrm flipV="1">
            <a:off x="5686425" y="3395663"/>
            <a:ext cx="4886325" cy="1587"/>
          </a:xfrm>
          <a:prstGeom prst="line">
            <a:avLst/>
          </a:prstGeom>
          <a:noFill/>
          <a:ln w="19050">
            <a:solidFill>
              <a:srgbClr val="7F7F7F"/>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106" name="Group 10">
            <a:extLst>
              <a:ext uri="{FF2B5EF4-FFF2-40B4-BE49-F238E27FC236}">
                <a16:creationId xmlns:a16="http://schemas.microsoft.com/office/drawing/2014/main" id="{8A8CC61F-9075-40FF-BC95-AB4759702D48}"/>
              </a:ext>
            </a:extLst>
          </p:cNvPr>
          <p:cNvGrpSpPr>
            <a:grpSpLocks noChangeAspect="1"/>
          </p:cNvGrpSpPr>
          <p:nvPr/>
        </p:nvGrpSpPr>
        <p:grpSpPr bwMode="auto">
          <a:xfrm>
            <a:off x="8520113" y="3613150"/>
            <a:ext cx="2052637" cy="406400"/>
            <a:chOff x="0" y="0"/>
            <a:chExt cx="2172097" cy="430362"/>
          </a:xfrm>
        </p:grpSpPr>
        <p:pic>
          <p:nvPicPr>
            <p:cNvPr id="4108" name="图片 6">
              <a:extLst>
                <a:ext uri="{FF2B5EF4-FFF2-40B4-BE49-F238E27FC236}">
                  <a16:creationId xmlns:a16="http://schemas.microsoft.com/office/drawing/2014/main" id="{6ABC1A6B-8412-4C24-BF2E-C26C20BF6D05}"/>
                </a:ext>
              </a:extLst>
            </p:cNvPr>
            <p:cNvPicPr>
              <a:picLocks noChangeAspect="1" noChangeArrowheads="1"/>
            </p:cNvPicPr>
            <p:nvPr/>
          </p:nvPicPr>
          <p:blipFill>
            <a:blip r:embed="rId5">
              <a:lum bright="-40000" contrast="-40000"/>
              <a:extLst>
                <a:ext uri="{28A0092B-C50C-407E-A947-70E740481C1C}">
                  <a14:useLocalDpi xmlns:a14="http://schemas.microsoft.com/office/drawing/2010/main" val="0"/>
                </a:ext>
              </a:extLst>
            </a:blip>
            <a:srcRect/>
            <a:stretch>
              <a:fillRect/>
            </a:stretch>
          </p:blipFill>
          <p:spPr bwMode="auto">
            <a:xfrm>
              <a:off x="0" y="0"/>
              <a:ext cx="430363" cy="4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9" name="图片 7">
              <a:extLst>
                <a:ext uri="{FF2B5EF4-FFF2-40B4-BE49-F238E27FC236}">
                  <a16:creationId xmlns:a16="http://schemas.microsoft.com/office/drawing/2014/main" id="{D9F0540B-D650-4BF5-A3B7-BBD6813EB52F}"/>
                </a:ext>
              </a:extLst>
            </p:cNvPr>
            <p:cNvPicPr>
              <a:picLocks noChangeAspect="1" noChangeArrowheads="1"/>
            </p:cNvPicPr>
            <p:nvPr/>
          </p:nvPicPr>
          <p:blipFill>
            <a:blip r:embed="rId6">
              <a:lum bright="-40000" contrast="-40000"/>
              <a:extLst>
                <a:ext uri="{28A0092B-C50C-407E-A947-70E740481C1C}">
                  <a14:useLocalDpi xmlns:a14="http://schemas.microsoft.com/office/drawing/2010/main" val="0"/>
                </a:ext>
              </a:extLst>
            </a:blip>
            <a:srcRect/>
            <a:stretch>
              <a:fillRect/>
            </a:stretch>
          </p:blipFill>
          <p:spPr bwMode="auto">
            <a:xfrm>
              <a:off x="580578" y="0"/>
              <a:ext cx="430363" cy="4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0" name="图片 8">
              <a:extLst>
                <a:ext uri="{FF2B5EF4-FFF2-40B4-BE49-F238E27FC236}">
                  <a16:creationId xmlns:a16="http://schemas.microsoft.com/office/drawing/2014/main" id="{6BC7DB58-85F8-4D61-82E9-3B69F6C669BE}"/>
                </a:ext>
              </a:extLst>
            </p:cNvPr>
            <p:cNvPicPr>
              <a:picLocks noChangeAspect="1" noChangeArrowheads="1"/>
            </p:cNvPicPr>
            <p:nvPr/>
          </p:nvPicPr>
          <p:blipFill>
            <a:blip r:embed="rId7">
              <a:lum bright="-40000" contrast="-40000"/>
              <a:extLst>
                <a:ext uri="{28A0092B-C50C-407E-A947-70E740481C1C}">
                  <a14:useLocalDpi xmlns:a14="http://schemas.microsoft.com/office/drawing/2010/main" val="0"/>
                </a:ext>
              </a:extLst>
            </a:blip>
            <a:srcRect/>
            <a:stretch>
              <a:fillRect/>
            </a:stretch>
          </p:blipFill>
          <p:spPr bwMode="auto">
            <a:xfrm>
              <a:off x="1161156" y="0"/>
              <a:ext cx="430363" cy="4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1" name="图片 9">
              <a:extLst>
                <a:ext uri="{FF2B5EF4-FFF2-40B4-BE49-F238E27FC236}">
                  <a16:creationId xmlns:a16="http://schemas.microsoft.com/office/drawing/2014/main" id="{516C6BDA-6354-4530-A1DB-4BF09802D819}"/>
                </a:ext>
              </a:extLst>
            </p:cNvPr>
            <p:cNvPicPr>
              <a:picLocks noChangeAspect="1" noChangeArrowheads="1"/>
            </p:cNvPicPr>
            <p:nvPr/>
          </p:nvPicPr>
          <p:blipFill>
            <a:blip r:embed="rId8">
              <a:lum bright="-40000" contrast="-40000"/>
              <a:extLst>
                <a:ext uri="{28A0092B-C50C-407E-A947-70E740481C1C}">
                  <a14:useLocalDpi xmlns:a14="http://schemas.microsoft.com/office/drawing/2010/main" val="0"/>
                </a:ext>
              </a:extLst>
            </a:blip>
            <a:srcRect/>
            <a:stretch>
              <a:fillRect/>
            </a:stretch>
          </p:blipFill>
          <p:spPr bwMode="auto">
            <a:xfrm>
              <a:off x="1741734" y="0"/>
              <a:ext cx="430363" cy="4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107" name="图片 10">
            <a:extLst>
              <a:ext uri="{FF2B5EF4-FFF2-40B4-BE49-F238E27FC236}">
                <a16:creationId xmlns:a16="http://schemas.microsoft.com/office/drawing/2014/main" id="{53FEEE0F-DCB8-47DF-BA8B-7B3E0417A9E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20263" y="34925"/>
            <a:ext cx="17049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项目规划</a:t>
            </a:r>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5T</a:t>
            </a:r>
            <a:endParaRPr lang="zh-CN" altLang="en-US" sz="3600" dirty="0"/>
          </a:p>
        </p:txBody>
      </p:sp>
      <p:sp>
        <p:nvSpPr>
          <p:cNvPr id="65" name="Rectangle 2">
            <a:extLst>
              <a:ext uri="{FF2B5EF4-FFF2-40B4-BE49-F238E27FC236}">
                <a16:creationId xmlns:a16="http://schemas.microsoft.com/office/drawing/2014/main" id="{438C8DD5-63CC-4FD0-BECB-4E63662E4053}"/>
              </a:ext>
            </a:extLst>
          </p:cNvPr>
          <p:cNvSpPr txBox="1">
            <a:spLocks noChangeArrowheads="1"/>
          </p:cNvSpPr>
          <p:nvPr/>
        </p:nvSpPr>
        <p:spPr bwMode="auto">
          <a:xfrm>
            <a:off x="243045" y="1004951"/>
            <a:ext cx="1724025" cy="573088"/>
          </a:xfrm>
          <a:prstGeom prst="rect">
            <a:avLst/>
          </a:prstGeom>
          <a:noFill/>
          <a:ln>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50000"/>
              </a:lnSpc>
            </a:pPr>
            <a:r>
              <a:rPr lang="zh-CN" altLang="en-US" sz="1800" b="1">
                <a:latin typeface="微软雅黑" panose="020B0503020204020204" pitchFamily="34" charset="-122"/>
                <a:ea typeface="微软雅黑" panose="020B0503020204020204" pitchFamily="34" charset="-122"/>
              </a:rPr>
              <a:t>项目规划</a:t>
            </a:r>
            <a:r>
              <a:rPr lang="en-US" altLang="zh-CN" sz="1800" b="1">
                <a:latin typeface="微软雅黑" panose="020B0503020204020204" pitchFamily="34" charset="-122"/>
                <a:ea typeface="微软雅黑" panose="020B0503020204020204" pitchFamily="34" charset="-122"/>
              </a:rPr>
              <a:t>5T</a:t>
            </a:r>
            <a:endParaRPr lang="zh-CN" altLang="en-US" sz="1800" b="1">
              <a:latin typeface="微软雅黑" panose="020B0503020204020204" pitchFamily="34" charset="-122"/>
              <a:ea typeface="微软雅黑" panose="020B0503020204020204" pitchFamily="34" charset="-122"/>
            </a:endParaRPr>
          </a:p>
        </p:txBody>
      </p:sp>
      <p:sp>
        <p:nvSpPr>
          <p:cNvPr id="80" name="Rectangle 2">
            <a:extLst>
              <a:ext uri="{FF2B5EF4-FFF2-40B4-BE49-F238E27FC236}">
                <a16:creationId xmlns:a16="http://schemas.microsoft.com/office/drawing/2014/main" id="{2D346CC3-553A-4AEC-A29F-B562CA64ADD5}"/>
              </a:ext>
            </a:extLst>
          </p:cNvPr>
          <p:cNvSpPr txBox="1">
            <a:spLocks noChangeArrowheads="1"/>
          </p:cNvSpPr>
          <p:nvPr/>
        </p:nvSpPr>
        <p:spPr bwMode="auto">
          <a:xfrm>
            <a:off x="1646395" y="2019364"/>
            <a:ext cx="2717682" cy="500062"/>
          </a:xfrm>
          <a:prstGeom prst="rect">
            <a:avLst/>
          </a:prstGeom>
          <a:noFill/>
          <a:ln w="9525">
            <a:solidFill>
              <a:srgbClr val="FF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1T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InTent</a:t>
            </a:r>
            <a:r>
              <a:rPr lang="zh-CN" altLang="en-US">
                <a:latin typeface="微软雅黑" panose="020B0503020204020204" pitchFamily="34" charset="-122"/>
                <a:ea typeface="微软雅黑" panose="020B0503020204020204" pitchFamily="34" charset="-122"/>
              </a:rPr>
              <a:t>）目的</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92" name="Rectangle 2">
            <a:extLst>
              <a:ext uri="{FF2B5EF4-FFF2-40B4-BE49-F238E27FC236}">
                <a16:creationId xmlns:a16="http://schemas.microsoft.com/office/drawing/2014/main" id="{CA97A5DA-F0D0-49E7-B23A-57AE894FD5E2}"/>
              </a:ext>
            </a:extLst>
          </p:cNvPr>
          <p:cNvSpPr txBox="1">
            <a:spLocks noChangeArrowheads="1"/>
          </p:cNvSpPr>
          <p:nvPr/>
        </p:nvSpPr>
        <p:spPr bwMode="auto">
          <a:xfrm>
            <a:off x="1646395" y="2708339"/>
            <a:ext cx="2717682" cy="500062"/>
          </a:xfrm>
          <a:prstGeom prst="rect">
            <a:avLst/>
          </a:prstGeom>
          <a:noFill/>
          <a:ln w="9525">
            <a:solidFill>
              <a:srgbClr val="FF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2T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Timing</a:t>
            </a:r>
            <a:r>
              <a:rPr lang="zh-CN" altLang="en-US">
                <a:latin typeface="微软雅黑" panose="020B0503020204020204" pitchFamily="34" charset="-122"/>
                <a:ea typeface="微软雅黑" panose="020B0503020204020204" pitchFamily="34" charset="-122"/>
              </a:rPr>
              <a:t>）时间安排</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104" name="Rectangle 2">
            <a:extLst>
              <a:ext uri="{FF2B5EF4-FFF2-40B4-BE49-F238E27FC236}">
                <a16:creationId xmlns:a16="http://schemas.microsoft.com/office/drawing/2014/main" id="{3E0D07C7-5854-4683-A10F-38486181986D}"/>
              </a:ext>
            </a:extLst>
          </p:cNvPr>
          <p:cNvSpPr txBox="1">
            <a:spLocks noChangeArrowheads="1"/>
          </p:cNvSpPr>
          <p:nvPr/>
        </p:nvSpPr>
        <p:spPr bwMode="auto">
          <a:xfrm>
            <a:off x="1646395" y="3424301"/>
            <a:ext cx="2717682" cy="500063"/>
          </a:xfrm>
          <a:prstGeom prst="rect">
            <a:avLst/>
          </a:prstGeom>
          <a:noFill/>
          <a:ln w="9525">
            <a:solidFill>
              <a:srgbClr val="FF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3T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Team</a:t>
            </a:r>
            <a:r>
              <a:rPr lang="zh-CN" altLang="en-US">
                <a:latin typeface="微软雅黑" panose="020B0503020204020204" pitchFamily="34" charset="-122"/>
                <a:ea typeface="微软雅黑" panose="020B0503020204020204" pitchFamily="34" charset="-122"/>
              </a:rPr>
              <a:t>）团队</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105" name="Rectangle 2">
            <a:extLst>
              <a:ext uri="{FF2B5EF4-FFF2-40B4-BE49-F238E27FC236}">
                <a16:creationId xmlns:a16="http://schemas.microsoft.com/office/drawing/2014/main" id="{B8ED0286-C123-4AD9-8C4B-B9DF6F662E9D}"/>
              </a:ext>
            </a:extLst>
          </p:cNvPr>
          <p:cNvSpPr txBox="1">
            <a:spLocks noChangeArrowheads="1"/>
          </p:cNvSpPr>
          <p:nvPr/>
        </p:nvSpPr>
        <p:spPr bwMode="auto">
          <a:xfrm>
            <a:off x="1646395" y="4149789"/>
            <a:ext cx="2717682" cy="500062"/>
          </a:xfrm>
          <a:prstGeom prst="rect">
            <a:avLst/>
          </a:prstGeom>
          <a:solidFill>
            <a:schemeClr val="accent2">
              <a:lumMod val="40000"/>
              <a:lumOff val="60000"/>
            </a:schemeClr>
          </a:solidFill>
          <a:ln w="9525">
            <a:solidFill>
              <a:srgbClr val="FF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4T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Task</a:t>
            </a:r>
            <a:r>
              <a:rPr lang="zh-CN" altLang="en-US">
                <a:latin typeface="微软雅黑" panose="020B0503020204020204" pitchFamily="34" charset="-122"/>
                <a:ea typeface="微软雅黑" panose="020B0503020204020204" pitchFamily="34" charset="-122"/>
              </a:rPr>
              <a:t>）任务</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106" name="Rectangle 2">
            <a:extLst>
              <a:ext uri="{FF2B5EF4-FFF2-40B4-BE49-F238E27FC236}">
                <a16:creationId xmlns:a16="http://schemas.microsoft.com/office/drawing/2014/main" id="{59861DED-A44A-4E8A-AFF2-DD5620445ADD}"/>
              </a:ext>
            </a:extLst>
          </p:cNvPr>
          <p:cNvSpPr txBox="1">
            <a:spLocks noChangeArrowheads="1"/>
          </p:cNvSpPr>
          <p:nvPr/>
        </p:nvSpPr>
        <p:spPr bwMode="auto">
          <a:xfrm>
            <a:off x="1646395" y="4875276"/>
            <a:ext cx="2717682" cy="500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5T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Tool</a:t>
            </a:r>
            <a:r>
              <a:rPr lang="zh-CN" altLang="en-US">
                <a:latin typeface="微软雅黑" panose="020B0503020204020204" pitchFamily="34" charset="-122"/>
                <a:ea typeface="微软雅黑" panose="020B0503020204020204" pitchFamily="34" charset="-122"/>
              </a:rPr>
              <a:t>）工具</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107" name="右箭头 25">
            <a:extLst>
              <a:ext uri="{FF2B5EF4-FFF2-40B4-BE49-F238E27FC236}">
                <a16:creationId xmlns:a16="http://schemas.microsoft.com/office/drawing/2014/main" id="{61482417-5D0D-467E-8826-0498E707FC61}"/>
              </a:ext>
            </a:extLst>
          </p:cNvPr>
          <p:cNvSpPr>
            <a:spLocks noChangeArrowheads="1"/>
          </p:cNvSpPr>
          <p:nvPr/>
        </p:nvSpPr>
        <p:spPr bwMode="auto">
          <a:xfrm>
            <a:off x="4364077" y="4213892"/>
            <a:ext cx="984381" cy="371853"/>
          </a:xfrm>
          <a:prstGeom prst="rightArrow">
            <a:avLst>
              <a:gd name="adj1" fmla="val 50000"/>
              <a:gd name="adj2" fmla="val 50000"/>
            </a:avLst>
          </a:prstGeom>
          <a:solidFill>
            <a:schemeClr val="accent1"/>
          </a:solidFill>
          <a:ln w="25400">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cxnSp>
        <p:nvCxnSpPr>
          <p:cNvPr id="108" name="肘形连接符 5">
            <a:extLst>
              <a:ext uri="{FF2B5EF4-FFF2-40B4-BE49-F238E27FC236}">
                <a16:creationId xmlns:a16="http://schemas.microsoft.com/office/drawing/2014/main" id="{23CEDFC1-4CF9-4D2B-BE18-BB88654890DB}"/>
              </a:ext>
            </a:extLst>
          </p:cNvPr>
          <p:cNvCxnSpPr>
            <a:cxnSpLocks noChangeShapeType="1"/>
            <a:stCxn id="65" idx="2"/>
            <a:endCxn id="80" idx="1"/>
          </p:cNvCxnSpPr>
          <p:nvPr/>
        </p:nvCxnSpPr>
        <p:spPr bwMode="auto">
          <a:xfrm rot="16200000" flipH="1">
            <a:off x="1030048" y="1653048"/>
            <a:ext cx="691356"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肘形连接符 7">
            <a:extLst>
              <a:ext uri="{FF2B5EF4-FFF2-40B4-BE49-F238E27FC236}">
                <a16:creationId xmlns:a16="http://schemas.microsoft.com/office/drawing/2014/main" id="{430C0E36-4191-46BC-8BA0-037905A71CB7}"/>
              </a:ext>
            </a:extLst>
          </p:cNvPr>
          <p:cNvCxnSpPr>
            <a:cxnSpLocks noChangeShapeType="1"/>
            <a:stCxn id="65" idx="2"/>
            <a:endCxn id="92" idx="1"/>
          </p:cNvCxnSpPr>
          <p:nvPr/>
        </p:nvCxnSpPr>
        <p:spPr bwMode="auto">
          <a:xfrm rot="16200000" flipH="1">
            <a:off x="685561" y="1997535"/>
            <a:ext cx="1380331"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肘形连接符 9">
            <a:extLst>
              <a:ext uri="{FF2B5EF4-FFF2-40B4-BE49-F238E27FC236}">
                <a16:creationId xmlns:a16="http://schemas.microsoft.com/office/drawing/2014/main" id="{4CA1AB6B-B46F-4BBF-A530-786DF7F66890}"/>
              </a:ext>
            </a:extLst>
          </p:cNvPr>
          <p:cNvCxnSpPr>
            <a:cxnSpLocks noChangeShapeType="1"/>
            <a:stCxn id="65" idx="2"/>
            <a:endCxn id="104" idx="1"/>
          </p:cNvCxnSpPr>
          <p:nvPr/>
        </p:nvCxnSpPr>
        <p:spPr bwMode="auto">
          <a:xfrm rot="16200000" flipH="1">
            <a:off x="327579" y="2355517"/>
            <a:ext cx="2096294"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肘形连接符 11">
            <a:extLst>
              <a:ext uri="{FF2B5EF4-FFF2-40B4-BE49-F238E27FC236}">
                <a16:creationId xmlns:a16="http://schemas.microsoft.com/office/drawing/2014/main" id="{D12964E1-B501-4D4E-95F5-49DF2155781C}"/>
              </a:ext>
            </a:extLst>
          </p:cNvPr>
          <p:cNvCxnSpPr>
            <a:cxnSpLocks noChangeShapeType="1"/>
            <a:stCxn id="65" idx="2"/>
            <a:endCxn id="105" idx="1"/>
          </p:cNvCxnSpPr>
          <p:nvPr/>
        </p:nvCxnSpPr>
        <p:spPr bwMode="auto">
          <a:xfrm rot="16200000" flipH="1">
            <a:off x="-35164" y="2718260"/>
            <a:ext cx="2821781"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肘形连接符 13">
            <a:extLst>
              <a:ext uri="{FF2B5EF4-FFF2-40B4-BE49-F238E27FC236}">
                <a16:creationId xmlns:a16="http://schemas.microsoft.com/office/drawing/2014/main" id="{7955AD1E-714D-46F3-8CD1-DE105A501C93}"/>
              </a:ext>
            </a:extLst>
          </p:cNvPr>
          <p:cNvCxnSpPr>
            <a:cxnSpLocks noChangeShapeType="1"/>
            <a:stCxn id="65" idx="2"/>
            <a:endCxn id="106" idx="1"/>
          </p:cNvCxnSpPr>
          <p:nvPr/>
        </p:nvCxnSpPr>
        <p:spPr bwMode="auto">
          <a:xfrm rot="16200000" flipH="1">
            <a:off x="-397908" y="3081004"/>
            <a:ext cx="3547269"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16">
            <a:extLst>
              <a:ext uri="{FF2B5EF4-FFF2-40B4-BE49-F238E27FC236}">
                <a16:creationId xmlns:a16="http://schemas.microsoft.com/office/drawing/2014/main" id="{C4A341D6-EBCF-4D5E-A952-71A896F87BFA}"/>
              </a:ext>
            </a:extLst>
          </p:cNvPr>
          <p:cNvSpPr>
            <a:spLocks noChangeArrowheads="1"/>
          </p:cNvSpPr>
          <p:nvPr/>
        </p:nvSpPr>
        <p:spPr bwMode="auto">
          <a:xfrm>
            <a:off x="5317193" y="1344100"/>
            <a:ext cx="5822139" cy="189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gn="just">
              <a:lnSpc>
                <a:spcPct val="150000"/>
              </a:lnSpc>
              <a:buFont typeface="Wingdings" panose="05000000000000000000" pitchFamily="2" charset="2"/>
              <a:buChar char="p"/>
            </a:pPr>
            <a:r>
              <a:rPr lang="zh-CN" altLang="en-US" sz="1600" b="1" dirty="0">
                <a:solidFill>
                  <a:srgbClr val="FF0000"/>
                </a:solidFill>
                <a:latin typeface="微软雅黑" panose="020B0503020204020204" pitchFamily="34" charset="-122"/>
                <a:ea typeface="微软雅黑" panose="020B0503020204020204" pitchFamily="34" charset="-122"/>
              </a:rPr>
              <a:t>七步法</a:t>
            </a:r>
            <a:r>
              <a:rPr lang="zh-CN" altLang="en-US" sz="1600" dirty="0">
                <a:latin typeface="微软雅黑" panose="020B0503020204020204" pitchFamily="34" charset="-122"/>
                <a:ea typeface="微软雅黑" panose="020B0503020204020204" pitchFamily="34" charset="-122"/>
              </a:rPr>
              <a:t>提供了</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的</a:t>
            </a:r>
            <a:r>
              <a:rPr lang="zh-CN" altLang="en-US" sz="1600" b="1" dirty="0">
                <a:solidFill>
                  <a:srgbClr val="FF0000"/>
                </a:solidFill>
                <a:latin typeface="微软雅黑" panose="020B0503020204020204" pitchFamily="34" charset="-122"/>
                <a:ea typeface="微软雅黑" panose="020B0503020204020204" pitchFamily="34" charset="-122"/>
              </a:rPr>
              <a:t>任务框架和交付成果</a:t>
            </a:r>
            <a:r>
              <a:rPr lang="zh-CN" altLang="en-US" sz="1600" dirty="0">
                <a:latin typeface="微软雅黑" panose="020B0503020204020204" pitchFamily="34" charset="-122"/>
                <a:ea typeface="微软雅黑" panose="020B0503020204020204" pitchFamily="34" charset="-122"/>
              </a:rPr>
              <a:t>。另外，</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团队应按照要求准备好与管理层和客户评审其分析结果</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可由内审员（工程技术部可靠性架构师）、客户代表（业务规划人员）或第三方注册机构进行审核，以确保每个任务都按要求完成。</a:t>
            </a:r>
          </a:p>
        </p:txBody>
      </p:sp>
      <p:pic>
        <p:nvPicPr>
          <p:cNvPr id="21" name="图片 17">
            <a:extLst>
              <a:ext uri="{FF2B5EF4-FFF2-40B4-BE49-F238E27FC236}">
                <a16:creationId xmlns:a16="http://schemas.microsoft.com/office/drawing/2014/main" id="{F3432450-4192-4538-AC9D-93FF1B2FB0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6369" y="3365969"/>
            <a:ext cx="5742963" cy="2442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8794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项目规划</a:t>
            </a:r>
            <a:r>
              <a:rPr lang="en-US" altLang="zh-CN"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5T</a:t>
            </a:r>
            <a:endParaRPr lang="zh-CN" altLang="en-US" sz="3600" dirty="0"/>
          </a:p>
        </p:txBody>
      </p:sp>
      <p:sp>
        <p:nvSpPr>
          <p:cNvPr id="65" name="Rectangle 2">
            <a:extLst>
              <a:ext uri="{FF2B5EF4-FFF2-40B4-BE49-F238E27FC236}">
                <a16:creationId xmlns:a16="http://schemas.microsoft.com/office/drawing/2014/main" id="{438C8DD5-63CC-4FD0-BECB-4E63662E4053}"/>
              </a:ext>
            </a:extLst>
          </p:cNvPr>
          <p:cNvSpPr txBox="1">
            <a:spLocks noChangeArrowheads="1"/>
          </p:cNvSpPr>
          <p:nvPr/>
        </p:nvSpPr>
        <p:spPr bwMode="auto">
          <a:xfrm>
            <a:off x="243045" y="1004951"/>
            <a:ext cx="1724025" cy="573088"/>
          </a:xfrm>
          <a:prstGeom prst="rect">
            <a:avLst/>
          </a:prstGeom>
          <a:noFill/>
          <a:ln>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50000"/>
              </a:lnSpc>
            </a:pPr>
            <a:r>
              <a:rPr lang="zh-CN" altLang="en-US" sz="1800" b="1">
                <a:latin typeface="微软雅黑" panose="020B0503020204020204" pitchFamily="34" charset="-122"/>
                <a:ea typeface="微软雅黑" panose="020B0503020204020204" pitchFamily="34" charset="-122"/>
              </a:rPr>
              <a:t>项目规划</a:t>
            </a:r>
            <a:r>
              <a:rPr lang="en-US" altLang="zh-CN" sz="1800" b="1">
                <a:latin typeface="微软雅黑" panose="020B0503020204020204" pitchFamily="34" charset="-122"/>
                <a:ea typeface="微软雅黑" panose="020B0503020204020204" pitchFamily="34" charset="-122"/>
              </a:rPr>
              <a:t>5T</a:t>
            </a:r>
            <a:endParaRPr lang="zh-CN" altLang="en-US" sz="1800" b="1">
              <a:latin typeface="微软雅黑" panose="020B0503020204020204" pitchFamily="34" charset="-122"/>
              <a:ea typeface="微软雅黑" panose="020B0503020204020204" pitchFamily="34" charset="-122"/>
            </a:endParaRPr>
          </a:p>
        </p:txBody>
      </p:sp>
      <p:sp>
        <p:nvSpPr>
          <p:cNvPr id="80" name="Rectangle 2">
            <a:extLst>
              <a:ext uri="{FF2B5EF4-FFF2-40B4-BE49-F238E27FC236}">
                <a16:creationId xmlns:a16="http://schemas.microsoft.com/office/drawing/2014/main" id="{2D346CC3-553A-4AEC-A29F-B562CA64ADD5}"/>
              </a:ext>
            </a:extLst>
          </p:cNvPr>
          <p:cNvSpPr txBox="1">
            <a:spLocks noChangeArrowheads="1"/>
          </p:cNvSpPr>
          <p:nvPr/>
        </p:nvSpPr>
        <p:spPr bwMode="auto">
          <a:xfrm>
            <a:off x="1646395" y="2019364"/>
            <a:ext cx="2717682" cy="500062"/>
          </a:xfrm>
          <a:prstGeom prst="rect">
            <a:avLst/>
          </a:prstGeom>
          <a:noFill/>
          <a:ln w="9525">
            <a:solidFill>
              <a:srgbClr val="FF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1T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InTent</a:t>
            </a:r>
            <a:r>
              <a:rPr lang="zh-CN" altLang="en-US">
                <a:latin typeface="微软雅黑" panose="020B0503020204020204" pitchFamily="34" charset="-122"/>
                <a:ea typeface="微软雅黑" panose="020B0503020204020204" pitchFamily="34" charset="-122"/>
              </a:rPr>
              <a:t>）目的</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92" name="Rectangle 2">
            <a:extLst>
              <a:ext uri="{FF2B5EF4-FFF2-40B4-BE49-F238E27FC236}">
                <a16:creationId xmlns:a16="http://schemas.microsoft.com/office/drawing/2014/main" id="{CA97A5DA-F0D0-49E7-B23A-57AE894FD5E2}"/>
              </a:ext>
            </a:extLst>
          </p:cNvPr>
          <p:cNvSpPr txBox="1">
            <a:spLocks noChangeArrowheads="1"/>
          </p:cNvSpPr>
          <p:nvPr/>
        </p:nvSpPr>
        <p:spPr bwMode="auto">
          <a:xfrm>
            <a:off x="1646395" y="2708339"/>
            <a:ext cx="2717682" cy="500062"/>
          </a:xfrm>
          <a:prstGeom prst="rect">
            <a:avLst/>
          </a:prstGeom>
          <a:noFill/>
          <a:ln w="9525">
            <a:solidFill>
              <a:srgbClr val="FF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2T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Timing</a:t>
            </a:r>
            <a:r>
              <a:rPr lang="zh-CN" altLang="en-US">
                <a:latin typeface="微软雅黑" panose="020B0503020204020204" pitchFamily="34" charset="-122"/>
                <a:ea typeface="微软雅黑" panose="020B0503020204020204" pitchFamily="34" charset="-122"/>
              </a:rPr>
              <a:t>）时间安排</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104" name="Rectangle 2">
            <a:extLst>
              <a:ext uri="{FF2B5EF4-FFF2-40B4-BE49-F238E27FC236}">
                <a16:creationId xmlns:a16="http://schemas.microsoft.com/office/drawing/2014/main" id="{3E0D07C7-5854-4683-A10F-38486181986D}"/>
              </a:ext>
            </a:extLst>
          </p:cNvPr>
          <p:cNvSpPr txBox="1">
            <a:spLocks noChangeArrowheads="1"/>
          </p:cNvSpPr>
          <p:nvPr/>
        </p:nvSpPr>
        <p:spPr bwMode="auto">
          <a:xfrm>
            <a:off x="1646395" y="3424301"/>
            <a:ext cx="2717682" cy="500063"/>
          </a:xfrm>
          <a:prstGeom prst="rect">
            <a:avLst/>
          </a:prstGeom>
          <a:noFill/>
          <a:ln w="9525">
            <a:solidFill>
              <a:srgbClr val="FF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3T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Team</a:t>
            </a:r>
            <a:r>
              <a:rPr lang="zh-CN" altLang="en-US">
                <a:latin typeface="微软雅黑" panose="020B0503020204020204" pitchFamily="34" charset="-122"/>
                <a:ea typeface="微软雅黑" panose="020B0503020204020204" pitchFamily="34" charset="-122"/>
              </a:rPr>
              <a:t>）团队</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105" name="Rectangle 2">
            <a:extLst>
              <a:ext uri="{FF2B5EF4-FFF2-40B4-BE49-F238E27FC236}">
                <a16:creationId xmlns:a16="http://schemas.microsoft.com/office/drawing/2014/main" id="{B8ED0286-C123-4AD9-8C4B-B9DF6F662E9D}"/>
              </a:ext>
            </a:extLst>
          </p:cNvPr>
          <p:cNvSpPr txBox="1">
            <a:spLocks noChangeArrowheads="1"/>
          </p:cNvSpPr>
          <p:nvPr/>
        </p:nvSpPr>
        <p:spPr bwMode="auto">
          <a:xfrm>
            <a:off x="1646395" y="4149789"/>
            <a:ext cx="2717682" cy="500062"/>
          </a:xfrm>
          <a:prstGeom prst="rect">
            <a:avLst/>
          </a:prstGeom>
          <a:noFill/>
          <a:ln w="9525">
            <a:solidFill>
              <a:srgbClr val="FF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4T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Task</a:t>
            </a:r>
            <a:r>
              <a:rPr lang="zh-CN" altLang="en-US">
                <a:latin typeface="微软雅黑" panose="020B0503020204020204" pitchFamily="34" charset="-122"/>
                <a:ea typeface="微软雅黑" panose="020B0503020204020204" pitchFamily="34" charset="-122"/>
              </a:rPr>
              <a:t>）任务</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106" name="Rectangle 2">
            <a:extLst>
              <a:ext uri="{FF2B5EF4-FFF2-40B4-BE49-F238E27FC236}">
                <a16:creationId xmlns:a16="http://schemas.microsoft.com/office/drawing/2014/main" id="{59861DED-A44A-4E8A-AFF2-DD5620445ADD}"/>
              </a:ext>
            </a:extLst>
          </p:cNvPr>
          <p:cNvSpPr txBox="1">
            <a:spLocks noChangeArrowheads="1"/>
          </p:cNvSpPr>
          <p:nvPr/>
        </p:nvSpPr>
        <p:spPr bwMode="auto">
          <a:xfrm>
            <a:off x="1646395" y="4875276"/>
            <a:ext cx="2717682" cy="500063"/>
          </a:xfrm>
          <a:prstGeom prst="rect">
            <a:avLst/>
          </a:prstGeom>
          <a:solidFill>
            <a:schemeClr val="accent2">
              <a:lumMod val="40000"/>
              <a:lumOff val="60000"/>
            </a:schemeClr>
          </a:solidFill>
          <a:ln w="9525">
            <a:solidFill>
              <a:srgbClr val="FF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rPr>
              <a:t>5T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Tool</a:t>
            </a:r>
            <a:r>
              <a:rPr lang="zh-CN" altLang="en-US">
                <a:latin typeface="微软雅黑" panose="020B0503020204020204" pitchFamily="34" charset="-122"/>
                <a:ea typeface="微软雅黑" panose="020B0503020204020204" pitchFamily="34" charset="-122"/>
              </a:rPr>
              <a:t>）工具</a:t>
            </a: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107" name="右箭头 25">
            <a:extLst>
              <a:ext uri="{FF2B5EF4-FFF2-40B4-BE49-F238E27FC236}">
                <a16:creationId xmlns:a16="http://schemas.microsoft.com/office/drawing/2014/main" id="{61482417-5D0D-467E-8826-0498E707FC61}"/>
              </a:ext>
            </a:extLst>
          </p:cNvPr>
          <p:cNvSpPr>
            <a:spLocks noChangeArrowheads="1"/>
          </p:cNvSpPr>
          <p:nvPr/>
        </p:nvSpPr>
        <p:spPr bwMode="auto">
          <a:xfrm>
            <a:off x="4381811" y="4939380"/>
            <a:ext cx="984381" cy="371853"/>
          </a:xfrm>
          <a:prstGeom prst="rightArrow">
            <a:avLst>
              <a:gd name="adj1" fmla="val 50000"/>
              <a:gd name="adj2" fmla="val 50000"/>
            </a:avLst>
          </a:prstGeom>
          <a:solidFill>
            <a:schemeClr val="accent1"/>
          </a:solidFill>
          <a:ln w="25400">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cxnSp>
        <p:nvCxnSpPr>
          <p:cNvPr id="108" name="肘形连接符 5">
            <a:extLst>
              <a:ext uri="{FF2B5EF4-FFF2-40B4-BE49-F238E27FC236}">
                <a16:creationId xmlns:a16="http://schemas.microsoft.com/office/drawing/2014/main" id="{23CEDFC1-4CF9-4D2B-BE18-BB88654890DB}"/>
              </a:ext>
            </a:extLst>
          </p:cNvPr>
          <p:cNvCxnSpPr>
            <a:cxnSpLocks noChangeShapeType="1"/>
            <a:stCxn id="65" idx="2"/>
            <a:endCxn id="80" idx="1"/>
          </p:cNvCxnSpPr>
          <p:nvPr/>
        </p:nvCxnSpPr>
        <p:spPr bwMode="auto">
          <a:xfrm rot="16200000" flipH="1">
            <a:off x="1030048" y="1653048"/>
            <a:ext cx="691356"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肘形连接符 7">
            <a:extLst>
              <a:ext uri="{FF2B5EF4-FFF2-40B4-BE49-F238E27FC236}">
                <a16:creationId xmlns:a16="http://schemas.microsoft.com/office/drawing/2014/main" id="{430C0E36-4191-46BC-8BA0-037905A71CB7}"/>
              </a:ext>
            </a:extLst>
          </p:cNvPr>
          <p:cNvCxnSpPr>
            <a:cxnSpLocks noChangeShapeType="1"/>
            <a:stCxn id="65" idx="2"/>
            <a:endCxn id="92" idx="1"/>
          </p:cNvCxnSpPr>
          <p:nvPr/>
        </p:nvCxnSpPr>
        <p:spPr bwMode="auto">
          <a:xfrm rot="16200000" flipH="1">
            <a:off x="685561" y="1997535"/>
            <a:ext cx="1380331"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肘形连接符 9">
            <a:extLst>
              <a:ext uri="{FF2B5EF4-FFF2-40B4-BE49-F238E27FC236}">
                <a16:creationId xmlns:a16="http://schemas.microsoft.com/office/drawing/2014/main" id="{4CA1AB6B-B46F-4BBF-A530-786DF7F66890}"/>
              </a:ext>
            </a:extLst>
          </p:cNvPr>
          <p:cNvCxnSpPr>
            <a:cxnSpLocks noChangeShapeType="1"/>
            <a:stCxn id="65" idx="2"/>
            <a:endCxn id="104" idx="1"/>
          </p:cNvCxnSpPr>
          <p:nvPr/>
        </p:nvCxnSpPr>
        <p:spPr bwMode="auto">
          <a:xfrm rot="16200000" flipH="1">
            <a:off x="327579" y="2355517"/>
            <a:ext cx="2096294"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肘形连接符 11">
            <a:extLst>
              <a:ext uri="{FF2B5EF4-FFF2-40B4-BE49-F238E27FC236}">
                <a16:creationId xmlns:a16="http://schemas.microsoft.com/office/drawing/2014/main" id="{D12964E1-B501-4D4E-95F5-49DF2155781C}"/>
              </a:ext>
            </a:extLst>
          </p:cNvPr>
          <p:cNvCxnSpPr>
            <a:cxnSpLocks noChangeShapeType="1"/>
            <a:stCxn id="65" idx="2"/>
            <a:endCxn id="105" idx="1"/>
          </p:cNvCxnSpPr>
          <p:nvPr/>
        </p:nvCxnSpPr>
        <p:spPr bwMode="auto">
          <a:xfrm rot="16200000" flipH="1">
            <a:off x="-35164" y="2718260"/>
            <a:ext cx="2821781"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肘形连接符 13">
            <a:extLst>
              <a:ext uri="{FF2B5EF4-FFF2-40B4-BE49-F238E27FC236}">
                <a16:creationId xmlns:a16="http://schemas.microsoft.com/office/drawing/2014/main" id="{7955AD1E-714D-46F3-8CD1-DE105A501C93}"/>
              </a:ext>
            </a:extLst>
          </p:cNvPr>
          <p:cNvCxnSpPr>
            <a:cxnSpLocks noChangeShapeType="1"/>
            <a:stCxn id="65" idx="2"/>
            <a:endCxn id="106" idx="1"/>
          </p:cNvCxnSpPr>
          <p:nvPr/>
        </p:nvCxnSpPr>
        <p:spPr bwMode="auto">
          <a:xfrm rot="16200000" flipH="1">
            <a:off x="-397908" y="3081004"/>
            <a:ext cx="3547269" cy="541337"/>
          </a:xfrm>
          <a:prstGeom prst="bentConnector2">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 name="图片 2">
            <a:extLst>
              <a:ext uri="{FF2B5EF4-FFF2-40B4-BE49-F238E27FC236}">
                <a16:creationId xmlns:a16="http://schemas.microsoft.com/office/drawing/2014/main" id="{F28334E6-0C89-4254-916B-BFC97B2EA703}"/>
              </a:ext>
            </a:extLst>
          </p:cNvPr>
          <p:cNvPicPr>
            <a:picLocks noChangeAspect="1"/>
          </p:cNvPicPr>
          <p:nvPr/>
        </p:nvPicPr>
        <p:blipFill>
          <a:blip r:embed="rId3"/>
          <a:stretch>
            <a:fillRect/>
          </a:stretch>
        </p:blipFill>
        <p:spPr>
          <a:xfrm>
            <a:off x="4713317" y="2019364"/>
            <a:ext cx="6623946" cy="2636748"/>
          </a:xfrm>
          <a:prstGeom prst="rect">
            <a:avLst/>
          </a:prstGeom>
        </p:spPr>
      </p:pic>
    </p:spTree>
    <p:extLst>
      <p:ext uri="{BB962C8B-B14F-4D97-AF65-F5344CB8AC3E}">
        <p14:creationId xmlns:p14="http://schemas.microsoft.com/office/powerpoint/2010/main" val="3974402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七步法</a:t>
            </a:r>
            <a:endParaRPr lang="zh-CN" altLang="en-US" sz="3600" dirty="0"/>
          </a:p>
        </p:txBody>
      </p:sp>
      <p:grpSp>
        <p:nvGrpSpPr>
          <p:cNvPr id="2" name="组合 1">
            <a:extLst>
              <a:ext uri="{FF2B5EF4-FFF2-40B4-BE49-F238E27FC236}">
                <a16:creationId xmlns:a16="http://schemas.microsoft.com/office/drawing/2014/main" id="{F4F3CF92-E9FE-4AE3-B5CB-028306901D2A}"/>
              </a:ext>
            </a:extLst>
          </p:cNvPr>
          <p:cNvGrpSpPr/>
          <p:nvPr/>
        </p:nvGrpSpPr>
        <p:grpSpPr>
          <a:xfrm>
            <a:off x="226294" y="2111374"/>
            <a:ext cx="11069486" cy="2257425"/>
            <a:chOff x="376389" y="2111374"/>
            <a:chExt cx="11069486" cy="2257425"/>
          </a:xfrm>
        </p:grpSpPr>
        <p:sp>
          <p:nvSpPr>
            <p:cNvPr id="20" name="AutoShape 4">
              <a:extLst>
                <a:ext uri="{FF2B5EF4-FFF2-40B4-BE49-F238E27FC236}">
                  <a16:creationId xmlns:a16="http://schemas.microsoft.com/office/drawing/2014/main" id="{28D7D213-9FEE-4726-89A3-507916BCF6CA}"/>
                </a:ext>
              </a:extLst>
            </p:cNvPr>
            <p:cNvSpPr>
              <a:spLocks noChangeArrowheads="1"/>
            </p:cNvSpPr>
            <p:nvPr/>
          </p:nvSpPr>
          <p:spPr bwMode="ltGray">
            <a:xfrm>
              <a:off x="376389" y="2111374"/>
              <a:ext cx="11069486" cy="2257425"/>
            </a:xfrm>
            <a:prstGeom prst="rightArrow">
              <a:avLst>
                <a:gd name="adj1" fmla="val 76130"/>
                <a:gd name="adj2" fmla="val 66746"/>
              </a:avLst>
            </a:prstGeom>
            <a:solidFill>
              <a:schemeClr val="tx2">
                <a:lumMod val="20000"/>
                <a:lumOff val="80000"/>
              </a:schemeClr>
            </a:solidFill>
            <a:ln>
              <a:noFill/>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dirty="0"/>
            </a:p>
          </p:txBody>
        </p:sp>
        <p:sp>
          <p:nvSpPr>
            <p:cNvPr id="21" name="AutoShape 7">
              <a:extLst>
                <a:ext uri="{FF2B5EF4-FFF2-40B4-BE49-F238E27FC236}">
                  <a16:creationId xmlns:a16="http://schemas.microsoft.com/office/drawing/2014/main" id="{785B8BA6-4D85-40B4-94DE-CBE2C2D32D42}"/>
                </a:ext>
              </a:extLst>
            </p:cNvPr>
            <p:cNvSpPr>
              <a:spLocks noChangeArrowheads="1"/>
            </p:cNvSpPr>
            <p:nvPr/>
          </p:nvSpPr>
          <p:spPr bwMode="gray">
            <a:xfrm>
              <a:off x="422241" y="2762296"/>
              <a:ext cx="1483119" cy="860386"/>
            </a:xfrm>
            <a:prstGeom prst="homePlate">
              <a:avLst>
                <a:gd name="adj" fmla="val 64203"/>
              </a:avLst>
            </a:prstGeom>
            <a:solidFill>
              <a:srgbClr val="92D050"/>
            </a:solidFill>
            <a:ln>
              <a:noFill/>
            </a:ln>
            <a:effectLst>
              <a:outerShdw dist="56796" dir="3806097" algn="ctr" rotWithShape="0">
                <a:srgbClr val="80808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latin typeface="微软雅黑" panose="020B0503020204020204" pitchFamily="34" charset="-122"/>
                  <a:ea typeface="微软雅黑" panose="020B0503020204020204" pitchFamily="34" charset="-122"/>
                </a:rPr>
                <a:t>步骤一</a:t>
              </a:r>
              <a:endParaRPr lang="en-US" altLang="zh-CN" sz="1600" b="1" dirty="0">
                <a:latin typeface="微软雅黑" panose="020B0503020204020204" pitchFamily="34" charset="-122"/>
                <a:ea typeface="微软雅黑" panose="020B0503020204020204" pitchFamily="34" charset="-122"/>
              </a:endParaRPr>
            </a:p>
            <a:p>
              <a:pPr eaLnBrk="1" hangingPunct="1"/>
              <a:r>
                <a:rPr lang="zh-CN" altLang="en-US" sz="1600" b="1" dirty="0">
                  <a:latin typeface="微软雅黑" panose="020B0503020204020204" pitchFamily="34" charset="-122"/>
                  <a:ea typeface="微软雅黑" panose="020B0503020204020204" pitchFamily="34" charset="-122"/>
                </a:rPr>
                <a:t>规划和准备</a:t>
              </a:r>
            </a:p>
          </p:txBody>
        </p:sp>
        <p:sp>
          <p:nvSpPr>
            <p:cNvPr id="23" name="AutoShape 7">
              <a:extLst>
                <a:ext uri="{FF2B5EF4-FFF2-40B4-BE49-F238E27FC236}">
                  <a16:creationId xmlns:a16="http://schemas.microsoft.com/office/drawing/2014/main" id="{FA1A9C0F-1964-4AD8-A3EB-8D9222EA09DC}"/>
                </a:ext>
              </a:extLst>
            </p:cNvPr>
            <p:cNvSpPr>
              <a:spLocks noChangeArrowheads="1"/>
            </p:cNvSpPr>
            <p:nvPr/>
          </p:nvSpPr>
          <p:spPr bwMode="gray">
            <a:xfrm>
              <a:off x="1907543" y="2762296"/>
              <a:ext cx="1483119" cy="860386"/>
            </a:xfrm>
            <a:prstGeom prst="homePlate">
              <a:avLst>
                <a:gd name="adj" fmla="val 64203"/>
              </a:avLst>
            </a:prstGeom>
            <a:solidFill>
              <a:srgbClr val="92D050"/>
            </a:solidFill>
            <a:ln>
              <a:noFill/>
            </a:ln>
            <a:effectLst>
              <a:outerShdw dist="56796" dir="3806097" algn="ctr" rotWithShape="0">
                <a:srgbClr val="80808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latin typeface="微软雅黑" panose="020B0503020204020204" pitchFamily="34" charset="-122"/>
                  <a:ea typeface="微软雅黑" panose="020B0503020204020204" pitchFamily="34" charset="-122"/>
                </a:rPr>
                <a:t>步骤二</a:t>
              </a:r>
              <a:endParaRPr lang="en-US" altLang="zh-CN" sz="1600" b="1" dirty="0">
                <a:latin typeface="微软雅黑" panose="020B0503020204020204" pitchFamily="34" charset="-122"/>
                <a:ea typeface="微软雅黑" panose="020B0503020204020204" pitchFamily="34" charset="-122"/>
              </a:endParaRPr>
            </a:p>
            <a:p>
              <a:pPr eaLnBrk="1" hangingPunct="1"/>
              <a:r>
                <a:rPr lang="zh-CN" altLang="en-US" sz="1600" b="1" dirty="0">
                  <a:latin typeface="微软雅黑" panose="020B0503020204020204" pitchFamily="34" charset="-122"/>
                  <a:ea typeface="微软雅黑" panose="020B0503020204020204" pitchFamily="34" charset="-122"/>
                </a:rPr>
                <a:t>架构分析</a:t>
              </a:r>
            </a:p>
          </p:txBody>
        </p:sp>
        <p:sp>
          <p:nvSpPr>
            <p:cNvPr id="24" name="AutoShape 7">
              <a:extLst>
                <a:ext uri="{FF2B5EF4-FFF2-40B4-BE49-F238E27FC236}">
                  <a16:creationId xmlns:a16="http://schemas.microsoft.com/office/drawing/2014/main" id="{99739DD9-AAAC-48B1-8824-522617AF57F8}"/>
                </a:ext>
              </a:extLst>
            </p:cNvPr>
            <p:cNvSpPr>
              <a:spLocks noChangeArrowheads="1"/>
            </p:cNvSpPr>
            <p:nvPr/>
          </p:nvSpPr>
          <p:spPr bwMode="gray">
            <a:xfrm>
              <a:off x="3383000" y="2762296"/>
              <a:ext cx="1483119" cy="860386"/>
            </a:xfrm>
            <a:prstGeom prst="homePlate">
              <a:avLst>
                <a:gd name="adj" fmla="val 64203"/>
              </a:avLst>
            </a:prstGeom>
            <a:solidFill>
              <a:srgbClr val="92D050"/>
            </a:solidFill>
            <a:ln>
              <a:noFill/>
            </a:ln>
            <a:effectLst>
              <a:outerShdw dist="56796" dir="3806097" algn="ctr" rotWithShape="0">
                <a:srgbClr val="80808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latin typeface="微软雅黑" panose="020B0503020204020204" pitchFamily="34" charset="-122"/>
                  <a:ea typeface="微软雅黑" panose="020B0503020204020204" pitchFamily="34" charset="-122"/>
                </a:rPr>
                <a:t>步骤三</a:t>
              </a:r>
              <a:endParaRPr lang="en-US" altLang="zh-CN" sz="1600" b="1" dirty="0">
                <a:latin typeface="微软雅黑" panose="020B0503020204020204" pitchFamily="34" charset="-122"/>
                <a:ea typeface="微软雅黑" panose="020B0503020204020204" pitchFamily="34" charset="-122"/>
              </a:endParaRPr>
            </a:p>
            <a:p>
              <a:pPr eaLnBrk="1" hangingPunct="1"/>
              <a:r>
                <a:rPr lang="zh-CN" altLang="en-US" sz="1600" b="1" dirty="0">
                  <a:latin typeface="微软雅黑" panose="020B0503020204020204" pitchFamily="34" charset="-122"/>
                  <a:ea typeface="微软雅黑" panose="020B0503020204020204" pitchFamily="34" charset="-122"/>
                </a:rPr>
                <a:t>功能分析</a:t>
              </a:r>
            </a:p>
          </p:txBody>
        </p:sp>
        <p:sp>
          <p:nvSpPr>
            <p:cNvPr id="25" name="AutoShape 7">
              <a:extLst>
                <a:ext uri="{FF2B5EF4-FFF2-40B4-BE49-F238E27FC236}">
                  <a16:creationId xmlns:a16="http://schemas.microsoft.com/office/drawing/2014/main" id="{49436367-AB23-4245-ABF2-FFA2BCE48D2D}"/>
                </a:ext>
              </a:extLst>
            </p:cNvPr>
            <p:cNvSpPr>
              <a:spLocks noChangeArrowheads="1"/>
            </p:cNvSpPr>
            <p:nvPr/>
          </p:nvSpPr>
          <p:spPr bwMode="gray">
            <a:xfrm>
              <a:off x="4849433" y="2762296"/>
              <a:ext cx="1483119" cy="860386"/>
            </a:xfrm>
            <a:prstGeom prst="homePlate">
              <a:avLst>
                <a:gd name="adj" fmla="val 64203"/>
              </a:avLst>
            </a:prstGeom>
            <a:solidFill>
              <a:srgbClr val="92D050"/>
            </a:solidFill>
            <a:ln>
              <a:noFill/>
            </a:ln>
            <a:effectLst>
              <a:outerShdw dist="56796" dir="3806097" algn="ctr" rotWithShape="0">
                <a:srgbClr val="80808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latin typeface="微软雅黑" panose="020B0503020204020204" pitchFamily="34" charset="-122"/>
                  <a:ea typeface="微软雅黑" panose="020B0503020204020204" pitchFamily="34" charset="-122"/>
                </a:rPr>
                <a:t>步骤四</a:t>
              </a:r>
              <a:endParaRPr lang="en-US" altLang="zh-CN" sz="1600" b="1" dirty="0">
                <a:latin typeface="微软雅黑" panose="020B0503020204020204" pitchFamily="34" charset="-122"/>
                <a:ea typeface="微软雅黑" panose="020B0503020204020204" pitchFamily="34" charset="-122"/>
              </a:endParaRPr>
            </a:p>
            <a:p>
              <a:pPr eaLnBrk="1" hangingPunct="1"/>
              <a:r>
                <a:rPr lang="zh-CN" altLang="en-US" sz="1600" b="1" dirty="0">
                  <a:latin typeface="微软雅黑" panose="020B0503020204020204" pitchFamily="34" charset="-122"/>
                  <a:ea typeface="微软雅黑" panose="020B0503020204020204" pitchFamily="34" charset="-122"/>
                </a:rPr>
                <a:t>失效分析</a:t>
              </a:r>
            </a:p>
          </p:txBody>
        </p:sp>
        <p:sp>
          <p:nvSpPr>
            <p:cNvPr id="26" name="AutoShape 7">
              <a:extLst>
                <a:ext uri="{FF2B5EF4-FFF2-40B4-BE49-F238E27FC236}">
                  <a16:creationId xmlns:a16="http://schemas.microsoft.com/office/drawing/2014/main" id="{328C0009-0769-4809-AF61-93AC4820FA00}"/>
                </a:ext>
              </a:extLst>
            </p:cNvPr>
            <p:cNvSpPr>
              <a:spLocks noChangeArrowheads="1"/>
            </p:cNvSpPr>
            <p:nvPr/>
          </p:nvSpPr>
          <p:spPr bwMode="gray">
            <a:xfrm>
              <a:off x="6341576" y="2762296"/>
              <a:ext cx="1483119" cy="860386"/>
            </a:xfrm>
            <a:prstGeom prst="homePlate">
              <a:avLst>
                <a:gd name="adj" fmla="val 64203"/>
              </a:avLst>
            </a:prstGeom>
            <a:solidFill>
              <a:srgbClr val="92D050"/>
            </a:solidFill>
            <a:ln>
              <a:noFill/>
            </a:ln>
            <a:effectLst>
              <a:outerShdw dist="56796" dir="3806097" algn="ctr" rotWithShape="0">
                <a:srgbClr val="80808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latin typeface="微软雅黑" panose="020B0503020204020204" pitchFamily="34" charset="-122"/>
                  <a:ea typeface="微软雅黑" panose="020B0503020204020204" pitchFamily="34" charset="-122"/>
                </a:rPr>
                <a:t>步骤五</a:t>
              </a:r>
              <a:endParaRPr lang="en-US" altLang="zh-CN" sz="1600" b="1" dirty="0">
                <a:latin typeface="微软雅黑" panose="020B0503020204020204" pitchFamily="34" charset="-122"/>
                <a:ea typeface="微软雅黑" panose="020B0503020204020204" pitchFamily="34" charset="-122"/>
              </a:endParaRPr>
            </a:p>
            <a:p>
              <a:pPr eaLnBrk="1" hangingPunct="1"/>
              <a:r>
                <a:rPr lang="zh-CN" altLang="en-US" sz="1600" b="1" dirty="0">
                  <a:latin typeface="微软雅黑" panose="020B0503020204020204" pitchFamily="34" charset="-122"/>
                  <a:ea typeface="微软雅黑" panose="020B0503020204020204" pitchFamily="34" charset="-122"/>
                </a:rPr>
                <a:t>风险分析</a:t>
              </a:r>
            </a:p>
          </p:txBody>
        </p:sp>
        <p:sp>
          <p:nvSpPr>
            <p:cNvPr id="27" name="AutoShape 7">
              <a:extLst>
                <a:ext uri="{FF2B5EF4-FFF2-40B4-BE49-F238E27FC236}">
                  <a16:creationId xmlns:a16="http://schemas.microsoft.com/office/drawing/2014/main" id="{2F39D2CA-B9B6-41F5-9420-F6C189351887}"/>
                </a:ext>
              </a:extLst>
            </p:cNvPr>
            <p:cNvSpPr>
              <a:spLocks noChangeArrowheads="1"/>
            </p:cNvSpPr>
            <p:nvPr/>
          </p:nvSpPr>
          <p:spPr bwMode="gray">
            <a:xfrm>
              <a:off x="7850565" y="2762296"/>
              <a:ext cx="1483119" cy="860386"/>
            </a:xfrm>
            <a:prstGeom prst="homePlate">
              <a:avLst>
                <a:gd name="adj" fmla="val 64203"/>
              </a:avLst>
            </a:prstGeom>
            <a:solidFill>
              <a:srgbClr val="92D050"/>
            </a:solidFill>
            <a:ln>
              <a:noFill/>
            </a:ln>
            <a:effectLst>
              <a:outerShdw dist="56796" dir="3806097" algn="ctr" rotWithShape="0">
                <a:srgbClr val="80808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latin typeface="微软雅黑" panose="020B0503020204020204" pitchFamily="34" charset="-122"/>
                  <a:ea typeface="微软雅黑" panose="020B0503020204020204" pitchFamily="34" charset="-122"/>
                </a:rPr>
                <a:t>步骤六</a:t>
              </a:r>
              <a:endParaRPr lang="en-US" altLang="zh-CN" sz="1600" b="1" dirty="0">
                <a:latin typeface="微软雅黑" panose="020B0503020204020204" pitchFamily="34" charset="-122"/>
                <a:ea typeface="微软雅黑" panose="020B0503020204020204" pitchFamily="34" charset="-122"/>
              </a:endParaRPr>
            </a:p>
            <a:p>
              <a:pPr eaLnBrk="1" hangingPunct="1"/>
              <a:r>
                <a:rPr lang="zh-CN" altLang="en-US" sz="1600" b="1" dirty="0">
                  <a:latin typeface="微软雅黑" panose="020B0503020204020204" pitchFamily="34" charset="-122"/>
                  <a:ea typeface="微软雅黑" panose="020B0503020204020204" pitchFamily="34" charset="-122"/>
                </a:rPr>
                <a:t>技术改进</a:t>
              </a:r>
            </a:p>
          </p:txBody>
        </p:sp>
        <p:sp>
          <p:nvSpPr>
            <p:cNvPr id="28" name="AutoShape 7">
              <a:extLst>
                <a:ext uri="{FF2B5EF4-FFF2-40B4-BE49-F238E27FC236}">
                  <a16:creationId xmlns:a16="http://schemas.microsoft.com/office/drawing/2014/main" id="{04294231-B6FC-49A2-BF4D-06B5750E9BC4}"/>
                </a:ext>
              </a:extLst>
            </p:cNvPr>
            <p:cNvSpPr>
              <a:spLocks noChangeArrowheads="1"/>
            </p:cNvSpPr>
            <p:nvPr/>
          </p:nvSpPr>
          <p:spPr bwMode="gray">
            <a:xfrm>
              <a:off x="9317373" y="2762296"/>
              <a:ext cx="1483119" cy="860386"/>
            </a:xfrm>
            <a:prstGeom prst="homePlate">
              <a:avLst>
                <a:gd name="adj" fmla="val 64203"/>
              </a:avLst>
            </a:prstGeom>
            <a:solidFill>
              <a:srgbClr val="92D050"/>
            </a:solidFill>
            <a:ln>
              <a:noFill/>
            </a:ln>
            <a:effectLst>
              <a:outerShdw dist="56796" dir="3806097" algn="ctr" rotWithShape="0">
                <a:srgbClr val="80808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latin typeface="微软雅黑" panose="020B0503020204020204" pitchFamily="34" charset="-122"/>
                  <a:ea typeface="微软雅黑" panose="020B0503020204020204" pitchFamily="34" charset="-122"/>
                </a:rPr>
                <a:t>步骤七</a:t>
              </a:r>
              <a:endParaRPr lang="en-US" altLang="zh-CN" sz="1600" b="1" dirty="0">
                <a:latin typeface="微软雅黑" panose="020B0503020204020204" pitchFamily="34" charset="-122"/>
                <a:ea typeface="微软雅黑" panose="020B0503020204020204" pitchFamily="34" charset="-122"/>
              </a:endParaRPr>
            </a:p>
            <a:p>
              <a:pPr eaLnBrk="1" hangingPunct="1"/>
              <a:r>
                <a:rPr lang="zh-CN" altLang="en-US" sz="1600" b="1" dirty="0">
                  <a:latin typeface="微软雅黑" panose="020B0503020204020204" pitchFamily="34" charset="-122"/>
                  <a:ea typeface="微软雅黑" panose="020B0503020204020204" pitchFamily="34" charset="-122"/>
                </a:rPr>
                <a:t>文档化</a:t>
              </a:r>
            </a:p>
          </p:txBody>
        </p:sp>
      </p:grpSp>
    </p:spTree>
    <p:extLst>
      <p:ext uri="{BB962C8B-B14F-4D97-AF65-F5344CB8AC3E}">
        <p14:creationId xmlns:p14="http://schemas.microsoft.com/office/powerpoint/2010/main" val="3470025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七步法</a:t>
            </a:r>
            <a:endParaRPr lang="zh-CN" altLang="en-US" sz="3600" dirty="0"/>
          </a:p>
        </p:txBody>
      </p:sp>
      <p:sp>
        <p:nvSpPr>
          <p:cNvPr id="7" name="Rectangle 2">
            <a:extLst>
              <a:ext uri="{FF2B5EF4-FFF2-40B4-BE49-F238E27FC236}">
                <a16:creationId xmlns:a16="http://schemas.microsoft.com/office/drawing/2014/main" id="{534BFEC9-1C6B-4A76-9BC9-C3412199C2FE}"/>
              </a:ext>
            </a:extLst>
          </p:cNvPr>
          <p:cNvSpPr txBox="1">
            <a:spLocks noChangeArrowheads="1"/>
          </p:cNvSpPr>
          <p:nvPr/>
        </p:nvSpPr>
        <p:spPr bwMode="auto">
          <a:xfrm>
            <a:off x="243045" y="865255"/>
            <a:ext cx="1854200" cy="642938"/>
          </a:xfrm>
          <a:prstGeom prst="rect">
            <a:avLst/>
          </a:prstGeom>
          <a:noFill/>
          <a:ln>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r>
              <a:rPr lang="zh-CN" altLang="en-US" sz="3200">
                <a:latin typeface="微软雅黑" panose="020B0503020204020204" pitchFamily="34" charset="-122"/>
                <a:ea typeface="微软雅黑" panose="020B0503020204020204" pitchFamily="34" charset="-122"/>
              </a:rPr>
              <a:t>七步法</a:t>
            </a:r>
          </a:p>
        </p:txBody>
      </p:sp>
      <p:sp>
        <p:nvSpPr>
          <p:cNvPr id="8" name="Rectangle 2">
            <a:extLst>
              <a:ext uri="{FF2B5EF4-FFF2-40B4-BE49-F238E27FC236}">
                <a16:creationId xmlns:a16="http://schemas.microsoft.com/office/drawing/2014/main" id="{2C1C5482-E27B-4489-89AA-A9EE50285786}"/>
              </a:ext>
            </a:extLst>
          </p:cNvPr>
          <p:cNvSpPr txBox="1">
            <a:spLocks noChangeArrowheads="1"/>
          </p:cNvSpPr>
          <p:nvPr/>
        </p:nvSpPr>
        <p:spPr bwMode="auto">
          <a:xfrm>
            <a:off x="1617820" y="1722505"/>
            <a:ext cx="1487488" cy="500063"/>
          </a:xfrm>
          <a:prstGeom prst="rect">
            <a:avLst/>
          </a:prstGeom>
          <a:solidFill>
            <a:srgbClr val="92D050"/>
          </a:solid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latin typeface="微软雅黑" panose="020B0503020204020204" pitchFamily="34" charset="-122"/>
                <a:ea typeface="微软雅黑" panose="020B0503020204020204" pitchFamily="34" charset="-122"/>
              </a:rPr>
              <a:t>规划和准备</a:t>
            </a:r>
          </a:p>
        </p:txBody>
      </p:sp>
      <p:sp>
        <p:nvSpPr>
          <p:cNvPr id="9" name="Rectangle 2">
            <a:extLst>
              <a:ext uri="{FF2B5EF4-FFF2-40B4-BE49-F238E27FC236}">
                <a16:creationId xmlns:a16="http://schemas.microsoft.com/office/drawing/2014/main" id="{A34A494B-E8AC-457A-B888-8CABB1C2D4BE}"/>
              </a:ext>
            </a:extLst>
          </p:cNvPr>
          <p:cNvSpPr txBox="1">
            <a:spLocks noChangeArrowheads="1"/>
          </p:cNvSpPr>
          <p:nvPr/>
        </p:nvSpPr>
        <p:spPr bwMode="auto">
          <a:xfrm>
            <a:off x="1617820" y="2309880"/>
            <a:ext cx="1487488" cy="500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架构</a:t>
            </a:r>
            <a:r>
              <a:rPr lang="zh-CN" altLang="zh-CN" sz="2000" b="1" dirty="0">
                <a:latin typeface="微软雅黑" panose="020B0503020204020204" pitchFamily="34" charset="-122"/>
                <a:ea typeface="微软雅黑" panose="020B0503020204020204" pitchFamily="34" charset="-122"/>
              </a:rPr>
              <a:t>分析</a:t>
            </a: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10" name="Rectangle 2">
            <a:extLst>
              <a:ext uri="{FF2B5EF4-FFF2-40B4-BE49-F238E27FC236}">
                <a16:creationId xmlns:a16="http://schemas.microsoft.com/office/drawing/2014/main" id="{0AA0A8FD-22CA-4E67-9114-C1CEDBA5310A}"/>
              </a:ext>
            </a:extLst>
          </p:cNvPr>
          <p:cNvSpPr txBox="1">
            <a:spLocks noChangeArrowheads="1"/>
          </p:cNvSpPr>
          <p:nvPr/>
        </p:nvSpPr>
        <p:spPr bwMode="auto">
          <a:xfrm>
            <a:off x="1617820" y="2906780"/>
            <a:ext cx="1487488" cy="500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功能分析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1" name="Rectangle 2">
            <a:extLst>
              <a:ext uri="{FF2B5EF4-FFF2-40B4-BE49-F238E27FC236}">
                <a16:creationId xmlns:a16="http://schemas.microsoft.com/office/drawing/2014/main" id="{CC119CFC-F515-42C4-848C-FF08CB920787}"/>
              </a:ext>
            </a:extLst>
          </p:cNvPr>
          <p:cNvSpPr txBox="1">
            <a:spLocks noChangeArrowheads="1"/>
          </p:cNvSpPr>
          <p:nvPr/>
        </p:nvSpPr>
        <p:spPr bwMode="auto">
          <a:xfrm>
            <a:off x="1617820" y="3511618"/>
            <a:ext cx="1487488" cy="5000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失效分析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2" name="Rectangle 2">
            <a:extLst>
              <a:ext uri="{FF2B5EF4-FFF2-40B4-BE49-F238E27FC236}">
                <a16:creationId xmlns:a16="http://schemas.microsoft.com/office/drawing/2014/main" id="{36987104-68BD-4E52-B62E-C89D7FD61C30}"/>
              </a:ext>
            </a:extLst>
          </p:cNvPr>
          <p:cNvSpPr txBox="1">
            <a:spLocks noChangeArrowheads="1"/>
          </p:cNvSpPr>
          <p:nvPr/>
        </p:nvSpPr>
        <p:spPr bwMode="auto">
          <a:xfrm>
            <a:off x="1617820" y="4125980"/>
            <a:ext cx="1487488" cy="500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风险分析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3" name="Rectangle 2">
            <a:extLst>
              <a:ext uri="{FF2B5EF4-FFF2-40B4-BE49-F238E27FC236}">
                <a16:creationId xmlns:a16="http://schemas.microsoft.com/office/drawing/2014/main" id="{1574394B-A01B-4C13-8272-B46AB7236283}"/>
              </a:ext>
            </a:extLst>
          </p:cNvPr>
          <p:cNvSpPr txBox="1">
            <a:spLocks noChangeArrowheads="1"/>
          </p:cNvSpPr>
          <p:nvPr/>
        </p:nvSpPr>
        <p:spPr bwMode="auto">
          <a:xfrm>
            <a:off x="1617820" y="4738755"/>
            <a:ext cx="1487488" cy="500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技术改进</a:t>
            </a:r>
          </a:p>
        </p:txBody>
      </p:sp>
      <p:sp>
        <p:nvSpPr>
          <p:cNvPr id="14" name="右箭头 25">
            <a:extLst>
              <a:ext uri="{FF2B5EF4-FFF2-40B4-BE49-F238E27FC236}">
                <a16:creationId xmlns:a16="http://schemas.microsoft.com/office/drawing/2014/main" id="{2EFFE9DF-F569-438D-9547-B1762EAE3704}"/>
              </a:ext>
            </a:extLst>
          </p:cNvPr>
          <p:cNvSpPr>
            <a:spLocks noChangeArrowheads="1"/>
          </p:cNvSpPr>
          <p:nvPr/>
        </p:nvSpPr>
        <p:spPr bwMode="auto">
          <a:xfrm>
            <a:off x="3176661" y="1851093"/>
            <a:ext cx="628632" cy="201578"/>
          </a:xfrm>
          <a:prstGeom prst="rightArrow">
            <a:avLst>
              <a:gd name="adj1" fmla="val 50000"/>
              <a:gd name="adj2" fmla="val 50000"/>
            </a:avLst>
          </a:prstGeom>
          <a:solidFill>
            <a:schemeClr val="accent1"/>
          </a:solidFill>
          <a:ln w="25400">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5" name="Rectangle 2">
            <a:extLst>
              <a:ext uri="{FF2B5EF4-FFF2-40B4-BE49-F238E27FC236}">
                <a16:creationId xmlns:a16="http://schemas.microsoft.com/office/drawing/2014/main" id="{F39AEB4E-246B-497C-A254-F87C90C5CD42}"/>
              </a:ext>
            </a:extLst>
          </p:cNvPr>
          <p:cNvSpPr txBox="1">
            <a:spLocks noChangeArrowheads="1"/>
          </p:cNvSpPr>
          <p:nvPr/>
        </p:nvSpPr>
        <p:spPr bwMode="auto">
          <a:xfrm>
            <a:off x="1617820" y="5378518"/>
            <a:ext cx="1487488" cy="5000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文档化</a:t>
            </a:r>
          </a:p>
        </p:txBody>
      </p:sp>
      <p:cxnSp>
        <p:nvCxnSpPr>
          <p:cNvPr id="16" name="肘形连接符 5">
            <a:extLst>
              <a:ext uri="{FF2B5EF4-FFF2-40B4-BE49-F238E27FC236}">
                <a16:creationId xmlns:a16="http://schemas.microsoft.com/office/drawing/2014/main" id="{7163561F-43BC-44C3-81CB-3494F8598DA2}"/>
              </a:ext>
            </a:extLst>
          </p:cNvPr>
          <p:cNvCxnSpPr>
            <a:cxnSpLocks noChangeShapeType="1"/>
            <a:stCxn id="7" idx="2"/>
            <a:endCxn id="8" idx="1"/>
          </p:cNvCxnSpPr>
          <p:nvPr/>
        </p:nvCxnSpPr>
        <p:spPr bwMode="auto">
          <a:xfrm rot="16200000" flipH="1">
            <a:off x="1162208" y="1516130"/>
            <a:ext cx="46355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肘形连接符 7">
            <a:extLst>
              <a:ext uri="{FF2B5EF4-FFF2-40B4-BE49-F238E27FC236}">
                <a16:creationId xmlns:a16="http://schemas.microsoft.com/office/drawing/2014/main" id="{AD3DD36A-BD3C-48D1-B089-E33CA2EB491B}"/>
              </a:ext>
            </a:extLst>
          </p:cNvPr>
          <p:cNvCxnSpPr>
            <a:cxnSpLocks noChangeShapeType="1"/>
            <a:stCxn id="7" idx="2"/>
            <a:endCxn id="9" idx="1"/>
          </p:cNvCxnSpPr>
          <p:nvPr/>
        </p:nvCxnSpPr>
        <p:spPr bwMode="auto">
          <a:xfrm rot="16200000" flipH="1">
            <a:off x="867727" y="1810611"/>
            <a:ext cx="105251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肘形连接符 9">
            <a:extLst>
              <a:ext uri="{FF2B5EF4-FFF2-40B4-BE49-F238E27FC236}">
                <a16:creationId xmlns:a16="http://schemas.microsoft.com/office/drawing/2014/main" id="{1C3B3A46-3ED7-4017-A1AB-4DAC4BA20C05}"/>
              </a:ext>
            </a:extLst>
          </p:cNvPr>
          <p:cNvCxnSpPr>
            <a:cxnSpLocks noChangeShapeType="1"/>
            <a:stCxn id="7" idx="2"/>
            <a:endCxn id="10" idx="1"/>
          </p:cNvCxnSpPr>
          <p:nvPr/>
        </p:nvCxnSpPr>
        <p:spPr bwMode="auto">
          <a:xfrm rot="16200000" flipH="1">
            <a:off x="569277" y="2109061"/>
            <a:ext cx="164941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肘形连接符 11">
            <a:extLst>
              <a:ext uri="{FF2B5EF4-FFF2-40B4-BE49-F238E27FC236}">
                <a16:creationId xmlns:a16="http://schemas.microsoft.com/office/drawing/2014/main" id="{9B515C23-173E-4938-B247-0CACDC809CFB}"/>
              </a:ext>
            </a:extLst>
          </p:cNvPr>
          <p:cNvCxnSpPr>
            <a:cxnSpLocks noChangeShapeType="1"/>
            <a:stCxn id="7" idx="2"/>
            <a:endCxn id="11" idx="1"/>
          </p:cNvCxnSpPr>
          <p:nvPr/>
        </p:nvCxnSpPr>
        <p:spPr bwMode="auto">
          <a:xfrm rot="16200000" flipH="1">
            <a:off x="266858" y="2411480"/>
            <a:ext cx="225425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肘形连接符 13">
            <a:extLst>
              <a:ext uri="{FF2B5EF4-FFF2-40B4-BE49-F238E27FC236}">
                <a16:creationId xmlns:a16="http://schemas.microsoft.com/office/drawing/2014/main" id="{3C943E7E-2EA6-43EC-919E-D64AE3487E8D}"/>
              </a:ext>
            </a:extLst>
          </p:cNvPr>
          <p:cNvCxnSpPr>
            <a:cxnSpLocks noChangeShapeType="1"/>
            <a:stCxn id="7" idx="2"/>
            <a:endCxn id="12" idx="1"/>
          </p:cNvCxnSpPr>
          <p:nvPr/>
        </p:nvCxnSpPr>
        <p:spPr bwMode="auto">
          <a:xfrm rot="16200000" flipH="1">
            <a:off x="-39530" y="2717868"/>
            <a:ext cx="2867025"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肘形连接符 15">
            <a:extLst>
              <a:ext uri="{FF2B5EF4-FFF2-40B4-BE49-F238E27FC236}">
                <a16:creationId xmlns:a16="http://schemas.microsoft.com/office/drawing/2014/main" id="{E13F9A8C-7140-4BC9-BB10-504C2207EAD4}"/>
              </a:ext>
            </a:extLst>
          </p:cNvPr>
          <p:cNvCxnSpPr>
            <a:cxnSpLocks noChangeShapeType="1"/>
            <a:stCxn id="7" idx="2"/>
            <a:endCxn id="13" idx="1"/>
          </p:cNvCxnSpPr>
          <p:nvPr/>
        </p:nvCxnSpPr>
        <p:spPr bwMode="auto">
          <a:xfrm rot="16200000" flipH="1">
            <a:off x="-345917" y="3024255"/>
            <a:ext cx="347980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肘形连接符 17">
            <a:extLst>
              <a:ext uri="{FF2B5EF4-FFF2-40B4-BE49-F238E27FC236}">
                <a16:creationId xmlns:a16="http://schemas.microsoft.com/office/drawing/2014/main" id="{B806DCBE-135F-4FD2-9E95-8C222E1A5128}"/>
              </a:ext>
            </a:extLst>
          </p:cNvPr>
          <p:cNvCxnSpPr>
            <a:cxnSpLocks noChangeShapeType="1"/>
            <a:stCxn id="7" idx="2"/>
            <a:endCxn id="15" idx="1"/>
          </p:cNvCxnSpPr>
          <p:nvPr/>
        </p:nvCxnSpPr>
        <p:spPr bwMode="auto">
          <a:xfrm rot="16200000" flipH="1">
            <a:off x="-665798" y="3344136"/>
            <a:ext cx="411956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Rectangle 3">
            <a:extLst>
              <a:ext uri="{FF2B5EF4-FFF2-40B4-BE49-F238E27FC236}">
                <a16:creationId xmlns:a16="http://schemas.microsoft.com/office/drawing/2014/main" id="{2C14A9B4-50DC-4F4E-87DE-798D87B5558E}"/>
              </a:ext>
            </a:extLst>
          </p:cNvPr>
          <p:cNvSpPr txBox="1">
            <a:spLocks noChangeArrowheads="1"/>
          </p:cNvSpPr>
          <p:nvPr/>
        </p:nvSpPr>
        <p:spPr bwMode="auto">
          <a:xfrm>
            <a:off x="3975257" y="952568"/>
            <a:ext cx="7331651"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pPr>
            <a:r>
              <a:rPr lang="zh-CN" altLang="en-US" b="1" dirty="0">
                <a:solidFill>
                  <a:srgbClr val="FF0000"/>
                </a:solidFill>
                <a:latin typeface="微软雅黑" panose="020B0503020204020204" pitchFamily="34" charset="-122"/>
                <a:ea typeface="微软雅黑" panose="020B0503020204020204" pitchFamily="34" charset="-122"/>
              </a:rPr>
              <a:t>定义范围</a:t>
            </a:r>
            <a:endParaRPr lang="en-US" altLang="zh-CN" b="1" dirty="0">
              <a:solidFill>
                <a:srgbClr val="FF0000"/>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pPr>
            <a:r>
              <a:rPr lang="zh-CN" altLang="zh-CN" dirty="0">
                <a:latin typeface="微软雅黑" panose="020B0503020204020204" pitchFamily="34" charset="-122"/>
                <a:ea typeface="微软雅黑" panose="020B0503020204020204" pitchFamily="34" charset="-122"/>
              </a:rPr>
              <a:t>分析范围的主要工具为</a:t>
            </a:r>
            <a:r>
              <a:rPr lang="en-US" altLang="zh-CN" dirty="0">
                <a:latin typeface="微软雅黑" panose="020B0503020204020204" pitchFamily="34" charset="-122"/>
                <a:ea typeface="微软雅黑" panose="020B0503020204020204" pitchFamily="34" charset="-122"/>
              </a:rPr>
              <a:t>Boundary Diagram</a:t>
            </a:r>
            <a:r>
              <a:rPr lang="zh-CN" altLang="zh-CN" dirty="0">
                <a:latin typeface="微软雅黑" panose="020B0503020204020204" pitchFamily="34" charset="-122"/>
                <a:ea typeface="微软雅黑" panose="020B0503020204020204" pitchFamily="34" charset="-122"/>
              </a:rPr>
              <a:t>框图，主要目的是界定</a:t>
            </a:r>
            <a:r>
              <a:rPr lang="en-US" altLang="zh-CN" dirty="0">
                <a:latin typeface="微软雅黑" panose="020B0503020204020204" pitchFamily="34" charset="-122"/>
                <a:ea typeface="微软雅黑" panose="020B0503020204020204" pitchFamily="34" charset="-122"/>
              </a:rPr>
              <a:t>FMEA</a:t>
            </a:r>
            <a:r>
              <a:rPr lang="zh-CN" altLang="zh-CN" dirty="0">
                <a:latin typeface="微软雅黑" panose="020B0503020204020204" pitchFamily="34" charset="-122"/>
                <a:ea typeface="微软雅黑" panose="020B0503020204020204" pitchFamily="34" charset="-122"/>
              </a:rPr>
              <a:t>分析的边界</a:t>
            </a:r>
            <a:endParaRPr lang="zh-CN" altLang="en-US" dirty="0">
              <a:latin typeface="微软雅黑" panose="020B0503020204020204" pitchFamily="34" charset="-122"/>
              <a:ea typeface="微软雅黑" panose="020B0503020204020204" pitchFamily="34" charset="-122"/>
            </a:endParaRPr>
          </a:p>
        </p:txBody>
      </p:sp>
      <p:pic>
        <p:nvPicPr>
          <p:cNvPr id="25" name="Picture 4">
            <a:extLst>
              <a:ext uri="{FF2B5EF4-FFF2-40B4-BE49-F238E27FC236}">
                <a16:creationId xmlns:a16="http://schemas.microsoft.com/office/drawing/2014/main" id="{40741957-B287-494F-B538-92F670AB5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075" y="2618637"/>
            <a:ext cx="4567238"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9421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七步法</a:t>
            </a:r>
            <a:endParaRPr lang="zh-CN" altLang="en-US" sz="3600" dirty="0"/>
          </a:p>
        </p:txBody>
      </p:sp>
      <p:sp>
        <p:nvSpPr>
          <p:cNvPr id="7" name="Rectangle 2">
            <a:extLst>
              <a:ext uri="{FF2B5EF4-FFF2-40B4-BE49-F238E27FC236}">
                <a16:creationId xmlns:a16="http://schemas.microsoft.com/office/drawing/2014/main" id="{534BFEC9-1C6B-4A76-9BC9-C3412199C2FE}"/>
              </a:ext>
            </a:extLst>
          </p:cNvPr>
          <p:cNvSpPr txBox="1">
            <a:spLocks noChangeArrowheads="1"/>
          </p:cNvSpPr>
          <p:nvPr/>
        </p:nvSpPr>
        <p:spPr bwMode="auto">
          <a:xfrm>
            <a:off x="243045" y="865255"/>
            <a:ext cx="1854200" cy="642938"/>
          </a:xfrm>
          <a:prstGeom prst="rect">
            <a:avLst/>
          </a:prstGeom>
          <a:noFill/>
          <a:ln>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r>
              <a:rPr lang="zh-CN" altLang="en-US" sz="3200">
                <a:latin typeface="微软雅黑" panose="020B0503020204020204" pitchFamily="34" charset="-122"/>
                <a:ea typeface="微软雅黑" panose="020B0503020204020204" pitchFamily="34" charset="-122"/>
              </a:rPr>
              <a:t>七步法</a:t>
            </a:r>
          </a:p>
        </p:txBody>
      </p:sp>
      <p:sp>
        <p:nvSpPr>
          <p:cNvPr id="8" name="Rectangle 2">
            <a:extLst>
              <a:ext uri="{FF2B5EF4-FFF2-40B4-BE49-F238E27FC236}">
                <a16:creationId xmlns:a16="http://schemas.microsoft.com/office/drawing/2014/main" id="{2C1C5482-E27B-4489-89AA-A9EE50285786}"/>
              </a:ext>
            </a:extLst>
          </p:cNvPr>
          <p:cNvSpPr txBox="1">
            <a:spLocks noChangeArrowheads="1"/>
          </p:cNvSpPr>
          <p:nvPr/>
        </p:nvSpPr>
        <p:spPr bwMode="auto">
          <a:xfrm>
            <a:off x="1617820" y="1722505"/>
            <a:ext cx="1487488" cy="500063"/>
          </a:xfrm>
          <a:prstGeom prst="rect">
            <a:avLst/>
          </a:prstGeom>
          <a:solidFill>
            <a:srgbClr val="92D050"/>
          </a:solid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latin typeface="微软雅黑" panose="020B0503020204020204" pitchFamily="34" charset="-122"/>
                <a:ea typeface="微软雅黑" panose="020B0503020204020204" pitchFamily="34" charset="-122"/>
              </a:rPr>
              <a:t>规划和准备</a:t>
            </a:r>
          </a:p>
        </p:txBody>
      </p:sp>
      <p:sp>
        <p:nvSpPr>
          <p:cNvPr id="9" name="Rectangle 2">
            <a:extLst>
              <a:ext uri="{FF2B5EF4-FFF2-40B4-BE49-F238E27FC236}">
                <a16:creationId xmlns:a16="http://schemas.microsoft.com/office/drawing/2014/main" id="{A34A494B-E8AC-457A-B888-8CABB1C2D4BE}"/>
              </a:ext>
            </a:extLst>
          </p:cNvPr>
          <p:cNvSpPr txBox="1">
            <a:spLocks noChangeArrowheads="1"/>
          </p:cNvSpPr>
          <p:nvPr/>
        </p:nvSpPr>
        <p:spPr bwMode="auto">
          <a:xfrm>
            <a:off x="1617820" y="2309880"/>
            <a:ext cx="1487488" cy="500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架构</a:t>
            </a:r>
            <a:r>
              <a:rPr lang="zh-CN" altLang="zh-CN" sz="2000" b="1" dirty="0">
                <a:latin typeface="微软雅黑" panose="020B0503020204020204" pitchFamily="34" charset="-122"/>
                <a:ea typeface="微软雅黑" panose="020B0503020204020204" pitchFamily="34" charset="-122"/>
              </a:rPr>
              <a:t>分析</a:t>
            </a: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10" name="Rectangle 2">
            <a:extLst>
              <a:ext uri="{FF2B5EF4-FFF2-40B4-BE49-F238E27FC236}">
                <a16:creationId xmlns:a16="http://schemas.microsoft.com/office/drawing/2014/main" id="{0AA0A8FD-22CA-4E67-9114-C1CEDBA5310A}"/>
              </a:ext>
            </a:extLst>
          </p:cNvPr>
          <p:cNvSpPr txBox="1">
            <a:spLocks noChangeArrowheads="1"/>
          </p:cNvSpPr>
          <p:nvPr/>
        </p:nvSpPr>
        <p:spPr bwMode="auto">
          <a:xfrm>
            <a:off x="1617820" y="2906780"/>
            <a:ext cx="1487488" cy="500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功能分析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1" name="Rectangle 2">
            <a:extLst>
              <a:ext uri="{FF2B5EF4-FFF2-40B4-BE49-F238E27FC236}">
                <a16:creationId xmlns:a16="http://schemas.microsoft.com/office/drawing/2014/main" id="{CC119CFC-F515-42C4-848C-FF08CB920787}"/>
              </a:ext>
            </a:extLst>
          </p:cNvPr>
          <p:cNvSpPr txBox="1">
            <a:spLocks noChangeArrowheads="1"/>
          </p:cNvSpPr>
          <p:nvPr/>
        </p:nvSpPr>
        <p:spPr bwMode="auto">
          <a:xfrm>
            <a:off x="1617820" y="3511618"/>
            <a:ext cx="1487488" cy="5000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失效分析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2" name="Rectangle 2">
            <a:extLst>
              <a:ext uri="{FF2B5EF4-FFF2-40B4-BE49-F238E27FC236}">
                <a16:creationId xmlns:a16="http://schemas.microsoft.com/office/drawing/2014/main" id="{36987104-68BD-4E52-B62E-C89D7FD61C30}"/>
              </a:ext>
            </a:extLst>
          </p:cNvPr>
          <p:cNvSpPr txBox="1">
            <a:spLocks noChangeArrowheads="1"/>
          </p:cNvSpPr>
          <p:nvPr/>
        </p:nvSpPr>
        <p:spPr bwMode="auto">
          <a:xfrm>
            <a:off x="1617820" y="4125980"/>
            <a:ext cx="1487488" cy="500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风险分析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3" name="Rectangle 2">
            <a:extLst>
              <a:ext uri="{FF2B5EF4-FFF2-40B4-BE49-F238E27FC236}">
                <a16:creationId xmlns:a16="http://schemas.microsoft.com/office/drawing/2014/main" id="{1574394B-A01B-4C13-8272-B46AB7236283}"/>
              </a:ext>
            </a:extLst>
          </p:cNvPr>
          <p:cNvSpPr txBox="1">
            <a:spLocks noChangeArrowheads="1"/>
          </p:cNvSpPr>
          <p:nvPr/>
        </p:nvSpPr>
        <p:spPr bwMode="auto">
          <a:xfrm>
            <a:off x="1617820" y="4738755"/>
            <a:ext cx="1487488" cy="500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技术改进</a:t>
            </a:r>
          </a:p>
        </p:txBody>
      </p:sp>
      <p:sp>
        <p:nvSpPr>
          <p:cNvPr id="14" name="右箭头 25">
            <a:extLst>
              <a:ext uri="{FF2B5EF4-FFF2-40B4-BE49-F238E27FC236}">
                <a16:creationId xmlns:a16="http://schemas.microsoft.com/office/drawing/2014/main" id="{2EFFE9DF-F569-438D-9547-B1762EAE3704}"/>
              </a:ext>
            </a:extLst>
          </p:cNvPr>
          <p:cNvSpPr>
            <a:spLocks noChangeArrowheads="1"/>
          </p:cNvSpPr>
          <p:nvPr/>
        </p:nvSpPr>
        <p:spPr bwMode="auto">
          <a:xfrm>
            <a:off x="3176661" y="1851093"/>
            <a:ext cx="798596" cy="201578"/>
          </a:xfrm>
          <a:prstGeom prst="rightArrow">
            <a:avLst>
              <a:gd name="adj1" fmla="val 50000"/>
              <a:gd name="adj2" fmla="val 50000"/>
            </a:avLst>
          </a:prstGeom>
          <a:solidFill>
            <a:schemeClr val="accent1"/>
          </a:solidFill>
          <a:ln w="25400">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5" name="Rectangle 2">
            <a:extLst>
              <a:ext uri="{FF2B5EF4-FFF2-40B4-BE49-F238E27FC236}">
                <a16:creationId xmlns:a16="http://schemas.microsoft.com/office/drawing/2014/main" id="{F39AEB4E-246B-497C-A254-F87C90C5CD42}"/>
              </a:ext>
            </a:extLst>
          </p:cNvPr>
          <p:cNvSpPr txBox="1">
            <a:spLocks noChangeArrowheads="1"/>
          </p:cNvSpPr>
          <p:nvPr/>
        </p:nvSpPr>
        <p:spPr bwMode="auto">
          <a:xfrm>
            <a:off x="1617820" y="5378518"/>
            <a:ext cx="1487488" cy="5000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文档化</a:t>
            </a:r>
          </a:p>
        </p:txBody>
      </p:sp>
      <p:cxnSp>
        <p:nvCxnSpPr>
          <p:cNvPr id="16" name="肘形连接符 5">
            <a:extLst>
              <a:ext uri="{FF2B5EF4-FFF2-40B4-BE49-F238E27FC236}">
                <a16:creationId xmlns:a16="http://schemas.microsoft.com/office/drawing/2014/main" id="{7163561F-43BC-44C3-81CB-3494F8598DA2}"/>
              </a:ext>
            </a:extLst>
          </p:cNvPr>
          <p:cNvCxnSpPr>
            <a:cxnSpLocks noChangeShapeType="1"/>
            <a:stCxn id="7" idx="2"/>
            <a:endCxn id="8" idx="1"/>
          </p:cNvCxnSpPr>
          <p:nvPr/>
        </p:nvCxnSpPr>
        <p:spPr bwMode="auto">
          <a:xfrm rot="16200000" flipH="1">
            <a:off x="1162208" y="1516130"/>
            <a:ext cx="46355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肘形连接符 7">
            <a:extLst>
              <a:ext uri="{FF2B5EF4-FFF2-40B4-BE49-F238E27FC236}">
                <a16:creationId xmlns:a16="http://schemas.microsoft.com/office/drawing/2014/main" id="{AD3DD36A-BD3C-48D1-B089-E33CA2EB491B}"/>
              </a:ext>
            </a:extLst>
          </p:cNvPr>
          <p:cNvCxnSpPr>
            <a:cxnSpLocks noChangeShapeType="1"/>
            <a:stCxn id="7" idx="2"/>
            <a:endCxn id="9" idx="1"/>
          </p:cNvCxnSpPr>
          <p:nvPr/>
        </p:nvCxnSpPr>
        <p:spPr bwMode="auto">
          <a:xfrm rot="16200000" flipH="1">
            <a:off x="867727" y="1810611"/>
            <a:ext cx="105251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肘形连接符 9">
            <a:extLst>
              <a:ext uri="{FF2B5EF4-FFF2-40B4-BE49-F238E27FC236}">
                <a16:creationId xmlns:a16="http://schemas.microsoft.com/office/drawing/2014/main" id="{1C3B3A46-3ED7-4017-A1AB-4DAC4BA20C05}"/>
              </a:ext>
            </a:extLst>
          </p:cNvPr>
          <p:cNvCxnSpPr>
            <a:cxnSpLocks noChangeShapeType="1"/>
            <a:stCxn id="7" idx="2"/>
            <a:endCxn id="10" idx="1"/>
          </p:cNvCxnSpPr>
          <p:nvPr/>
        </p:nvCxnSpPr>
        <p:spPr bwMode="auto">
          <a:xfrm rot="16200000" flipH="1">
            <a:off x="569277" y="2109061"/>
            <a:ext cx="164941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肘形连接符 11">
            <a:extLst>
              <a:ext uri="{FF2B5EF4-FFF2-40B4-BE49-F238E27FC236}">
                <a16:creationId xmlns:a16="http://schemas.microsoft.com/office/drawing/2014/main" id="{9B515C23-173E-4938-B247-0CACDC809CFB}"/>
              </a:ext>
            </a:extLst>
          </p:cNvPr>
          <p:cNvCxnSpPr>
            <a:cxnSpLocks noChangeShapeType="1"/>
            <a:stCxn id="7" idx="2"/>
            <a:endCxn id="11" idx="1"/>
          </p:cNvCxnSpPr>
          <p:nvPr/>
        </p:nvCxnSpPr>
        <p:spPr bwMode="auto">
          <a:xfrm rot="16200000" flipH="1">
            <a:off x="266858" y="2411480"/>
            <a:ext cx="225425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肘形连接符 13">
            <a:extLst>
              <a:ext uri="{FF2B5EF4-FFF2-40B4-BE49-F238E27FC236}">
                <a16:creationId xmlns:a16="http://schemas.microsoft.com/office/drawing/2014/main" id="{3C943E7E-2EA6-43EC-919E-D64AE3487E8D}"/>
              </a:ext>
            </a:extLst>
          </p:cNvPr>
          <p:cNvCxnSpPr>
            <a:cxnSpLocks noChangeShapeType="1"/>
            <a:stCxn id="7" idx="2"/>
            <a:endCxn id="12" idx="1"/>
          </p:cNvCxnSpPr>
          <p:nvPr/>
        </p:nvCxnSpPr>
        <p:spPr bwMode="auto">
          <a:xfrm rot="16200000" flipH="1">
            <a:off x="-39530" y="2717868"/>
            <a:ext cx="2867025"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肘形连接符 15">
            <a:extLst>
              <a:ext uri="{FF2B5EF4-FFF2-40B4-BE49-F238E27FC236}">
                <a16:creationId xmlns:a16="http://schemas.microsoft.com/office/drawing/2014/main" id="{E13F9A8C-7140-4BC9-BB10-504C2207EAD4}"/>
              </a:ext>
            </a:extLst>
          </p:cNvPr>
          <p:cNvCxnSpPr>
            <a:cxnSpLocks noChangeShapeType="1"/>
            <a:stCxn id="7" idx="2"/>
            <a:endCxn id="13" idx="1"/>
          </p:cNvCxnSpPr>
          <p:nvPr/>
        </p:nvCxnSpPr>
        <p:spPr bwMode="auto">
          <a:xfrm rot="16200000" flipH="1">
            <a:off x="-345917" y="3024255"/>
            <a:ext cx="347980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肘形连接符 17">
            <a:extLst>
              <a:ext uri="{FF2B5EF4-FFF2-40B4-BE49-F238E27FC236}">
                <a16:creationId xmlns:a16="http://schemas.microsoft.com/office/drawing/2014/main" id="{B806DCBE-135F-4FD2-9E95-8C222E1A5128}"/>
              </a:ext>
            </a:extLst>
          </p:cNvPr>
          <p:cNvCxnSpPr>
            <a:cxnSpLocks noChangeShapeType="1"/>
            <a:stCxn id="7" idx="2"/>
            <a:endCxn id="15" idx="1"/>
          </p:cNvCxnSpPr>
          <p:nvPr/>
        </p:nvCxnSpPr>
        <p:spPr bwMode="auto">
          <a:xfrm rot="16200000" flipH="1">
            <a:off x="-665798" y="3344136"/>
            <a:ext cx="411956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Rectangle 3">
            <a:extLst>
              <a:ext uri="{FF2B5EF4-FFF2-40B4-BE49-F238E27FC236}">
                <a16:creationId xmlns:a16="http://schemas.microsoft.com/office/drawing/2014/main" id="{2C14A9B4-50DC-4F4E-87DE-798D87B5558E}"/>
              </a:ext>
            </a:extLst>
          </p:cNvPr>
          <p:cNvSpPr txBox="1">
            <a:spLocks noChangeArrowheads="1"/>
          </p:cNvSpPr>
          <p:nvPr/>
        </p:nvSpPr>
        <p:spPr bwMode="auto">
          <a:xfrm>
            <a:off x="4138979" y="1508192"/>
            <a:ext cx="6815565" cy="301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pPr>
            <a:r>
              <a:rPr lang="zh-CN" altLang="en-US" sz="2000" b="1" dirty="0">
                <a:solidFill>
                  <a:srgbClr val="FF0000"/>
                </a:solidFill>
                <a:latin typeface="微软雅黑" panose="020B0503020204020204" pitchFamily="34" charset="-122"/>
                <a:ea typeface="微软雅黑" panose="020B0503020204020204" pitchFamily="34" charset="-122"/>
              </a:rPr>
              <a:t>定义客户：</a:t>
            </a:r>
            <a:r>
              <a:rPr lang="zh-CN" altLang="en-US" sz="2000" dirty="0">
                <a:latin typeface="微软雅黑" panose="020B0503020204020204" pitchFamily="34" charset="-122"/>
                <a:ea typeface="微软雅黑" panose="020B0503020204020204" pitchFamily="34" charset="-122"/>
              </a:rPr>
              <a:t>考虑以下几类客户：</a:t>
            </a:r>
          </a:p>
          <a:p>
            <a:pPr marL="285750" indent="-285750" eaLnBrk="1" hangingPunct="1">
              <a:lnSpc>
                <a:spcPct val="150000"/>
              </a:lnSpc>
              <a:spcBef>
                <a:spcPct val="20000"/>
              </a:spcBef>
              <a:buFont typeface="Wingdings" panose="05000000000000000000" pitchFamily="2" charset="2"/>
              <a:buChar char="p"/>
            </a:pPr>
            <a:r>
              <a:rPr lang="zh-CN" altLang="en-US" sz="1600" b="1" dirty="0">
                <a:solidFill>
                  <a:srgbClr val="FF0000"/>
                </a:solidFill>
                <a:latin typeface="微软雅黑" panose="020B0503020204020204" pitchFamily="34" charset="-122"/>
                <a:ea typeface="微软雅黑" panose="020B0503020204020204" pitchFamily="34" charset="-122"/>
              </a:rPr>
              <a:t>业务使用者</a:t>
            </a:r>
            <a:r>
              <a:rPr lang="zh-CN" altLang="en-US" sz="1600" dirty="0">
                <a:latin typeface="微软雅黑" panose="020B0503020204020204" pitchFamily="34" charset="-122"/>
                <a:ea typeface="微软雅黑" panose="020B0503020204020204" pitchFamily="34" charset="-122"/>
              </a:rPr>
              <a:t>：将会使用产品的个人或组织或者应用程序。如影响最终使用者的</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分析可包括耐用性、防错、操作简便性等</a:t>
            </a:r>
            <a:endParaRPr lang="en-US" altLang="zh-CN" sz="1600" dirty="0">
              <a:latin typeface="微软雅黑" panose="020B0503020204020204" pitchFamily="34" charset="-122"/>
              <a:ea typeface="微软雅黑" panose="020B0503020204020204" pitchFamily="34" charset="-122"/>
            </a:endParaRPr>
          </a:p>
          <a:p>
            <a:pPr marL="285750" indent="-285750" eaLnBrk="1" hangingPunct="1">
              <a:lnSpc>
                <a:spcPct val="150000"/>
              </a:lnSpc>
              <a:spcBef>
                <a:spcPct val="20000"/>
              </a:spcBef>
              <a:buFont typeface="Wingdings" panose="05000000000000000000" pitchFamily="2" charset="2"/>
              <a:buChar char="p"/>
            </a:pPr>
            <a:r>
              <a:rPr lang="zh-CN" altLang="en-US" sz="1600" b="1" dirty="0">
                <a:solidFill>
                  <a:srgbClr val="FF0000"/>
                </a:solidFill>
                <a:latin typeface="微软雅黑" panose="020B0503020204020204" pitchFamily="34" charset="-122"/>
                <a:ea typeface="微软雅黑" panose="020B0503020204020204" pitchFamily="34" charset="-122"/>
              </a:rPr>
              <a:t>技术服务人员</a:t>
            </a:r>
            <a:r>
              <a:rPr lang="zh-CN" altLang="en-US" sz="1600" dirty="0">
                <a:latin typeface="微软雅黑" panose="020B0503020204020204" pitchFamily="34" charset="-122"/>
                <a:ea typeface="微软雅黑" panose="020B0503020204020204" pitchFamily="34" charset="-122"/>
              </a:rPr>
              <a:t>：负责客户现场安装部署以及日常运维，故障处理。需要考虑安装部署，日常运维防错性等等</a:t>
            </a:r>
            <a:endParaRPr lang="en-US" altLang="zh-CN" sz="1600" dirty="0">
              <a:latin typeface="微软雅黑" panose="020B0503020204020204" pitchFamily="34" charset="-122"/>
              <a:ea typeface="微软雅黑" panose="020B0503020204020204" pitchFamily="34" charset="-122"/>
            </a:endParaRPr>
          </a:p>
          <a:p>
            <a:pPr marL="285750" indent="-285750" eaLnBrk="1" hangingPunct="1">
              <a:lnSpc>
                <a:spcPct val="150000"/>
              </a:lnSpc>
              <a:spcBef>
                <a:spcPct val="20000"/>
              </a:spcBef>
              <a:buFont typeface="Wingdings" panose="05000000000000000000" pitchFamily="2" charset="2"/>
              <a:buChar char="p"/>
            </a:pPr>
            <a:r>
              <a:rPr lang="zh-CN" altLang="en-US" sz="1600" b="1" dirty="0">
                <a:solidFill>
                  <a:srgbClr val="FF0000"/>
                </a:solidFill>
                <a:latin typeface="微软雅黑" panose="020B0503020204020204" pitchFamily="34" charset="-122"/>
                <a:ea typeface="微软雅黑" panose="020B0503020204020204" pitchFamily="34" charset="-122"/>
              </a:rPr>
              <a:t>监管机构</a:t>
            </a:r>
            <a:r>
              <a:rPr lang="zh-CN" altLang="en-US" sz="1600" dirty="0">
                <a:latin typeface="微软雅黑" panose="020B0503020204020204" pitchFamily="34" charset="-122"/>
                <a:ea typeface="微软雅黑" panose="020B0503020204020204" pitchFamily="34" charset="-122"/>
              </a:rPr>
              <a:t>：定义要求和监督是否符合影响产品或过程的安全、环境规范、法律法规的政府机构</a:t>
            </a:r>
          </a:p>
        </p:txBody>
      </p:sp>
    </p:spTree>
    <p:extLst>
      <p:ext uri="{BB962C8B-B14F-4D97-AF65-F5344CB8AC3E}">
        <p14:creationId xmlns:p14="http://schemas.microsoft.com/office/powerpoint/2010/main" val="4022045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七步法</a:t>
            </a:r>
            <a:endParaRPr lang="zh-CN" altLang="en-US" sz="3600" dirty="0"/>
          </a:p>
        </p:txBody>
      </p:sp>
      <p:sp>
        <p:nvSpPr>
          <p:cNvPr id="7" name="Rectangle 2">
            <a:extLst>
              <a:ext uri="{FF2B5EF4-FFF2-40B4-BE49-F238E27FC236}">
                <a16:creationId xmlns:a16="http://schemas.microsoft.com/office/drawing/2014/main" id="{534BFEC9-1C6B-4A76-9BC9-C3412199C2FE}"/>
              </a:ext>
            </a:extLst>
          </p:cNvPr>
          <p:cNvSpPr txBox="1">
            <a:spLocks noChangeArrowheads="1"/>
          </p:cNvSpPr>
          <p:nvPr/>
        </p:nvSpPr>
        <p:spPr bwMode="auto">
          <a:xfrm>
            <a:off x="243045" y="865255"/>
            <a:ext cx="1854200" cy="642938"/>
          </a:xfrm>
          <a:prstGeom prst="rect">
            <a:avLst/>
          </a:prstGeom>
          <a:noFill/>
          <a:ln>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r>
              <a:rPr lang="zh-CN" altLang="en-US" sz="3200">
                <a:latin typeface="微软雅黑" panose="020B0503020204020204" pitchFamily="34" charset="-122"/>
                <a:ea typeface="微软雅黑" panose="020B0503020204020204" pitchFamily="34" charset="-122"/>
              </a:rPr>
              <a:t>七步法</a:t>
            </a:r>
          </a:p>
        </p:txBody>
      </p:sp>
      <p:sp>
        <p:nvSpPr>
          <p:cNvPr id="8" name="Rectangle 2">
            <a:extLst>
              <a:ext uri="{FF2B5EF4-FFF2-40B4-BE49-F238E27FC236}">
                <a16:creationId xmlns:a16="http://schemas.microsoft.com/office/drawing/2014/main" id="{2C1C5482-E27B-4489-89AA-A9EE50285786}"/>
              </a:ext>
            </a:extLst>
          </p:cNvPr>
          <p:cNvSpPr txBox="1">
            <a:spLocks noChangeArrowheads="1"/>
          </p:cNvSpPr>
          <p:nvPr/>
        </p:nvSpPr>
        <p:spPr bwMode="auto">
          <a:xfrm>
            <a:off x="1617820" y="1722505"/>
            <a:ext cx="1487488" cy="500063"/>
          </a:xfrm>
          <a:prstGeom prst="rect">
            <a:avLst/>
          </a:prstGeom>
          <a:no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latin typeface="微软雅黑" panose="020B0503020204020204" pitchFamily="34" charset="-122"/>
                <a:ea typeface="微软雅黑" panose="020B0503020204020204" pitchFamily="34" charset="-122"/>
              </a:rPr>
              <a:t>规划和准备</a:t>
            </a:r>
          </a:p>
        </p:txBody>
      </p:sp>
      <p:sp>
        <p:nvSpPr>
          <p:cNvPr id="9" name="Rectangle 2">
            <a:extLst>
              <a:ext uri="{FF2B5EF4-FFF2-40B4-BE49-F238E27FC236}">
                <a16:creationId xmlns:a16="http://schemas.microsoft.com/office/drawing/2014/main" id="{A34A494B-E8AC-457A-B888-8CABB1C2D4BE}"/>
              </a:ext>
            </a:extLst>
          </p:cNvPr>
          <p:cNvSpPr txBox="1">
            <a:spLocks noChangeArrowheads="1"/>
          </p:cNvSpPr>
          <p:nvPr/>
        </p:nvSpPr>
        <p:spPr bwMode="auto">
          <a:xfrm>
            <a:off x="1617820" y="2309880"/>
            <a:ext cx="1487488" cy="500063"/>
          </a:xfrm>
          <a:prstGeom prst="rect">
            <a:avLst/>
          </a:prstGeom>
          <a:solidFill>
            <a:srgbClr val="92D050"/>
          </a:solid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架构</a:t>
            </a:r>
            <a:r>
              <a:rPr lang="zh-CN" altLang="zh-CN" sz="2000" b="1" dirty="0">
                <a:latin typeface="微软雅黑" panose="020B0503020204020204" pitchFamily="34" charset="-122"/>
                <a:ea typeface="微软雅黑" panose="020B0503020204020204" pitchFamily="34" charset="-122"/>
              </a:rPr>
              <a:t>分析</a:t>
            </a: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10" name="Rectangle 2">
            <a:extLst>
              <a:ext uri="{FF2B5EF4-FFF2-40B4-BE49-F238E27FC236}">
                <a16:creationId xmlns:a16="http://schemas.microsoft.com/office/drawing/2014/main" id="{0AA0A8FD-22CA-4E67-9114-C1CEDBA5310A}"/>
              </a:ext>
            </a:extLst>
          </p:cNvPr>
          <p:cNvSpPr txBox="1">
            <a:spLocks noChangeArrowheads="1"/>
          </p:cNvSpPr>
          <p:nvPr/>
        </p:nvSpPr>
        <p:spPr bwMode="auto">
          <a:xfrm>
            <a:off x="1617820" y="2906780"/>
            <a:ext cx="1487488" cy="500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功能分析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1" name="Rectangle 2">
            <a:extLst>
              <a:ext uri="{FF2B5EF4-FFF2-40B4-BE49-F238E27FC236}">
                <a16:creationId xmlns:a16="http://schemas.microsoft.com/office/drawing/2014/main" id="{CC119CFC-F515-42C4-848C-FF08CB920787}"/>
              </a:ext>
            </a:extLst>
          </p:cNvPr>
          <p:cNvSpPr txBox="1">
            <a:spLocks noChangeArrowheads="1"/>
          </p:cNvSpPr>
          <p:nvPr/>
        </p:nvSpPr>
        <p:spPr bwMode="auto">
          <a:xfrm>
            <a:off x="1617820" y="3511618"/>
            <a:ext cx="1487488" cy="5000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失效分析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2" name="Rectangle 2">
            <a:extLst>
              <a:ext uri="{FF2B5EF4-FFF2-40B4-BE49-F238E27FC236}">
                <a16:creationId xmlns:a16="http://schemas.microsoft.com/office/drawing/2014/main" id="{36987104-68BD-4E52-B62E-C89D7FD61C30}"/>
              </a:ext>
            </a:extLst>
          </p:cNvPr>
          <p:cNvSpPr txBox="1">
            <a:spLocks noChangeArrowheads="1"/>
          </p:cNvSpPr>
          <p:nvPr/>
        </p:nvSpPr>
        <p:spPr bwMode="auto">
          <a:xfrm>
            <a:off x="1617820" y="4125980"/>
            <a:ext cx="1487488" cy="500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风险分析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3" name="Rectangle 2">
            <a:extLst>
              <a:ext uri="{FF2B5EF4-FFF2-40B4-BE49-F238E27FC236}">
                <a16:creationId xmlns:a16="http://schemas.microsoft.com/office/drawing/2014/main" id="{1574394B-A01B-4C13-8272-B46AB7236283}"/>
              </a:ext>
            </a:extLst>
          </p:cNvPr>
          <p:cNvSpPr txBox="1">
            <a:spLocks noChangeArrowheads="1"/>
          </p:cNvSpPr>
          <p:nvPr/>
        </p:nvSpPr>
        <p:spPr bwMode="auto">
          <a:xfrm>
            <a:off x="1617820" y="4738755"/>
            <a:ext cx="1487488" cy="500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技术改进</a:t>
            </a:r>
          </a:p>
        </p:txBody>
      </p:sp>
      <p:sp>
        <p:nvSpPr>
          <p:cNvPr id="14" name="右箭头 25">
            <a:extLst>
              <a:ext uri="{FF2B5EF4-FFF2-40B4-BE49-F238E27FC236}">
                <a16:creationId xmlns:a16="http://schemas.microsoft.com/office/drawing/2014/main" id="{2EFFE9DF-F569-438D-9547-B1762EAE3704}"/>
              </a:ext>
            </a:extLst>
          </p:cNvPr>
          <p:cNvSpPr>
            <a:spLocks noChangeArrowheads="1"/>
          </p:cNvSpPr>
          <p:nvPr/>
        </p:nvSpPr>
        <p:spPr bwMode="auto">
          <a:xfrm>
            <a:off x="3105308" y="2459122"/>
            <a:ext cx="798596" cy="307958"/>
          </a:xfrm>
          <a:prstGeom prst="rightArrow">
            <a:avLst>
              <a:gd name="adj1" fmla="val 50000"/>
              <a:gd name="adj2" fmla="val 50000"/>
            </a:avLst>
          </a:prstGeom>
          <a:solidFill>
            <a:schemeClr val="accent1"/>
          </a:solidFill>
          <a:ln w="25400">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5" name="Rectangle 2">
            <a:extLst>
              <a:ext uri="{FF2B5EF4-FFF2-40B4-BE49-F238E27FC236}">
                <a16:creationId xmlns:a16="http://schemas.microsoft.com/office/drawing/2014/main" id="{F39AEB4E-246B-497C-A254-F87C90C5CD42}"/>
              </a:ext>
            </a:extLst>
          </p:cNvPr>
          <p:cNvSpPr txBox="1">
            <a:spLocks noChangeArrowheads="1"/>
          </p:cNvSpPr>
          <p:nvPr/>
        </p:nvSpPr>
        <p:spPr bwMode="auto">
          <a:xfrm>
            <a:off x="1617820" y="5378518"/>
            <a:ext cx="1487488" cy="5000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文档化</a:t>
            </a:r>
          </a:p>
        </p:txBody>
      </p:sp>
      <p:cxnSp>
        <p:nvCxnSpPr>
          <p:cNvPr id="16" name="肘形连接符 5">
            <a:extLst>
              <a:ext uri="{FF2B5EF4-FFF2-40B4-BE49-F238E27FC236}">
                <a16:creationId xmlns:a16="http://schemas.microsoft.com/office/drawing/2014/main" id="{7163561F-43BC-44C3-81CB-3494F8598DA2}"/>
              </a:ext>
            </a:extLst>
          </p:cNvPr>
          <p:cNvCxnSpPr>
            <a:cxnSpLocks noChangeShapeType="1"/>
            <a:stCxn id="7" idx="2"/>
            <a:endCxn id="8" idx="1"/>
          </p:cNvCxnSpPr>
          <p:nvPr/>
        </p:nvCxnSpPr>
        <p:spPr bwMode="auto">
          <a:xfrm rot="16200000" flipH="1">
            <a:off x="1162208" y="1516130"/>
            <a:ext cx="46355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肘形连接符 7">
            <a:extLst>
              <a:ext uri="{FF2B5EF4-FFF2-40B4-BE49-F238E27FC236}">
                <a16:creationId xmlns:a16="http://schemas.microsoft.com/office/drawing/2014/main" id="{AD3DD36A-BD3C-48D1-B089-E33CA2EB491B}"/>
              </a:ext>
            </a:extLst>
          </p:cNvPr>
          <p:cNvCxnSpPr>
            <a:cxnSpLocks noChangeShapeType="1"/>
            <a:stCxn id="7" idx="2"/>
            <a:endCxn id="9" idx="1"/>
          </p:cNvCxnSpPr>
          <p:nvPr/>
        </p:nvCxnSpPr>
        <p:spPr bwMode="auto">
          <a:xfrm rot="16200000" flipH="1">
            <a:off x="867727" y="1810611"/>
            <a:ext cx="105251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肘形连接符 9">
            <a:extLst>
              <a:ext uri="{FF2B5EF4-FFF2-40B4-BE49-F238E27FC236}">
                <a16:creationId xmlns:a16="http://schemas.microsoft.com/office/drawing/2014/main" id="{1C3B3A46-3ED7-4017-A1AB-4DAC4BA20C05}"/>
              </a:ext>
            </a:extLst>
          </p:cNvPr>
          <p:cNvCxnSpPr>
            <a:cxnSpLocks noChangeShapeType="1"/>
            <a:stCxn id="7" idx="2"/>
            <a:endCxn id="10" idx="1"/>
          </p:cNvCxnSpPr>
          <p:nvPr/>
        </p:nvCxnSpPr>
        <p:spPr bwMode="auto">
          <a:xfrm rot="16200000" flipH="1">
            <a:off x="569277" y="2109061"/>
            <a:ext cx="164941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肘形连接符 11">
            <a:extLst>
              <a:ext uri="{FF2B5EF4-FFF2-40B4-BE49-F238E27FC236}">
                <a16:creationId xmlns:a16="http://schemas.microsoft.com/office/drawing/2014/main" id="{9B515C23-173E-4938-B247-0CACDC809CFB}"/>
              </a:ext>
            </a:extLst>
          </p:cNvPr>
          <p:cNvCxnSpPr>
            <a:cxnSpLocks noChangeShapeType="1"/>
            <a:stCxn id="7" idx="2"/>
            <a:endCxn id="11" idx="1"/>
          </p:cNvCxnSpPr>
          <p:nvPr/>
        </p:nvCxnSpPr>
        <p:spPr bwMode="auto">
          <a:xfrm rot="16200000" flipH="1">
            <a:off x="266858" y="2411480"/>
            <a:ext cx="225425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肘形连接符 13">
            <a:extLst>
              <a:ext uri="{FF2B5EF4-FFF2-40B4-BE49-F238E27FC236}">
                <a16:creationId xmlns:a16="http://schemas.microsoft.com/office/drawing/2014/main" id="{3C943E7E-2EA6-43EC-919E-D64AE3487E8D}"/>
              </a:ext>
            </a:extLst>
          </p:cNvPr>
          <p:cNvCxnSpPr>
            <a:cxnSpLocks noChangeShapeType="1"/>
            <a:stCxn id="7" idx="2"/>
            <a:endCxn id="12" idx="1"/>
          </p:cNvCxnSpPr>
          <p:nvPr/>
        </p:nvCxnSpPr>
        <p:spPr bwMode="auto">
          <a:xfrm rot="16200000" flipH="1">
            <a:off x="-39530" y="2717868"/>
            <a:ext cx="2867025"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肘形连接符 15">
            <a:extLst>
              <a:ext uri="{FF2B5EF4-FFF2-40B4-BE49-F238E27FC236}">
                <a16:creationId xmlns:a16="http://schemas.microsoft.com/office/drawing/2014/main" id="{E13F9A8C-7140-4BC9-BB10-504C2207EAD4}"/>
              </a:ext>
            </a:extLst>
          </p:cNvPr>
          <p:cNvCxnSpPr>
            <a:cxnSpLocks noChangeShapeType="1"/>
            <a:stCxn id="7" idx="2"/>
            <a:endCxn id="13" idx="1"/>
          </p:cNvCxnSpPr>
          <p:nvPr/>
        </p:nvCxnSpPr>
        <p:spPr bwMode="auto">
          <a:xfrm rot="16200000" flipH="1">
            <a:off x="-345917" y="3024255"/>
            <a:ext cx="347980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肘形连接符 17">
            <a:extLst>
              <a:ext uri="{FF2B5EF4-FFF2-40B4-BE49-F238E27FC236}">
                <a16:creationId xmlns:a16="http://schemas.microsoft.com/office/drawing/2014/main" id="{B806DCBE-135F-4FD2-9E95-8C222E1A5128}"/>
              </a:ext>
            </a:extLst>
          </p:cNvPr>
          <p:cNvCxnSpPr>
            <a:cxnSpLocks noChangeShapeType="1"/>
            <a:stCxn id="7" idx="2"/>
            <a:endCxn id="15" idx="1"/>
          </p:cNvCxnSpPr>
          <p:nvPr/>
        </p:nvCxnSpPr>
        <p:spPr bwMode="auto">
          <a:xfrm rot="16200000" flipH="1">
            <a:off x="-665798" y="3344136"/>
            <a:ext cx="411956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Rectangle 3">
            <a:extLst>
              <a:ext uri="{FF2B5EF4-FFF2-40B4-BE49-F238E27FC236}">
                <a16:creationId xmlns:a16="http://schemas.microsoft.com/office/drawing/2014/main" id="{C9F3D6E3-C94D-40C2-AD17-6D9270919171}"/>
              </a:ext>
            </a:extLst>
          </p:cNvPr>
          <p:cNvSpPr txBox="1">
            <a:spLocks noChangeArrowheads="1"/>
          </p:cNvSpPr>
          <p:nvPr/>
        </p:nvSpPr>
        <p:spPr bwMode="auto">
          <a:xfrm>
            <a:off x="4193915" y="1361331"/>
            <a:ext cx="6914952" cy="140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20000"/>
              </a:spcBef>
            </a:pPr>
            <a:r>
              <a:rPr lang="zh-CN" altLang="en-US" dirty="0">
                <a:latin typeface="微软雅黑" panose="020B0503020204020204" pitchFamily="34" charset="-122"/>
                <a:ea typeface="微软雅黑" panose="020B0503020204020204" pitchFamily="34" charset="-122"/>
              </a:rPr>
              <a:t>架</a:t>
            </a:r>
            <a:r>
              <a:rPr lang="zh-CN" altLang="zh-CN" dirty="0">
                <a:latin typeface="微软雅黑" panose="020B0503020204020204" pitchFamily="34" charset="-122"/>
                <a:ea typeface="微软雅黑" panose="020B0503020204020204" pitchFamily="34" charset="-122"/>
              </a:rPr>
              <a:t>构分析的目的是可视化设计或过程元素之间的关系和相互作用。</a:t>
            </a:r>
            <a:r>
              <a:rPr lang="en-US" altLang="zh-CN" dirty="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架</a:t>
            </a:r>
            <a:r>
              <a:rPr lang="en-US" altLang="zh-CN" dirty="0" err="1">
                <a:latin typeface="微软雅黑" panose="020B0503020204020204" pitchFamily="34" charset="-122"/>
                <a:ea typeface="微软雅黑" panose="020B0503020204020204" pitchFamily="34" charset="-122"/>
              </a:rPr>
              <a:t>构上</a:t>
            </a:r>
            <a:r>
              <a:rPr lang="zh-CN" altLang="en-US" dirty="0">
                <a:latin typeface="微软雅黑" panose="020B0503020204020204" pitchFamily="34" charset="-122"/>
                <a:ea typeface="微软雅黑" panose="020B0503020204020204" pitchFamily="34" charset="-122"/>
              </a:rPr>
              <a:t>建议</a:t>
            </a:r>
            <a:r>
              <a:rPr lang="en-US" altLang="zh-CN" dirty="0">
                <a:latin typeface="微软雅黑" panose="020B0503020204020204" pitchFamily="34" charset="-122"/>
                <a:ea typeface="微软雅黑" panose="020B0503020204020204" pitchFamily="34" charset="-122"/>
              </a:rPr>
              <a:t>至少需要3个层次：Higher Level </a:t>
            </a:r>
            <a:r>
              <a:rPr lang="en-US" altLang="zh-CN" dirty="0" err="1">
                <a:latin typeface="微软雅黑" panose="020B0503020204020204" pitchFamily="34" charset="-122"/>
                <a:ea typeface="微软雅黑" panose="020B0503020204020204" pitchFamily="34" charset="-122"/>
              </a:rPr>
              <a:t>直接</a:t>
            </a:r>
            <a:r>
              <a:rPr lang="en-US" altLang="zh-CN" b="1" dirty="0" err="1">
                <a:solidFill>
                  <a:srgbClr val="FF0000"/>
                </a:solidFill>
                <a:latin typeface="微软雅黑" panose="020B0503020204020204" pitchFamily="34" charset="-122"/>
                <a:ea typeface="微软雅黑" panose="020B0503020204020204" pitchFamily="34" charset="-122"/>
              </a:rPr>
              <a:t>上一层级</a:t>
            </a:r>
            <a:r>
              <a:rPr lang="en-US" altLang="zh-CN" dirty="0">
                <a:latin typeface="微软雅黑" panose="020B0503020204020204" pitchFamily="34" charset="-122"/>
                <a:ea typeface="微软雅黑" panose="020B0503020204020204" pitchFamily="34" charset="-122"/>
              </a:rPr>
              <a:t>&gt; Focus Level </a:t>
            </a:r>
            <a:r>
              <a:rPr lang="en-US" altLang="zh-CN" b="1" dirty="0" err="1">
                <a:solidFill>
                  <a:srgbClr val="FF0000"/>
                </a:solidFill>
                <a:latin typeface="微软雅黑" panose="020B0503020204020204" pitchFamily="34" charset="-122"/>
                <a:ea typeface="微软雅黑" panose="020B0503020204020204" pitchFamily="34" charset="-122"/>
              </a:rPr>
              <a:t>聚焦分析层</a:t>
            </a:r>
            <a:r>
              <a:rPr lang="en-US" altLang="zh-CN" dirty="0" err="1">
                <a:latin typeface="微软雅黑" panose="020B0503020204020204" pitchFamily="34" charset="-122"/>
                <a:ea typeface="微软雅黑" panose="020B0503020204020204" pitchFamily="34" charset="-122"/>
              </a:rPr>
              <a:t>级</a:t>
            </a:r>
            <a:r>
              <a:rPr lang="en-US" altLang="zh-CN" dirty="0">
                <a:latin typeface="微软雅黑" panose="020B0503020204020204" pitchFamily="34" charset="-122"/>
                <a:ea typeface="微软雅黑" panose="020B0503020204020204" pitchFamily="34" charset="-122"/>
              </a:rPr>
              <a:t>&gt; Lower </a:t>
            </a:r>
            <a:r>
              <a:rPr lang="en-US" altLang="zh-CN" dirty="0" err="1">
                <a:latin typeface="微软雅黑" panose="020B0503020204020204" pitchFamily="34" charset="-122"/>
                <a:ea typeface="微软雅黑" panose="020B0503020204020204" pitchFamily="34" charset="-122"/>
              </a:rPr>
              <a:t>Level直接</a:t>
            </a:r>
            <a:r>
              <a:rPr lang="en-US" altLang="zh-CN" b="1" dirty="0" err="1">
                <a:solidFill>
                  <a:srgbClr val="FF0000"/>
                </a:solidFill>
                <a:latin typeface="微软雅黑" panose="020B0503020204020204" pitchFamily="34" charset="-122"/>
                <a:ea typeface="微软雅黑" panose="020B0503020204020204" pitchFamily="34" charset="-122"/>
              </a:rPr>
              <a:t>下一层级</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26" name="Picture 4">
            <a:extLst>
              <a:ext uri="{FF2B5EF4-FFF2-40B4-BE49-F238E27FC236}">
                <a16:creationId xmlns:a16="http://schemas.microsoft.com/office/drawing/2014/main" id="{44243A46-9073-4121-96A5-25960B5CD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9196" y="2915432"/>
            <a:ext cx="6870289" cy="322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6660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七步法</a:t>
            </a:r>
            <a:endParaRPr lang="zh-CN" altLang="en-US" sz="3600" dirty="0"/>
          </a:p>
        </p:txBody>
      </p:sp>
      <p:sp>
        <p:nvSpPr>
          <p:cNvPr id="7" name="Rectangle 2">
            <a:extLst>
              <a:ext uri="{FF2B5EF4-FFF2-40B4-BE49-F238E27FC236}">
                <a16:creationId xmlns:a16="http://schemas.microsoft.com/office/drawing/2014/main" id="{534BFEC9-1C6B-4A76-9BC9-C3412199C2FE}"/>
              </a:ext>
            </a:extLst>
          </p:cNvPr>
          <p:cNvSpPr txBox="1">
            <a:spLocks noChangeArrowheads="1"/>
          </p:cNvSpPr>
          <p:nvPr/>
        </p:nvSpPr>
        <p:spPr bwMode="auto">
          <a:xfrm>
            <a:off x="243045" y="865255"/>
            <a:ext cx="1854200" cy="642938"/>
          </a:xfrm>
          <a:prstGeom prst="rect">
            <a:avLst/>
          </a:prstGeom>
          <a:noFill/>
          <a:ln>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r>
              <a:rPr lang="zh-CN" altLang="en-US" sz="3200">
                <a:latin typeface="微软雅黑" panose="020B0503020204020204" pitchFamily="34" charset="-122"/>
                <a:ea typeface="微软雅黑" panose="020B0503020204020204" pitchFamily="34" charset="-122"/>
              </a:rPr>
              <a:t>七步法</a:t>
            </a:r>
          </a:p>
        </p:txBody>
      </p:sp>
      <p:sp>
        <p:nvSpPr>
          <p:cNvPr id="8" name="Rectangle 2">
            <a:extLst>
              <a:ext uri="{FF2B5EF4-FFF2-40B4-BE49-F238E27FC236}">
                <a16:creationId xmlns:a16="http://schemas.microsoft.com/office/drawing/2014/main" id="{2C1C5482-E27B-4489-89AA-A9EE50285786}"/>
              </a:ext>
            </a:extLst>
          </p:cNvPr>
          <p:cNvSpPr txBox="1">
            <a:spLocks noChangeArrowheads="1"/>
          </p:cNvSpPr>
          <p:nvPr/>
        </p:nvSpPr>
        <p:spPr bwMode="auto">
          <a:xfrm>
            <a:off x="1617820" y="1722505"/>
            <a:ext cx="1487488" cy="500063"/>
          </a:xfrm>
          <a:prstGeom prst="rect">
            <a:avLst/>
          </a:prstGeom>
          <a:no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latin typeface="微软雅黑" panose="020B0503020204020204" pitchFamily="34" charset="-122"/>
                <a:ea typeface="微软雅黑" panose="020B0503020204020204" pitchFamily="34" charset="-122"/>
              </a:rPr>
              <a:t>规划和准备</a:t>
            </a:r>
          </a:p>
        </p:txBody>
      </p:sp>
      <p:sp>
        <p:nvSpPr>
          <p:cNvPr id="9" name="Rectangle 2">
            <a:extLst>
              <a:ext uri="{FF2B5EF4-FFF2-40B4-BE49-F238E27FC236}">
                <a16:creationId xmlns:a16="http://schemas.microsoft.com/office/drawing/2014/main" id="{A34A494B-E8AC-457A-B888-8CABB1C2D4BE}"/>
              </a:ext>
            </a:extLst>
          </p:cNvPr>
          <p:cNvSpPr txBox="1">
            <a:spLocks noChangeArrowheads="1"/>
          </p:cNvSpPr>
          <p:nvPr/>
        </p:nvSpPr>
        <p:spPr bwMode="auto">
          <a:xfrm>
            <a:off x="1617820" y="2309880"/>
            <a:ext cx="1487488" cy="500063"/>
          </a:xfrm>
          <a:prstGeom prst="rect">
            <a:avLst/>
          </a:prstGeom>
          <a:no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架构</a:t>
            </a:r>
            <a:r>
              <a:rPr lang="zh-CN" altLang="zh-CN" sz="2000" b="1" dirty="0">
                <a:latin typeface="微软雅黑" panose="020B0503020204020204" pitchFamily="34" charset="-122"/>
                <a:ea typeface="微软雅黑" panose="020B0503020204020204" pitchFamily="34" charset="-122"/>
              </a:rPr>
              <a:t>分析</a:t>
            </a: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10" name="Rectangle 2">
            <a:extLst>
              <a:ext uri="{FF2B5EF4-FFF2-40B4-BE49-F238E27FC236}">
                <a16:creationId xmlns:a16="http://schemas.microsoft.com/office/drawing/2014/main" id="{0AA0A8FD-22CA-4E67-9114-C1CEDBA5310A}"/>
              </a:ext>
            </a:extLst>
          </p:cNvPr>
          <p:cNvSpPr txBox="1">
            <a:spLocks noChangeArrowheads="1"/>
          </p:cNvSpPr>
          <p:nvPr/>
        </p:nvSpPr>
        <p:spPr bwMode="auto">
          <a:xfrm>
            <a:off x="1617820" y="2906780"/>
            <a:ext cx="1487488" cy="500063"/>
          </a:xfrm>
          <a:prstGeom prst="rect">
            <a:avLst/>
          </a:prstGeom>
          <a:solidFill>
            <a:srgbClr val="92D050"/>
          </a:solid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功能分析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1" name="Rectangle 2">
            <a:extLst>
              <a:ext uri="{FF2B5EF4-FFF2-40B4-BE49-F238E27FC236}">
                <a16:creationId xmlns:a16="http://schemas.microsoft.com/office/drawing/2014/main" id="{CC119CFC-F515-42C4-848C-FF08CB920787}"/>
              </a:ext>
            </a:extLst>
          </p:cNvPr>
          <p:cNvSpPr txBox="1">
            <a:spLocks noChangeArrowheads="1"/>
          </p:cNvSpPr>
          <p:nvPr/>
        </p:nvSpPr>
        <p:spPr bwMode="auto">
          <a:xfrm>
            <a:off x="1617820" y="3511618"/>
            <a:ext cx="1487488" cy="5000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失效分析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2" name="Rectangle 2">
            <a:extLst>
              <a:ext uri="{FF2B5EF4-FFF2-40B4-BE49-F238E27FC236}">
                <a16:creationId xmlns:a16="http://schemas.microsoft.com/office/drawing/2014/main" id="{36987104-68BD-4E52-B62E-C89D7FD61C30}"/>
              </a:ext>
            </a:extLst>
          </p:cNvPr>
          <p:cNvSpPr txBox="1">
            <a:spLocks noChangeArrowheads="1"/>
          </p:cNvSpPr>
          <p:nvPr/>
        </p:nvSpPr>
        <p:spPr bwMode="auto">
          <a:xfrm>
            <a:off x="1617820" y="4125980"/>
            <a:ext cx="1487488" cy="500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风险分析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3" name="Rectangle 2">
            <a:extLst>
              <a:ext uri="{FF2B5EF4-FFF2-40B4-BE49-F238E27FC236}">
                <a16:creationId xmlns:a16="http://schemas.microsoft.com/office/drawing/2014/main" id="{1574394B-A01B-4C13-8272-B46AB7236283}"/>
              </a:ext>
            </a:extLst>
          </p:cNvPr>
          <p:cNvSpPr txBox="1">
            <a:spLocks noChangeArrowheads="1"/>
          </p:cNvSpPr>
          <p:nvPr/>
        </p:nvSpPr>
        <p:spPr bwMode="auto">
          <a:xfrm>
            <a:off x="1617820" y="4738755"/>
            <a:ext cx="1487488" cy="500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技术改进</a:t>
            </a:r>
          </a:p>
        </p:txBody>
      </p:sp>
      <p:sp>
        <p:nvSpPr>
          <p:cNvPr id="14" name="右箭头 25">
            <a:extLst>
              <a:ext uri="{FF2B5EF4-FFF2-40B4-BE49-F238E27FC236}">
                <a16:creationId xmlns:a16="http://schemas.microsoft.com/office/drawing/2014/main" id="{2EFFE9DF-F569-438D-9547-B1762EAE3704}"/>
              </a:ext>
            </a:extLst>
          </p:cNvPr>
          <p:cNvSpPr>
            <a:spLocks noChangeArrowheads="1"/>
          </p:cNvSpPr>
          <p:nvPr/>
        </p:nvSpPr>
        <p:spPr bwMode="auto">
          <a:xfrm>
            <a:off x="3114286" y="3015523"/>
            <a:ext cx="798596" cy="307958"/>
          </a:xfrm>
          <a:prstGeom prst="rightArrow">
            <a:avLst>
              <a:gd name="adj1" fmla="val 50000"/>
              <a:gd name="adj2" fmla="val 50000"/>
            </a:avLst>
          </a:prstGeom>
          <a:solidFill>
            <a:schemeClr val="accent1"/>
          </a:solidFill>
          <a:ln w="25400">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5" name="Rectangle 2">
            <a:extLst>
              <a:ext uri="{FF2B5EF4-FFF2-40B4-BE49-F238E27FC236}">
                <a16:creationId xmlns:a16="http://schemas.microsoft.com/office/drawing/2014/main" id="{F39AEB4E-246B-497C-A254-F87C90C5CD42}"/>
              </a:ext>
            </a:extLst>
          </p:cNvPr>
          <p:cNvSpPr txBox="1">
            <a:spLocks noChangeArrowheads="1"/>
          </p:cNvSpPr>
          <p:nvPr/>
        </p:nvSpPr>
        <p:spPr bwMode="auto">
          <a:xfrm>
            <a:off x="1617820" y="5378518"/>
            <a:ext cx="1487488" cy="5000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文档化</a:t>
            </a:r>
          </a:p>
        </p:txBody>
      </p:sp>
      <p:cxnSp>
        <p:nvCxnSpPr>
          <p:cNvPr id="16" name="肘形连接符 5">
            <a:extLst>
              <a:ext uri="{FF2B5EF4-FFF2-40B4-BE49-F238E27FC236}">
                <a16:creationId xmlns:a16="http://schemas.microsoft.com/office/drawing/2014/main" id="{7163561F-43BC-44C3-81CB-3494F8598DA2}"/>
              </a:ext>
            </a:extLst>
          </p:cNvPr>
          <p:cNvCxnSpPr>
            <a:cxnSpLocks noChangeShapeType="1"/>
            <a:stCxn id="7" idx="2"/>
            <a:endCxn id="8" idx="1"/>
          </p:cNvCxnSpPr>
          <p:nvPr/>
        </p:nvCxnSpPr>
        <p:spPr bwMode="auto">
          <a:xfrm rot="16200000" flipH="1">
            <a:off x="1162208" y="1516130"/>
            <a:ext cx="46355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肘形连接符 7">
            <a:extLst>
              <a:ext uri="{FF2B5EF4-FFF2-40B4-BE49-F238E27FC236}">
                <a16:creationId xmlns:a16="http://schemas.microsoft.com/office/drawing/2014/main" id="{AD3DD36A-BD3C-48D1-B089-E33CA2EB491B}"/>
              </a:ext>
            </a:extLst>
          </p:cNvPr>
          <p:cNvCxnSpPr>
            <a:cxnSpLocks noChangeShapeType="1"/>
            <a:stCxn id="7" idx="2"/>
            <a:endCxn id="9" idx="1"/>
          </p:cNvCxnSpPr>
          <p:nvPr/>
        </p:nvCxnSpPr>
        <p:spPr bwMode="auto">
          <a:xfrm rot="16200000" flipH="1">
            <a:off x="867727" y="1810611"/>
            <a:ext cx="105251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肘形连接符 9">
            <a:extLst>
              <a:ext uri="{FF2B5EF4-FFF2-40B4-BE49-F238E27FC236}">
                <a16:creationId xmlns:a16="http://schemas.microsoft.com/office/drawing/2014/main" id="{1C3B3A46-3ED7-4017-A1AB-4DAC4BA20C05}"/>
              </a:ext>
            </a:extLst>
          </p:cNvPr>
          <p:cNvCxnSpPr>
            <a:cxnSpLocks noChangeShapeType="1"/>
            <a:stCxn id="7" idx="2"/>
            <a:endCxn id="10" idx="1"/>
          </p:cNvCxnSpPr>
          <p:nvPr/>
        </p:nvCxnSpPr>
        <p:spPr bwMode="auto">
          <a:xfrm rot="16200000" flipH="1">
            <a:off x="569277" y="2109061"/>
            <a:ext cx="164941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肘形连接符 11">
            <a:extLst>
              <a:ext uri="{FF2B5EF4-FFF2-40B4-BE49-F238E27FC236}">
                <a16:creationId xmlns:a16="http://schemas.microsoft.com/office/drawing/2014/main" id="{9B515C23-173E-4938-B247-0CACDC809CFB}"/>
              </a:ext>
            </a:extLst>
          </p:cNvPr>
          <p:cNvCxnSpPr>
            <a:cxnSpLocks noChangeShapeType="1"/>
            <a:stCxn id="7" idx="2"/>
            <a:endCxn id="11" idx="1"/>
          </p:cNvCxnSpPr>
          <p:nvPr/>
        </p:nvCxnSpPr>
        <p:spPr bwMode="auto">
          <a:xfrm rot="16200000" flipH="1">
            <a:off x="266858" y="2411480"/>
            <a:ext cx="225425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肘形连接符 13">
            <a:extLst>
              <a:ext uri="{FF2B5EF4-FFF2-40B4-BE49-F238E27FC236}">
                <a16:creationId xmlns:a16="http://schemas.microsoft.com/office/drawing/2014/main" id="{3C943E7E-2EA6-43EC-919E-D64AE3487E8D}"/>
              </a:ext>
            </a:extLst>
          </p:cNvPr>
          <p:cNvCxnSpPr>
            <a:cxnSpLocks noChangeShapeType="1"/>
            <a:stCxn id="7" idx="2"/>
            <a:endCxn id="12" idx="1"/>
          </p:cNvCxnSpPr>
          <p:nvPr/>
        </p:nvCxnSpPr>
        <p:spPr bwMode="auto">
          <a:xfrm rot="16200000" flipH="1">
            <a:off x="-39530" y="2717868"/>
            <a:ext cx="2867025"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肘形连接符 15">
            <a:extLst>
              <a:ext uri="{FF2B5EF4-FFF2-40B4-BE49-F238E27FC236}">
                <a16:creationId xmlns:a16="http://schemas.microsoft.com/office/drawing/2014/main" id="{E13F9A8C-7140-4BC9-BB10-504C2207EAD4}"/>
              </a:ext>
            </a:extLst>
          </p:cNvPr>
          <p:cNvCxnSpPr>
            <a:cxnSpLocks noChangeShapeType="1"/>
            <a:stCxn id="7" idx="2"/>
            <a:endCxn id="13" idx="1"/>
          </p:cNvCxnSpPr>
          <p:nvPr/>
        </p:nvCxnSpPr>
        <p:spPr bwMode="auto">
          <a:xfrm rot="16200000" flipH="1">
            <a:off x="-345917" y="3024255"/>
            <a:ext cx="347980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肘形连接符 17">
            <a:extLst>
              <a:ext uri="{FF2B5EF4-FFF2-40B4-BE49-F238E27FC236}">
                <a16:creationId xmlns:a16="http://schemas.microsoft.com/office/drawing/2014/main" id="{B806DCBE-135F-4FD2-9E95-8C222E1A5128}"/>
              </a:ext>
            </a:extLst>
          </p:cNvPr>
          <p:cNvCxnSpPr>
            <a:cxnSpLocks noChangeShapeType="1"/>
            <a:stCxn id="7" idx="2"/>
            <a:endCxn id="15" idx="1"/>
          </p:cNvCxnSpPr>
          <p:nvPr/>
        </p:nvCxnSpPr>
        <p:spPr bwMode="auto">
          <a:xfrm rot="16200000" flipH="1">
            <a:off x="-665798" y="3344136"/>
            <a:ext cx="411956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Rectangle 3">
            <a:extLst>
              <a:ext uri="{FF2B5EF4-FFF2-40B4-BE49-F238E27FC236}">
                <a16:creationId xmlns:a16="http://schemas.microsoft.com/office/drawing/2014/main" id="{A893CF7B-8797-4BC7-821F-E2C9DC5BD805}"/>
              </a:ext>
            </a:extLst>
          </p:cNvPr>
          <p:cNvSpPr txBox="1">
            <a:spLocks noChangeArrowheads="1"/>
          </p:cNvSpPr>
          <p:nvPr/>
        </p:nvSpPr>
        <p:spPr bwMode="auto">
          <a:xfrm>
            <a:off x="3921860" y="796992"/>
            <a:ext cx="7357169" cy="221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50000"/>
              </a:lnSpc>
              <a:spcBef>
                <a:spcPct val="20000"/>
              </a:spcBef>
              <a:buFont typeface="Wingdings" panose="05000000000000000000" pitchFamily="2" charset="2"/>
              <a:buChar char="p"/>
            </a:pPr>
            <a:r>
              <a:rPr lang="zh-CN" altLang="zh-CN" dirty="0">
                <a:latin typeface="微软雅黑" panose="020B0503020204020204" pitchFamily="34" charset="-122"/>
                <a:ea typeface="微软雅黑" panose="020B0503020204020204" pitchFamily="34" charset="-122"/>
              </a:rPr>
              <a:t>功能分析的目的是</a:t>
            </a:r>
            <a:r>
              <a:rPr lang="zh-CN" altLang="zh-CN" b="1" dirty="0">
                <a:solidFill>
                  <a:srgbClr val="FF0000"/>
                </a:solidFill>
                <a:latin typeface="微软雅黑" panose="020B0503020204020204" pitchFamily="34" charset="-122"/>
                <a:ea typeface="微软雅黑" panose="020B0503020204020204" pitchFamily="34" charset="-122"/>
              </a:rPr>
              <a:t>识别功能与要求</a:t>
            </a:r>
            <a:r>
              <a:rPr lang="zh-CN" altLang="zh-CN" dirty="0">
                <a:latin typeface="微软雅黑" panose="020B0503020204020204" pitchFamily="34" charset="-122"/>
                <a:ea typeface="微软雅黑" panose="020B0503020204020204" pitchFamily="34" charset="-122"/>
              </a:rPr>
              <a:t>，并分配给系统</a:t>
            </a:r>
            <a:r>
              <a:rPr lang="zh-CN" altLang="en-US" dirty="0">
                <a:latin typeface="微软雅黑" panose="020B0503020204020204" pitchFamily="34" charset="-122"/>
                <a:ea typeface="微软雅黑" panose="020B0503020204020204" pitchFamily="34" charset="-122"/>
              </a:rPr>
              <a:t>架</a:t>
            </a:r>
            <a:r>
              <a:rPr lang="zh-CN" altLang="zh-CN" dirty="0">
                <a:latin typeface="微软雅黑" panose="020B0503020204020204" pitchFamily="34" charset="-122"/>
                <a:ea typeface="微软雅黑" panose="020B0503020204020204" pitchFamily="34" charset="-122"/>
              </a:rPr>
              <a:t>构元素，然后向下分配到下层级元素</a:t>
            </a:r>
            <a:endParaRPr lang="en-US" altLang="zh-CN" dirty="0">
              <a:latin typeface="微软雅黑" panose="020B0503020204020204" pitchFamily="34" charset="-122"/>
              <a:ea typeface="微软雅黑" panose="020B0503020204020204" pitchFamily="34" charset="-122"/>
            </a:endParaRPr>
          </a:p>
          <a:p>
            <a:pPr marL="285750" indent="-285750" eaLnBrk="1" hangingPunct="1">
              <a:lnSpc>
                <a:spcPct val="150000"/>
              </a:lnSpc>
              <a:spcBef>
                <a:spcPct val="20000"/>
              </a:spcBef>
              <a:buFont typeface="Wingdings" panose="05000000000000000000" pitchFamily="2" charset="2"/>
              <a:buChar char="p"/>
            </a:pPr>
            <a:r>
              <a:rPr lang="zh-CN" altLang="zh-CN" dirty="0">
                <a:latin typeface="微软雅黑" panose="020B0503020204020204" pitchFamily="34" charset="-122"/>
                <a:ea typeface="微软雅黑" panose="020B0503020204020204" pitchFamily="34" charset="-122"/>
              </a:rPr>
              <a:t>进行功能分析时，需明确区分产品的</a:t>
            </a:r>
            <a:r>
              <a:rPr lang="zh-CN" altLang="zh-CN" b="1" dirty="0">
                <a:solidFill>
                  <a:srgbClr val="FF0000"/>
                </a:solidFill>
                <a:latin typeface="微软雅黑" panose="020B0503020204020204" pitchFamily="34" charset="-122"/>
                <a:ea typeface="微软雅黑" panose="020B0503020204020204" pitchFamily="34" charset="-122"/>
              </a:rPr>
              <a:t>基本功能</a:t>
            </a:r>
            <a:r>
              <a:rPr lang="zh-CN" altLang="zh-CN" dirty="0">
                <a:latin typeface="微软雅黑" panose="020B0503020204020204" pitchFamily="34" charset="-122"/>
                <a:ea typeface="微软雅黑" panose="020B0503020204020204" pitchFamily="34" charset="-122"/>
              </a:rPr>
              <a:t>、详细</a:t>
            </a:r>
            <a:r>
              <a:rPr lang="zh-CN" altLang="zh-CN" b="1" dirty="0">
                <a:solidFill>
                  <a:srgbClr val="FF0000"/>
                </a:solidFill>
                <a:latin typeface="微软雅黑" panose="020B0503020204020204" pitchFamily="34" charset="-122"/>
                <a:ea typeface="微软雅黑" panose="020B0503020204020204" pitchFamily="34" charset="-122"/>
              </a:rPr>
              <a:t>要求</a:t>
            </a:r>
            <a:r>
              <a:rPr lang="zh-CN" altLang="zh-CN" dirty="0">
                <a:latin typeface="微软雅黑" panose="020B0503020204020204" pitchFamily="34" charset="-122"/>
                <a:ea typeface="微软雅黑" panose="020B0503020204020204" pitchFamily="34" charset="-122"/>
              </a:rPr>
              <a:t>和</a:t>
            </a:r>
            <a:r>
              <a:rPr lang="zh-CN" altLang="zh-CN" b="1" dirty="0">
                <a:solidFill>
                  <a:srgbClr val="FF0000"/>
                </a:solidFill>
                <a:latin typeface="微软雅黑" panose="020B0503020204020204" pitchFamily="34" charset="-122"/>
                <a:ea typeface="微软雅黑" panose="020B0503020204020204" pitchFamily="34" charset="-122"/>
              </a:rPr>
              <a:t>设计约束</a:t>
            </a:r>
            <a:r>
              <a:rPr lang="zh-CN" altLang="en-US" b="1" dirty="0">
                <a:solidFill>
                  <a:srgbClr val="FF0000"/>
                </a:solidFill>
                <a:latin typeface="微软雅黑" panose="020B0503020204020204" pitchFamily="34" charset="-122"/>
                <a:ea typeface="微软雅黑" panose="020B0503020204020204" pitchFamily="34" charset="-122"/>
              </a:rPr>
              <a:t>，</a:t>
            </a:r>
            <a:r>
              <a:rPr lang="zh-CN" altLang="zh-CN" b="1" dirty="0">
                <a:solidFill>
                  <a:srgbClr val="FF0000"/>
                </a:solidFill>
                <a:latin typeface="微软雅黑" panose="020B0503020204020204" pitchFamily="34" charset="-122"/>
                <a:ea typeface="微软雅黑" panose="020B0503020204020204" pitchFamily="34" charset="-122"/>
              </a:rPr>
              <a:t>条件和假设</a:t>
            </a:r>
            <a:r>
              <a:rPr lang="zh-CN" altLang="en-US" dirty="0">
                <a:latin typeface="微软雅黑" panose="020B0503020204020204" pitchFamily="34" charset="-122"/>
                <a:ea typeface="微软雅黑" panose="020B0503020204020204" pitchFamily="34" charset="-122"/>
              </a:rPr>
              <a:t>等</a:t>
            </a:r>
            <a:r>
              <a:rPr lang="zh-CN" altLang="zh-CN" dirty="0">
                <a:latin typeface="微软雅黑" panose="020B0503020204020204" pitchFamily="34" charset="-122"/>
                <a:ea typeface="微软雅黑" panose="020B0503020204020204" pitchFamily="34" charset="-122"/>
              </a:rPr>
              <a:t>，可使用</a:t>
            </a:r>
            <a:r>
              <a:rPr lang="en-US" altLang="zh-CN" dirty="0">
                <a:latin typeface="微软雅黑" panose="020B0503020204020204" pitchFamily="34" charset="-122"/>
                <a:ea typeface="微软雅黑" panose="020B0503020204020204" pitchFamily="34" charset="-122"/>
              </a:rPr>
              <a:t>Function Worksheet</a:t>
            </a:r>
            <a:r>
              <a:rPr lang="zh-CN" altLang="zh-CN" dirty="0">
                <a:latin typeface="微软雅黑" panose="020B0503020204020204" pitchFamily="34" charset="-122"/>
                <a:ea typeface="微软雅黑" panose="020B0503020204020204" pitchFamily="34" charset="-122"/>
              </a:rPr>
              <a:t>功能分析表的工具进</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也可以使用</a:t>
            </a:r>
            <a:r>
              <a:rPr lang="en-US" altLang="zh-CN" b="1" dirty="0">
                <a:solidFill>
                  <a:srgbClr val="FF0000"/>
                </a:solidFill>
                <a:latin typeface="微软雅黑" panose="020B0503020204020204" pitchFamily="34" charset="-122"/>
                <a:ea typeface="微软雅黑" panose="020B0503020204020204" pitchFamily="34" charset="-122"/>
              </a:rPr>
              <a:t>P</a:t>
            </a:r>
            <a:r>
              <a:rPr lang="zh-CN" altLang="zh-CN" b="1" dirty="0">
                <a:solidFill>
                  <a:srgbClr val="FF0000"/>
                </a:solidFill>
                <a:latin typeface="微软雅黑" panose="020B0503020204020204" pitchFamily="34" charset="-122"/>
                <a:ea typeface="微软雅黑" panose="020B0503020204020204" pitchFamily="34" charset="-122"/>
              </a:rPr>
              <a:t>图及接口矩阵</a:t>
            </a:r>
            <a:r>
              <a:rPr lang="zh-CN" altLang="zh-CN" dirty="0">
                <a:latin typeface="微软雅黑" panose="020B0503020204020204" pitchFamily="34" charset="-122"/>
                <a:ea typeface="微软雅黑" panose="020B0503020204020204" pitchFamily="34" charset="-122"/>
              </a:rPr>
              <a:t>等工具进行功能分析。</a:t>
            </a:r>
            <a:endParaRPr lang="zh-CN" altLang="en-US" dirty="0">
              <a:latin typeface="微软雅黑" panose="020B0503020204020204" pitchFamily="34" charset="-122"/>
              <a:ea typeface="微软雅黑" panose="020B0503020204020204" pitchFamily="34" charset="-122"/>
            </a:endParaRPr>
          </a:p>
        </p:txBody>
      </p:sp>
      <p:pic>
        <p:nvPicPr>
          <p:cNvPr id="27" name="Picture 4">
            <a:extLst>
              <a:ext uri="{FF2B5EF4-FFF2-40B4-BE49-F238E27FC236}">
                <a16:creationId xmlns:a16="http://schemas.microsoft.com/office/drawing/2014/main" id="{EC471B1E-3995-4BE1-A448-F03A1A231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860" y="3037328"/>
            <a:ext cx="7357169" cy="3066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7864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七步法</a:t>
            </a:r>
            <a:endParaRPr lang="zh-CN" altLang="en-US" sz="3600" dirty="0"/>
          </a:p>
        </p:txBody>
      </p:sp>
      <p:sp>
        <p:nvSpPr>
          <p:cNvPr id="7" name="Rectangle 2">
            <a:extLst>
              <a:ext uri="{FF2B5EF4-FFF2-40B4-BE49-F238E27FC236}">
                <a16:creationId xmlns:a16="http://schemas.microsoft.com/office/drawing/2014/main" id="{534BFEC9-1C6B-4A76-9BC9-C3412199C2FE}"/>
              </a:ext>
            </a:extLst>
          </p:cNvPr>
          <p:cNvSpPr txBox="1">
            <a:spLocks noChangeArrowheads="1"/>
          </p:cNvSpPr>
          <p:nvPr/>
        </p:nvSpPr>
        <p:spPr bwMode="auto">
          <a:xfrm>
            <a:off x="243045" y="865255"/>
            <a:ext cx="1854200" cy="642938"/>
          </a:xfrm>
          <a:prstGeom prst="rect">
            <a:avLst/>
          </a:prstGeom>
          <a:noFill/>
          <a:ln>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r>
              <a:rPr lang="zh-CN" altLang="en-US" sz="3200">
                <a:latin typeface="微软雅黑" panose="020B0503020204020204" pitchFamily="34" charset="-122"/>
                <a:ea typeface="微软雅黑" panose="020B0503020204020204" pitchFamily="34" charset="-122"/>
              </a:rPr>
              <a:t>七步法</a:t>
            </a:r>
          </a:p>
        </p:txBody>
      </p:sp>
      <p:sp>
        <p:nvSpPr>
          <p:cNvPr id="8" name="Rectangle 2">
            <a:extLst>
              <a:ext uri="{FF2B5EF4-FFF2-40B4-BE49-F238E27FC236}">
                <a16:creationId xmlns:a16="http://schemas.microsoft.com/office/drawing/2014/main" id="{2C1C5482-E27B-4489-89AA-A9EE50285786}"/>
              </a:ext>
            </a:extLst>
          </p:cNvPr>
          <p:cNvSpPr txBox="1">
            <a:spLocks noChangeArrowheads="1"/>
          </p:cNvSpPr>
          <p:nvPr/>
        </p:nvSpPr>
        <p:spPr bwMode="auto">
          <a:xfrm>
            <a:off x="1617820" y="1722505"/>
            <a:ext cx="1487488" cy="500063"/>
          </a:xfrm>
          <a:prstGeom prst="rect">
            <a:avLst/>
          </a:prstGeom>
          <a:no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latin typeface="微软雅黑" panose="020B0503020204020204" pitchFamily="34" charset="-122"/>
                <a:ea typeface="微软雅黑" panose="020B0503020204020204" pitchFamily="34" charset="-122"/>
              </a:rPr>
              <a:t>规划和准备</a:t>
            </a:r>
          </a:p>
        </p:txBody>
      </p:sp>
      <p:sp>
        <p:nvSpPr>
          <p:cNvPr id="9" name="Rectangle 2">
            <a:extLst>
              <a:ext uri="{FF2B5EF4-FFF2-40B4-BE49-F238E27FC236}">
                <a16:creationId xmlns:a16="http://schemas.microsoft.com/office/drawing/2014/main" id="{A34A494B-E8AC-457A-B888-8CABB1C2D4BE}"/>
              </a:ext>
            </a:extLst>
          </p:cNvPr>
          <p:cNvSpPr txBox="1">
            <a:spLocks noChangeArrowheads="1"/>
          </p:cNvSpPr>
          <p:nvPr/>
        </p:nvSpPr>
        <p:spPr bwMode="auto">
          <a:xfrm>
            <a:off x="1617820" y="2309880"/>
            <a:ext cx="1487488" cy="500063"/>
          </a:xfrm>
          <a:prstGeom prst="rect">
            <a:avLst/>
          </a:prstGeom>
          <a:no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架构</a:t>
            </a:r>
            <a:r>
              <a:rPr lang="zh-CN" altLang="zh-CN" sz="2000" b="1" dirty="0">
                <a:latin typeface="微软雅黑" panose="020B0503020204020204" pitchFamily="34" charset="-122"/>
                <a:ea typeface="微软雅黑" panose="020B0503020204020204" pitchFamily="34" charset="-122"/>
              </a:rPr>
              <a:t>分析</a:t>
            </a: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10" name="Rectangle 2">
            <a:extLst>
              <a:ext uri="{FF2B5EF4-FFF2-40B4-BE49-F238E27FC236}">
                <a16:creationId xmlns:a16="http://schemas.microsoft.com/office/drawing/2014/main" id="{0AA0A8FD-22CA-4E67-9114-C1CEDBA5310A}"/>
              </a:ext>
            </a:extLst>
          </p:cNvPr>
          <p:cNvSpPr txBox="1">
            <a:spLocks noChangeArrowheads="1"/>
          </p:cNvSpPr>
          <p:nvPr/>
        </p:nvSpPr>
        <p:spPr bwMode="auto">
          <a:xfrm>
            <a:off x="1617820" y="2906780"/>
            <a:ext cx="1487488" cy="500063"/>
          </a:xfrm>
          <a:prstGeom prst="rect">
            <a:avLst/>
          </a:prstGeom>
          <a:no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功能分析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1" name="Rectangle 2">
            <a:extLst>
              <a:ext uri="{FF2B5EF4-FFF2-40B4-BE49-F238E27FC236}">
                <a16:creationId xmlns:a16="http://schemas.microsoft.com/office/drawing/2014/main" id="{CC119CFC-F515-42C4-848C-FF08CB920787}"/>
              </a:ext>
            </a:extLst>
          </p:cNvPr>
          <p:cNvSpPr txBox="1">
            <a:spLocks noChangeArrowheads="1"/>
          </p:cNvSpPr>
          <p:nvPr/>
        </p:nvSpPr>
        <p:spPr bwMode="auto">
          <a:xfrm>
            <a:off x="1617820" y="3511618"/>
            <a:ext cx="1487488" cy="500062"/>
          </a:xfrm>
          <a:prstGeom prst="rect">
            <a:avLst/>
          </a:prstGeom>
          <a:solidFill>
            <a:srgbClr val="92D050"/>
          </a:solid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失效分析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2" name="Rectangle 2">
            <a:extLst>
              <a:ext uri="{FF2B5EF4-FFF2-40B4-BE49-F238E27FC236}">
                <a16:creationId xmlns:a16="http://schemas.microsoft.com/office/drawing/2014/main" id="{36987104-68BD-4E52-B62E-C89D7FD61C30}"/>
              </a:ext>
            </a:extLst>
          </p:cNvPr>
          <p:cNvSpPr txBox="1">
            <a:spLocks noChangeArrowheads="1"/>
          </p:cNvSpPr>
          <p:nvPr/>
        </p:nvSpPr>
        <p:spPr bwMode="auto">
          <a:xfrm>
            <a:off x="1617820" y="4125980"/>
            <a:ext cx="1487488" cy="500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风险分析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3" name="Rectangle 2">
            <a:extLst>
              <a:ext uri="{FF2B5EF4-FFF2-40B4-BE49-F238E27FC236}">
                <a16:creationId xmlns:a16="http://schemas.microsoft.com/office/drawing/2014/main" id="{1574394B-A01B-4C13-8272-B46AB7236283}"/>
              </a:ext>
            </a:extLst>
          </p:cNvPr>
          <p:cNvSpPr txBox="1">
            <a:spLocks noChangeArrowheads="1"/>
          </p:cNvSpPr>
          <p:nvPr/>
        </p:nvSpPr>
        <p:spPr bwMode="auto">
          <a:xfrm>
            <a:off x="1617820" y="4738755"/>
            <a:ext cx="1487488" cy="500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技术改进</a:t>
            </a:r>
          </a:p>
        </p:txBody>
      </p:sp>
      <p:sp>
        <p:nvSpPr>
          <p:cNvPr id="14" name="右箭头 25">
            <a:extLst>
              <a:ext uri="{FF2B5EF4-FFF2-40B4-BE49-F238E27FC236}">
                <a16:creationId xmlns:a16="http://schemas.microsoft.com/office/drawing/2014/main" id="{2EFFE9DF-F569-438D-9547-B1762EAE3704}"/>
              </a:ext>
            </a:extLst>
          </p:cNvPr>
          <p:cNvSpPr>
            <a:spLocks noChangeArrowheads="1"/>
          </p:cNvSpPr>
          <p:nvPr/>
        </p:nvSpPr>
        <p:spPr bwMode="auto">
          <a:xfrm>
            <a:off x="3123264" y="3594193"/>
            <a:ext cx="798596" cy="307958"/>
          </a:xfrm>
          <a:prstGeom prst="rightArrow">
            <a:avLst>
              <a:gd name="adj1" fmla="val 50000"/>
              <a:gd name="adj2" fmla="val 50000"/>
            </a:avLst>
          </a:prstGeom>
          <a:solidFill>
            <a:schemeClr val="accent1"/>
          </a:solidFill>
          <a:ln w="25400">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5" name="Rectangle 2">
            <a:extLst>
              <a:ext uri="{FF2B5EF4-FFF2-40B4-BE49-F238E27FC236}">
                <a16:creationId xmlns:a16="http://schemas.microsoft.com/office/drawing/2014/main" id="{F39AEB4E-246B-497C-A254-F87C90C5CD42}"/>
              </a:ext>
            </a:extLst>
          </p:cNvPr>
          <p:cNvSpPr txBox="1">
            <a:spLocks noChangeArrowheads="1"/>
          </p:cNvSpPr>
          <p:nvPr/>
        </p:nvSpPr>
        <p:spPr bwMode="auto">
          <a:xfrm>
            <a:off x="1617820" y="5378518"/>
            <a:ext cx="1487488" cy="5000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文档化</a:t>
            </a:r>
          </a:p>
        </p:txBody>
      </p:sp>
      <p:cxnSp>
        <p:nvCxnSpPr>
          <p:cNvPr id="16" name="肘形连接符 5">
            <a:extLst>
              <a:ext uri="{FF2B5EF4-FFF2-40B4-BE49-F238E27FC236}">
                <a16:creationId xmlns:a16="http://schemas.microsoft.com/office/drawing/2014/main" id="{7163561F-43BC-44C3-81CB-3494F8598DA2}"/>
              </a:ext>
            </a:extLst>
          </p:cNvPr>
          <p:cNvCxnSpPr>
            <a:cxnSpLocks noChangeShapeType="1"/>
            <a:stCxn id="7" idx="2"/>
            <a:endCxn id="8" idx="1"/>
          </p:cNvCxnSpPr>
          <p:nvPr/>
        </p:nvCxnSpPr>
        <p:spPr bwMode="auto">
          <a:xfrm rot="16200000" flipH="1">
            <a:off x="1162208" y="1516130"/>
            <a:ext cx="46355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肘形连接符 7">
            <a:extLst>
              <a:ext uri="{FF2B5EF4-FFF2-40B4-BE49-F238E27FC236}">
                <a16:creationId xmlns:a16="http://schemas.microsoft.com/office/drawing/2014/main" id="{AD3DD36A-BD3C-48D1-B089-E33CA2EB491B}"/>
              </a:ext>
            </a:extLst>
          </p:cNvPr>
          <p:cNvCxnSpPr>
            <a:cxnSpLocks noChangeShapeType="1"/>
            <a:stCxn id="7" idx="2"/>
            <a:endCxn id="9" idx="1"/>
          </p:cNvCxnSpPr>
          <p:nvPr/>
        </p:nvCxnSpPr>
        <p:spPr bwMode="auto">
          <a:xfrm rot="16200000" flipH="1">
            <a:off x="867727" y="1810611"/>
            <a:ext cx="105251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肘形连接符 9">
            <a:extLst>
              <a:ext uri="{FF2B5EF4-FFF2-40B4-BE49-F238E27FC236}">
                <a16:creationId xmlns:a16="http://schemas.microsoft.com/office/drawing/2014/main" id="{1C3B3A46-3ED7-4017-A1AB-4DAC4BA20C05}"/>
              </a:ext>
            </a:extLst>
          </p:cNvPr>
          <p:cNvCxnSpPr>
            <a:cxnSpLocks noChangeShapeType="1"/>
            <a:stCxn id="7" idx="2"/>
            <a:endCxn id="10" idx="1"/>
          </p:cNvCxnSpPr>
          <p:nvPr/>
        </p:nvCxnSpPr>
        <p:spPr bwMode="auto">
          <a:xfrm rot="16200000" flipH="1">
            <a:off x="569277" y="2109061"/>
            <a:ext cx="164941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肘形连接符 11">
            <a:extLst>
              <a:ext uri="{FF2B5EF4-FFF2-40B4-BE49-F238E27FC236}">
                <a16:creationId xmlns:a16="http://schemas.microsoft.com/office/drawing/2014/main" id="{9B515C23-173E-4938-B247-0CACDC809CFB}"/>
              </a:ext>
            </a:extLst>
          </p:cNvPr>
          <p:cNvCxnSpPr>
            <a:cxnSpLocks noChangeShapeType="1"/>
            <a:stCxn id="7" idx="2"/>
            <a:endCxn id="11" idx="1"/>
          </p:cNvCxnSpPr>
          <p:nvPr/>
        </p:nvCxnSpPr>
        <p:spPr bwMode="auto">
          <a:xfrm rot="16200000" flipH="1">
            <a:off x="266858" y="2411480"/>
            <a:ext cx="225425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肘形连接符 13">
            <a:extLst>
              <a:ext uri="{FF2B5EF4-FFF2-40B4-BE49-F238E27FC236}">
                <a16:creationId xmlns:a16="http://schemas.microsoft.com/office/drawing/2014/main" id="{3C943E7E-2EA6-43EC-919E-D64AE3487E8D}"/>
              </a:ext>
            </a:extLst>
          </p:cNvPr>
          <p:cNvCxnSpPr>
            <a:cxnSpLocks noChangeShapeType="1"/>
            <a:stCxn id="7" idx="2"/>
            <a:endCxn id="12" idx="1"/>
          </p:cNvCxnSpPr>
          <p:nvPr/>
        </p:nvCxnSpPr>
        <p:spPr bwMode="auto">
          <a:xfrm rot="16200000" flipH="1">
            <a:off x="-39530" y="2717868"/>
            <a:ext cx="2867025"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肘形连接符 15">
            <a:extLst>
              <a:ext uri="{FF2B5EF4-FFF2-40B4-BE49-F238E27FC236}">
                <a16:creationId xmlns:a16="http://schemas.microsoft.com/office/drawing/2014/main" id="{E13F9A8C-7140-4BC9-BB10-504C2207EAD4}"/>
              </a:ext>
            </a:extLst>
          </p:cNvPr>
          <p:cNvCxnSpPr>
            <a:cxnSpLocks noChangeShapeType="1"/>
            <a:stCxn id="7" idx="2"/>
            <a:endCxn id="13" idx="1"/>
          </p:cNvCxnSpPr>
          <p:nvPr/>
        </p:nvCxnSpPr>
        <p:spPr bwMode="auto">
          <a:xfrm rot="16200000" flipH="1">
            <a:off x="-345917" y="3024255"/>
            <a:ext cx="347980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肘形连接符 17">
            <a:extLst>
              <a:ext uri="{FF2B5EF4-FFF2-40B4-BE49-F238E27FC236}">
                <a16:creationId xmlns:a16="http://schemas.microsoft.com/office/drawing/2014/main" id="{B806DCBE-135F-4FD2-9E95-8C222E1A5128}"/>
              </a:ext>
            </a:extLst>
          </p:cNvPr>
          <p:cNvCxnSpPr>
            <a:cxnSpLocks noChangeShapeType="1"/>
            <a:stCxn id="7" idx="2"/>
            <a:endCxn id="15" idx="1"/>
          </p:cNvCxnSpPr>
          <p:nvPr/>
        </p:nvCxnSpPr>
        <p:spPr bwMode="auto">
          <a:xfrm rot="16200000" flipH="1">
            <a:off x="-665798" y="3344136"/>
            <a:ext cx="411956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Rectangle 3">
            <a:extLst>
              <a:ext uri="{FF2B5EF4-FFF2-40B4-BE49-F238E27FC236}">
                <a16:creationId xmlns:a16="http://schemas.microsoft.com/office/drawing/2014/main" id="{E47FF3A0-4BC4-4BDF-9E2A-6061ACDEBA7E}"/>
              </a:ext>
            </a:extLst>
          </p:cNvPr>
          <p:cNvSpPr txBox="1">
            <a:spLocks noChangeArrowheads="1"/>
          </p:cNvSpPr>
          <p:nvPr/>
        </p:nvSpPr>
        <p:spPr bwMode="auto">
          <a:xfrm>
            <a:off x="3904915" y="865255"/>
            <a:ext cx="7304266" cy="2020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50000"/>
              </a:lnSpc>
              <a:spcBef>
                <a:spcPct val="20000"/>
              </a:spcBef>
              <a:buFont typeface="Wingdings" panose="05000000000000000000" pitchFamily="2" charset="2"/>
              <a:buChar char="p"/>
            </a:pPr>
            <a:r>
              <a:rPr lang="zh-CN" altLang="zh-CN" sz="1600" dirty="0">
                <a:latin typeface="微软雅黑" panose="020B0503020204020204" pitchFamily="34" charset="-122"/>
                <a:ea typeface="微软雅黑" panose="020B0503020204020204" pitchFamily="34" charset="-122"/>
              </a:rPr>
              <a:t>将</a:t>
            </a:r>
            <a:r>
              <a:rPr lang="zh-CN" altLang="zh-CN" sz="1600" b="1" dirty="0">
                <a:solidFill>
                  <a:srgbClr val="FF0000"/>
                </a:solidFill>
                <a:latin typeface="微软雅黑" panose="020B0503020204020204" pitchFamily="34" charset="-122"/>
                <a:ea typeface="微软雅黑" panose="020B0503020204020204" pitchFamily="34" charset="-122"/>
              </a:rPr>
              <a:t>失效影响</a:t>
            </a:r>
            <a:r>
              <a:rPr lang="en-US" altLang="zh-CN" sz="1600" b="1" dirty="0">
                <a:solidFill>
                  <a:srgbClr val="FF0000"/>
                </a:solidFill>
                <a:latin typeface="微软雅黑" panose="020B0503020204020204" pitchFamily="34" charset="-122"/>
                <a:ea typeface="微软雅黑" panose="020B0503020204020204" pitchFamily="34" charset="-122"/>
              </a:rPr>
              <a:t>FE</a:t>
            </a:r>
            <a:r>
              <a:rPr lang="zh-CN" altLang="zh-CN" sz="1600" dirty="0">
                <a:latin typeface="微软雅黑" panose="020B0503020204020204" pitchFamily="34" charset="-122"/>
                <a:ea typeface="微软雅黑" panose="020B0503020204020204" pitchFamily="34" charset="-122"/>
              </a:rPr>
              <a:t>、</a:t>
            </a:r>
            <a:r>
              <a:rPr lang="zh-CN" altLang="zh-CN" sz="1600" b="1" dirty="0">
                <a:solidFill>
                  <a:srgbClr val="FF0000"/>
                </a:solidFill>
                <a:latin typeface="微软雅黑" panose="020B0503020204020204" pitchFamily="34" charset="-122"/>
                <a:ea typeface="微软雅黑" panose="020B0503020204020204" pitchFamily="34" charset="-122"/>
              </a:rPr>
              <a:t>失效模式</a:t>
            </a:r>
            <a:r>
              <a:rPr lang="en-US" altLang="zh-CN" sz="1600" b="1" dirty="0">
                <a:solidFill>
                  <a:srgbClr val="FF0000"/>
                </a:solidFill>
                <a:latin typeface="微软雅黑" panose="020B0503020204020204" pitchFamily="34" charset="-122"/>
                <a:ea typeface="微软雅黑" panose="020B0503020204020204" pitchFamily="34" charset="-122"/>
              </a:rPr>
              <a:t>FM</a:t>
            </a:r>
            <a:r>
              <a:rPr lang="zh-CN" altLang="zh-CN" sz="1600" dirty="0">
                <a:latin typeface="微软雅黑" panose="020B0503020204020204" pitchFamily="34" charset="-122"/>
                <a:ea typeface="微软雅黑" panose="020B0503020204020204" pitchFamily="34" charset="-122"/>
              </a:rPr>
              <a:t>和</a:t>
            </a:r>
            <a:r>
              <a:rPr lang="zh-CN" altLang="zh-CN" sz="1600" b="1" dirty="0">
                <a:solidFill>
                  <a:srgbClr val="FF0000"/>
                </a:solidFill>
                <a:latin typeface="微软雅黑" panose="020B0503020204020204" pitchFamily="34" charset="-122"/>
                <a:ea typeface="微软雅黑" panose="020B0503020204020204" pitchFamily="34" charset="-122"/>
              </a:rPr>
              <a:t>失效起因</a:t>
            </a:r>
            <a:r>
              <a:rPr lang="en-US" altLang="zh-CN" sz="1600" b="1" dirty="0">
                <a:solidFill>
                  <a:srgbClr val="FF0000"/>
                </a:solidFill>
                <a:latin typeface="微软雅黑" panose="020B0503020204020204" pitchFamily="34" charset="-122"/>
                <a:ea typeface="微软雅黑" panose="020B0503020204020204" pitchFamily="34" charset="-122"/>
              </a:rPr>
              <a:t>FC</a:t>
            </a:r>
            <a:r>
              <a:rPr lang="zh-CN" altLang="zh-CN" sz="1600" dirty="0">
                <a:latin typeface="微软雅黑" panose="020B0503020204020204" pitchFamily="34" charset="-122"/>
                <a:ea typeface="微软雅黑" panose="020B0503020204020204" pitchFamily="34" charset="-122"/>
              </a:rPr>
              <a:t>的逻辑关系以</a:t>
            </a:r>
            <a:r>
              <a:rPr lang="en-US" altLang="zh-CN" sz="1600" dirty="0">
                <a:latin typeface="微软雅黑" panose="020B0503020204020204" pitchFamily="34" charset="-122"/>
                <a:ea typeface="微软雅黑" panose="020B0503020204020204" pitchFamily="34" charset="-122"/>
              </a:rPr>
              <a:t>“</a:t>
            </a:r>
            <a:r>
              <a:rPr lang="zh-CN" altLang="zh-CN" sz="1600" b="1" dirty="0">
                <a:solidFill>
                  <a:srgbClr val="FF0000"/>
                </a:solidFill>
                <a:latin typeface="微软雅黑" panose="020B0503020204020204" pitchFamily="34" charset="-122"/>
                <a:ea typeface="微软雅黑" panose="020B0503020204020204" pitchFamily="34" charset="-122"/>
              </a:rPr>
              <a:t>瀑布模型</a:t>
            </a:r>
            <a:r>
              <a:rPr lang="zh-CN" altLang="zh-CN" sz="1600" dirty="0">
                <a:latin typeface="微软雅黑" panose="020B0503020204020204" pitchFamily="34" charset="-122"/>
                <a:ea typeface="微软雅黑" panose="020B0503020204020204" pitchFamily="34" charset="-122"/>
              </a:rPr>
              <a:t>的方式</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进行了有效的展示，即上一层级的失效模式即为下一层级的失效影响，而下一层的失效模式即为上一层级的失效起因</a:t>
            </a:r>
            <a:endParaRPr lang="en-US" altLang="zh-CN" sz="1600" dirty="0">
              <a:latin typeface="微软雅黑" panose="020B0503020204020204" pitchFamily="34" charset="-122"/>
              <a:ea typeface="微软雅黑" panose="020B0503020204020204" pitchFamily="34" charset="-122"/>
            </a:endParaRPr>
          </a:p>
          <a:p>
            <a:pPr marL="285750" indent="-285750" eaLnBrk="1" hangingPunct="1">
              <a:lnSpc>
                <a:spcPct val="150000"/>
              </a:lnSpc>
              <a:spcBef>
                <a:spcPct val="20000"/>
              </a:spcBef>
              <a:buFont typeface="Wingdings" panose="05000000000000000000" pitchFamily="2" charset="2"/>
              <a:buChar char="p"/>
            </a:pPr>
            <a:r>
              <a:rPr lang="zh-CN" altLang="zh-CN" sz="1600" dirty="0">
                <a:latin typeface="微软雅黑" panose="020B0503020204020204" pitchFamily="34" charset="-122"/>
                <a:ea typeface="微软雅黑" panose="020B0503020204020204" pitchFamily="34" charset="-122"/>
              </a:rPr>
              <a:t>在进行失效分析时，需同时进行</a:t>
            </a:r>
            <a:r>
              <a:rPr lang="zh-CN" altLang="zh-CN" sz="1600" b="1" dirty="0">
                <a:solidFill>
                  <a:srgbClr val="FF0000"/>
                </a:solidFill>
                <a:latin typeface="微软雅黑" panose="020B0503020204020204" pitchFamily="34" charset="-122"/>
                <a:ea typeface="微软雅黑" panose="020B0503020204020204" pitchFamily="34" charset="-122"/>
              </a:rPr>
              <a:t>三个层级</a:t>
            </a:r>
            <a:r>
              <a:rPr lang="zh-CN" altLang="zh-CN" sz="1600" dirty="0">
                <a:latin typeface="微软雅黑" panose="020B0503020204020204" pitchFamily="34" charset="-122"/>
                <a:ea typeface="微软雅黑" panose="020B0503020204020204" pitchFamily="34" charset="-122"/>
              </a:rPr>
              <a:t>的分析，并在</a:t>
            </a:r>
            <a:r>
              <a:rPr lang="en-US" altLang="zh-CN" sz="1600" dirty="0">
                <a:latin typeface="微软雅黑" panose="020B0503020204020204" pitchFamily="34" charset="-122"/>
                <a:ea typeface="微软雅黑" panose="020B0503020204020204" pitchFamily="34" charset="-122"/>
              </a:rPr>
              <a:t>FMEA</a:t>
            </a:r>
            <a:r>
              <a:rPr lang="zh-CN" altLang="zh-CN" sz="1600" dirty="0">
                <a:latin typeface="微软雅黑" panose="020B0503020204020204" pitchFamily="34" charset="-122"/>
                <a:ea typeface="微软雅黑" panose="020B0503020204020204" pitchFamily="34" charset="-122"/>
              </a:rPr>
              <a:t>表中体现出三者的逻辑性</a:t>
            </a:r>
            <a:endParaRPr lang="zh-CN" altLang="en-US" sz="1600" dirty="0">
              <a:latin typeface="微软雅黑" panose="020B0503020204020204" pitchFamily="34" charset="-122"/>
              <a:ea typeface="微软雅黑" panose="020B0503020204020204" pitchFamily="34" charset="-122"/>
            </a:endParaRPr>
          </a:p>
        </p:txBody>
      </p:sp>
      <p:pic>
        <p:nvPicPr>
          <p:cNvPr id="26" name="图片 24">
            <a:extLst>
              <a:ext uri="{FF2B5EF4-FFF2-40B4-BE49-F238E27FC236}">
                <a16:creationId xmlns:a16="http://schemas.microsoft.com/office/drawing/2014/main" id="{0339D806-EB00-4AC0-B631-DB6483B29C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87781" y="2914662"/>
            <a:ext cx="6951551" cy="307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3584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七步法</a:t>
            </a:r>
            <a:endParaRPr lang="zh-CN" altLang="en-US" sz="3600" dirty="0"/>
          </a:p>
        </p:txBody>
      </p:sp>
      <p:sp>
        <p:nvSpPr>
          <p:cNvPr id="7" name="Rectangle 2">
            <a:extLst>
              <a:ext uri="{FF2B5EF4-FFF2-40B4-BE49-F238E27FC236}">
                <a16:creationId xmlns:a16="http://schemas.microsoft.com/office/drawing/2014/main" id="{534BFEC9-1C6B-4A76-9BC9-C3412199C2FE}"/>
              </a:ext>
            </a:extLst>
          </p:cNvPr>
          <p:cNvSpPr txBox="1">
            <a:spLocks noChangeArrowheads="1"/>
          </p:cNvSpPr>
          <p:nvPr/>
        </p:nvSpPr>
        <p:spPr bwMode="auto">
          <a:xfrm>
            <a:off x="243045" y="865255"/>
            <a:ext cx="1854200" cy="642938"/>
          </a:xfrm>
          <a:prstGeom prst="rect">
            <a:avLst/>
          </a:prstGeom>
          <a:noFill/>
          <a:ln>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r>
              <a:rPr lang="zh-CN" altLang="en-US" sz="3200">
                <a:latin typeface="微软雅黑" panose="020B0503020204020204" pitchFamily="34" charset="-122"/>
                <a:ea typeface="微软雅黑" panose="020B0503020204020204" pitchFamily="34" charset="-122"/>
              </a:rPr>
              <a:t>七步法</a:t>
            </a:r>
          </a:p>
        </p:txBody>
      </p:sp>
      <p:sp>
        <p:nvSpPr>
          <p:cNvPr id="8" name="Rectangle 2">
            <a:extLst>
              <a:ext uri="{FF2B5EF4-FFF2-40B4-BE49-F238E27FC236}">
                <a16:creationId xmlns:a16="http://schemas.microsoft.com/office/drawing/2014/main" id="{2C1C5482-E27B-4489-89AA-A9EE50285786}"/>
              </a:ext>
            </a:extLst>
          </p:cNvPr>
          <p:cNvSpPr txBox="1">
            <a:spLocks noChangeArrowheads="1"/>
          </p:cNvSpPr>
          <p:nvPr/>
        </p:nvSpPr>
        <p:spPr bwMode="auto">
          <a:xfrm>
            <a:off x="1617820" y="1722505"/>
            <a:ext cx="1487488" cy="500063"/>
          </a:xfrm>
          <a:prstGeom prst="rect">
            <a:avLst/>
          </a:prstGeom>
          <a:no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latin typeface="微软雅黑" panose="020B0503020204020204" pitchFamily="34" charset="-122"/>
                <a:ea typeface="微软雅黑" panose="020B0503020204020204" pitchFamily="34" charset="-122"/>
              </a:rPr>
              <a:t>规划和准备</a:t>
            </a:r>
          </a:p>
        </p:txBody>
      </p:sp>
      <p:sp>
        <p:nvSpPr>
          <p:cNvPr id="9" name="Rectangle 2">
            <a:extLst>
              <a:ext uri="{FF2B5EF4-FFF2-40B4-BE49-F238E27FC236}">
                <a16:creationId xmlns:a16="http://schemas.microsoft.com/office/drawing/2014/main" id="{A34A494B-E8AC-457A-B888-8CABB1C2D4BE}"/>
              </a:ext>
            </a:extLst>
          </p:cNvPr>
          <p:cNvSpPr txBox="1">
            <a:spLocks noChangeArrowheads="1"/>
          </p:cNvSpPr>
          <p:nvPr/>
        </p:nvSpPr>
        <p:spPr bwMode="auto">
          <a:xfrm>
            <a:off x="1617820" y="2309880"/>
            <a:ext cx="1487488" cy="500063"/>
          </a:xfrm>
          <a:prstGeom prst="rect">
            <a:avLst/>
          </a:prstGeom>
          <a:no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架构</a:t>
            </a:r>
            <a:r>
              <a:rPr lang="zh-CN" altLang="zh-CN" sz="2000" b="1" dirty="0">
                <a:latin typeface="微软雅黑" panose="020B0503020204020204" pitchFamily="34" charset="-122"/>
                <a:ea typeface="微软雅黑" panose="020B0503020204020204" pitchFamily="34" charset="-122"/>
              </a:rPr>
              <a:t>分析</a:t>
            </a: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10" name="Rectangle 2">
            <a:extLst>
              <a:ext uri="{FF2B5EF4-FFF2-40B4-BE49-F238E27FC236}">
                <a16:creationId xmlns:a16="http://schemas.microsoft.com/office/drawing/2014/main" id="{0AA0A8FD-22CA-4E67-9114-C1CEDBA5310A}"/>
              </a:ext>
            </a:extLst>
          </p:cNvPr>
          <p:cNvSpPr txBox="1">
            <a:spLocks noChangeArrowheads="1"/>
          </p:cNvSpPr>
          <p:nvPr/>
        </p:nvSpPr>
        <p:spPr bwMode="auto">
          <a:xfrm>
            <a:off x="1617820" y="2906780"/>
            <a:ext cx="1487488" cy="500063"/>
          </a:xfrm>
          <a:prstGeom prst="rect">
            <a:avLst/>
          </a:prstGeom>
          <a:no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功能分析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1" name="Rectangle 2">
            <a:extLst>
              <a:ext uri="{FF2B5EF4-FFF2-40B4-BE49-F238E27FC236}">
                <a16:creationId xmlns:a16="http://schemas.microsoft.com/office/drawing/2014/main" id="{CC119CFC-F515-42C4-848C-FF08CB920787}"/>
              </a:ext>
            </a:extLst>
          </p:cNvPr>
          <p:cNvSpPr txBox="1">
            <a:spLocks noChangeArrowheads="1"/>
          </p:cNvSpPr>
          <p:nvPr/>
        </p:nvSpPr>
        <p:spPr bwMode="auto">
          <a:xfrm>
            <a:off x="1617820" y="3511618"/>
            <a:ext cx="1487488" cy="500062"/>
          </a:xfrm>
          <a:prstGeom prst="rect">
            <a:avLst/>
          </a:prstGeom>
          <a:no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失效分析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2" name="Rectangle 2">
            <a:extLst>
              <a:ext uri="{FF2B5EF4-FFF2-40B4-BE49-F238E27FC236}">
                <a16:creationId xmlns:a16="http://schemas.microsoft.com/office/drawing/2014/main" id="{36987104-68BD-4E52-B62E-C89D7FD61C30}"/>
              </a:ext>
            </a:extLst>
          </p:cNvPr>
          <p:cNvSpPr txBox="1">
            <a:spLocks noChangeArrowheads="1"/>
          </p:cNvSpPr>
          <p:nvPr/>
        </p:nvSpPr>
        <p:spPr bwMode="auto">
          <a:xfrm>
            <a:off x="1617820" y="4125980"/>
            <a:ext cx="1487488" cy="500063"/>
          </a:xfrm>
          <a:prstGeom prst="rect">
            <a:avLst/>
          </a:prstGeom>
          <a:solidFill>
            <a:srgbClr val="92D050"/>
          </a:solid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风险分析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3" name="Rectangle 2">
            <a:extLst>
              <a:ext uri="{FF2B5EF4-FFF2-40B4-BE49-F238E27FC236}">
                <a16:creationId xmlns:a16="http://schemas.microsoft.com/office/drawing/2014/main" id="{1574394B-A01B-4C13-8272-B46AB7236283}"/>
              </a:ext>
            </a:extLst>
          </p:cNvPr>
          <p:cNvSpPr txBox="1">
            <a:spLocks noChangeArrowheads="1"/>
          </p:cNvSpPr>
          <p:nvPr/>
        </p:nvSpPr>
        <p:spPr bwMode="auto">
          <a:xfrm>
            <a:off x="1617820" y="4738755"/>
            <a:ext cx="1487488" cy="500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技术改进</a:t>
            </a:r>
          </a:p>
        </p:txBody>
      </p:sp>
      <p:sp>
        <p:nvSpPr>
          <p:cNvPr id="14" name="右箭头 25">
            <a:extLst>
              <a:ext uri="{FF2B5EF4-FFF2-40B4-BE49-F238E27FC236}">
                <a16:creationId xmlns:a16="http://schemas.microsoft.com/office/drawing/2014/main" id="{2EFFE9DF-F569-438D-9547-B1762EAE3704}"/>
              </a:ext>
            </a:extLst>
          </p:cNvPr>
          <p:cNvSpPr>
            <a:spLocks noChangeArrowheads="1"/>
          </p:cNvSpPr>
          <p:nvPr/>
        </p:nvSpPr>
        <p:spPr bwMode="auto">
          <a:xfrm>
            <a:off x="3326080" y="4221239"/>
            <a:ext cx="798596" cy="307958"/>
          </a:xfrm>
          <a:prstGeom prst="rightArrow">
            <a:avLst>
              <a:gd name="adj1" fmla="val 50000"/>
              <a:gd name="adj2" fmla="val 50000"/>
            </a:avLst>
          </a:prstGeom>
          <a:solidFill>
            <a:schemeClr val="accent1"/>
          </a:solidFill>
          <a:ln w="25400">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5" name="Rectangle 2">
            <a:extLst>
              <a:ext uri="{FF2B5EF4-FFF2-40B4-BE49-F238E27FC236}">
                <a16:creationId xmlns:a16="http://schemas.microsoft.com/office/drawing/2014/main" id="{F39AEB4E-246B-497C-A254-F87C90C5CD42}"/>
              </a:ext>
            </a:extLst>
          </p:cNvPr>
          <p:cNvSpPr txBox="1">
            <a:spLocks noChangeArrowheads="1"/>
          </p:cNvSpPr>
          <p:nvPr/>
        </p:nvSpPr>
        <p:spPr bwMode="auto">
          <a:xfrm>
            <a:off x="1617820" y="5378518"/>
            <a:ext cx="1487488" cy="5000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文档化</a:t>
            </a:r>
          </a:p>
        </p:txBody>
      </p:sp>
      <p:cxnSp>
        <p:nvCxnSpPr>
          <p:cNvPr id="16" name="肘形连接符 5">
            <a:extLst>
              <a:ext uri="{FF2B5EF4-FFF2-40B4-BE49-F238E27FC236}">
                <a16:creationId xmlns:a16="http://schemas.microsoft.com/office/drawing/2014/main" id="{7163561F-43BC-44C3-81CB-3494F8598DA2}"/>
              </a:ext>
            </a:extLst>
          </p:cNvPr>
          <p:cNvCxnSpPr>
            <a:cxnSpLocks noChangeShapeType="1"/>
            <a:stCxn id="7" idx="2"/>
            <a:endCxn id="8" idx="1"/>
          </p:cNvCxnSpPr>
          <p:nvPr/>
        </p:nvCxnSpPr>
        <p:spPr bwMode="auto">
          <a:xfrm rot="16200000" flipH="1">
            <a:off x="1162208" y="1516130"/>
            <a:ext cx="46355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肘形连接符 7">
            <a:extLst>
              <a:ext uri="{FF2B5EF4-FFF2-40B4-BE49-F238E27FC236}">
                <a16:creationId xmlns:a16="http://schemas.microsoft.com/office/drawing/2014/main" id="{AD3DD36A-BD3C-48D1-B089-E33CA2EB491B}"/>
              </a:ext>
            </a:extLst>
          </p:cNvPr>
          <p:cNvCxnSpPr>
            <a:cxnSpLocks noChangeShapeType="1"/>
            <a:stCxn id="7" idx="2"/>
            <a:endCxn id="9" idx="1"/>
          </p:cNvCxnSpPr>
          <p:nvPr/>
        </p:nvCxnSpPr>
        <p:spPr bwMode="auto">
          <a:xfrm rot="16200000" flipH="1">
            <a:off x="867727" y="1810611"/>
            <a:ext cx="105251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肘形连接符 9">
            <a:extLst>
              <a:ext uri="{FF2B5EF4-FFF2-40B4-BE49-F238E27FC236}">
                <a16:creationId xmlns:a16="http://schemas.microsoft.com/office/drawing/2014/main" id="{1C3B3A46-3ED7-4017-A1AB-4DAC4BA20C05}"/>
              </a:ext>
            </a:extLst>
          </p:cNvPr>
          <p:cNvCxnSpPr>
            <a:cxnSpLocks noChangeShapeType="1"/>
            <a:stCxn id="7" idx="2"/>
            <a:endCxn id="10" idx="1"/>
          </p:cNvCxnSpPr>
          <p:nvPr/>
        </p:nvCxnSpPr>
        <p:spPr bwMode="auto">
          <a:xfrm rot="16200000" flipH="1">
            <a:off x="569277" y="2109061"/>
            <a:ext cx="164941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肘形连接符 11">
            <a:extLst>
              <a:ext uri="{FF2B5EF4-FFF2-40B4-BE49-F238E27FC236}">
                <a16:creationId xmlns:a16="http://schemas.microsoft.com/office/drawing/2014/main" id="{9B515C23-173E-4938-B247-0CACDC809CFB}"/>
              </a:ext>
            </a:extLst>
          </p:cNvPr>
          <p:cNvCxnSpPr>
            <a:cxnSpLocks noChangeShapeType="1"/>
            <a:stCxn id="7" idx="2"/>
            <a:endCxn id="11" idx="1"/>
          </p:cNvCxnSpPr>
          <p:nvPr/>
        </p:nvCxnSpPr>
        <p:spPr bwMode="auto">
          <a:xfrm rot="16200000" flipH="1">
            <a:off x="266858" y="2411480"/>
            <a:ext cx="225425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肘形连接符 13">
            <a:extLst>
              <a:ext uri="{FF2B5EF4-FFF2-40B4-BE49-F238E27FC236}">
                <a16:creationId xmlns:a16="http://schemas.microsoft.com/office/drawing/2014/main" id="{3C943E7E-2EA6-43EC-919E-D64AE3487E8D}"/>
              </a:ext>
            </a:extLst>
          </p:cNvPr>
          <p:cNvCxnSpPr>
            <a:cxnSpLocks noChangeShapeType="1"/>
            <a:stCxn id="7" idx="2"/>
            <a:endCxn id="12" idx="1"/>
          </p:cNvCxnSpPr>
          <p:nvPr/>
        </p:nvCxnSpPr>
        <p:spPr bwMode="auto">
          <a:xfrm rot="16200000" flipH="1">
            <a:off x="-39530" y="2717868"/>
            <a:ext cx="2867025"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肘形连接符 15">
            <a:extLst>
              <a:ext uri="{FF2B5EF4-FFF2-40B4-BE49-F238E27FC236}">
                <a16:creationId xmlns:a16="http://schemas.microsoft.com/office/drawing/2014/main" id="{E13F9A8C-7140-4BC9-BB10-504C2207EAD4}"/>
              </a:ext>
            </a:extLst>
          </p:cNvPr>
          <p:cNvCxnSpPr>
            <a:cxnSpLocks noChangeShapeType="1"/>
            <a:stCxn id="7" idx="2"/>
            <a:endCxn id="13" idx="1"/>
          </p:cNvCxnSpPr>
          <p:nvPr/>
        </p:nvCxnSpPr>
        <p:spPr bwMode="auto">
          <a:xfrm rot="16200000" flipH="1">
            <a:off x="-345917" y="3024255"/>
            <a:ext cx="347980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肘形连接符 17">
            <a:extLst>
              <a:ext uri="{FF2B5EF4-FFF2-40B4-BE49-F238E27FC236}">
                <a16:creationId xmlns:a16="http://schemas.microsoft.com/office/drawing/2014/main" id="{B806DCBE-135F-4FD2-9E95-8C222E1A5128}"/>
              </a:ext>
            </a:extLst>
          </p:cNvPr>
          <p:cNvCxnSpPr>
            <a:cxnSpLocks noChangeShapeType="1"/>
            <a:stCxn id="7" idx="2"/>
            <a:endCxn id="15" idx="1"/>
          </p:cNvCxnSpPr>
          <p:nvPr/>
        </p:nvCxnSpPr>
        <p:spPr bwMode="auto">
          <a:xfrm rot="16200000" flipH="1">
            <a:off x="-665798" y="3344136"/>
            <a:ext cx="411956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Rectangle 3">
            <a:extLst>
              <a:ext uri="{FF2B5EF4-FFF2-40B4-BE49-F238E27FC236}">
                <a16:creationId xmlns:a16="http://schemas.microsoft.com/office/drawing/2014/main" id="{9928EFA6-C8AC-4B78-AEF9-A111FEC497A3}"/>
              </a:ext>
            </a:extLst>
          </p:cNvPr>
          <p:cNvSpPr txBox="1">
            <a:spLocks noChangeArrowheads="1"/>
          </p:cNvSpPr>
          <p:nvPr/>
        </p:nvSpPr>
        <p:spPr bwMode="auto">
          <a:xfrm>
            <a:off x="4484261" y="1074799"/>
            <a:ext cx="6503078" cy="90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20000"/>
              </a:spcBef>
            </a:pPr>
            <a:r>
              <a:rPr lang="zh-CN" altLang="zh-CN" dirty="0">
                <a:latin typeface="微软雅黑" panose="020B0503020204020204" pitchFamily="34" charset="-122"/>
                <a:ea typeface="微软雅黑" panose="020B0503020204020204" pitchFamily="34" charset="-122"/>
              </a:rPr>
              <a:t>该步骤的主要目的是对</a:t>
            </a:r>
            <a:r>
              <a:rPr lang="zh-CN" altLang="zh-CN" b="1" dirty="0">
                <a:solidFill>
                  <a:srgbClr val="FF0000"/>
                </a:solidFill>
                <a:latin typeface="微软雅黑" panose="020B0503020204020204" pitchFamily="34" charset="-122"/>
                <a:ea typeface="微软雅黑" panose="020B0503020204020204" pitchFamily="34" charset="-122"/>
              </a:rPr>
              <a:t>严重度</a:t>
            </a:r>
            <a:r>
              <a:rPr lang="zh-CN" altLang="zh-CN" dirty="0">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失效</a:t>
            </a:r>
            <a:r>
              <a:rPr lang="zh-CN" altLang="zh-CN" b="1" dirty="0">
                <a:solidFill>
                  <a:srgbClr val="FF0000"/>
                </a:solidFill>
                <a:latin typeface="微软雅黑" panose="020B0503020204020204" pitchFamily="34" charset="-122"/>
                <a:ea typeface="微软雅黑" panose="020B0503020204020204" pitchFamily="34" charset="-122"/>
              </a:rPr>
              <a:t>频度</a:t>
            </a:r>
            <a:r>
              <a:rPr lang="zh-CN" altLang="zh-CN" dirty="0">
                <a:latin typeface="微软雅黑" panose="020B0503020204020204" pitchFamily="34" charset="-122"/>
                <a:ea typeface="微软雅黑" panose="020B0503020204020204" pitchFamily="34" charset="-122"/>
              </a:rPr>
              <a:t>及</a:t>
            </a:r>
            <a:r>
              <a:rPr lang="zh-CN" altLang="zh-CN" b="1" dirty="0">
                <a:solidFill>
                  <a:srgbClr val="FF0000"/>
                </a:solidFill>
                <a:latin typeface="微软雅黑" panose="020B0503020204020204" pitchFamily="34" charset="-122"/>
                <a:ea typeface="微软雅黑" panose="020B0503020204020204" pitchFamily="34" charset="-122"/>
              </a:rPr>
              <a:t>探测度</a:t>
            </a:r>
            <a:r>
              <a:rPr lang="zh-CN" altLang="zh-CN" dirty="0">
                <a:latin typeface="微软雅黑" panose="020B0503020204020204" pitchFamily="34" charset="-122"/>
                <a:ea typeface="微软雅黑" panose="020B0503020204020204" pitchFamily="34" charset="-122"/>
              </a:rPr>
              <a:t>进行打分以量化风险，并确定改进</a:t>
            </a:r>
            <a:r>
              <a:rPr lang="zh-CN" altLang="zh-CN" b="1" dirty="0">
                <a:solidFill>
                  <a:srgbClr val="FF0000"/>
                </a:solidFill>
                <a:latin typeface="微软雅黑" panose="020B0503020204020204" pitchFamily="34" charset="-122"/>
                <a:ea typeface="微软雅黑" panose="020B0503020204020204" pitchFamily="34" charset="-122"/>
              </a:rPr>
              <a:t>行动的优先级</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AP</a:t>
            </a:r>
            <a:r>
              <a:rPr lang="zh-CN"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27" name="图片 22" descr="http://5b0988e595225.cdn.sohucs.com/images/20190705/8cb316561e054a618fd9e9af79869ca6.JPG">
            <a:extLst>
              <a:ext uri="{FF2B5EF4-FFF2-40B4-BE49-F238E27FC236}">
                <a16:creationId xmlns:a16="http://schemas.microsoft.com/office/drawing/2014/main" id="{EAE1745E-4B57-4341-885B-4A2B79BEC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1971743"/>
            <a:ext cx="6641943" cy="423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7503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7E89BE4E-3FA2-4434-94E6-0CAF2A1CC6FA}"/>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627" name="文本框 6">
            <a:extLst>
              <a:ext uri="{FF2B5EF4-FFF2-40B4-BE49-F238E27FC236}">
                <a16:creationId xmlns:a16="http://schemas.microsoft.com/office/drawing/2014/main" id="{F978C074-D9FB-40D0-96BF-E1EC344D4601}"/>
              </a:ext>
            </a:extLst>
          </p:cNvPr>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26628" name="图片 8">
            <a:extLst>
              <a:ext uri="{FF2B5EF4-FFF2-40B4-BE49-F238E27FC236}">
                <a16:creationId xmlns:a16="http://schemas.microsoft.com/office/drawing/2014/main" id="{E8E9FAA9-0D94-4087-B2D0-EB3C48101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2638" y="61913"/>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Box 1">
            <a:extLst>
              <a:ext uri="{FF2B5EF4-FFF2-40B4-BE49-F238E27FC236}">
                <a16:creationId xmlns:a16="http://schemas.microsoft.com/office/drawing/2014/main" id="{17903645-D16D-449B-9A18-3346095C90A2}"/>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七步法</a:t>
            </a:r>
            <a:endParaRPr lang="zh-CN" altLang="en-US" sz="3600" dirty="0"/>
          </a:p>
        </p:txBody>
      </p:sp>
      <p:sp>
        <p:nvSpPr>
          <p:cNvPr id="26630" name="矩形 2">
            <a:extLst>
              <a:ext uri="{FF2B5EF4-FFF2-40B4-BE49-F238E27FC236}">
                <a16:creationId xmlns:a16="http://schemas.microsoft.com/office/drawing/2014/main" id="{AA33DA23-C1F3-4B3D-9174-B22711727293}"/>
              </a:ext>
            </a:extLst>
          </p:cNvPr>
          <p:cNvSpPr>
            <a:spLocks noChangeArrowheads="1"/>
          </p:cNvSpPr>
          <p:nvPr/>
        </p:nvSpPr>
        <p:spPr bwMode="auto">
          <a:xfrm>
            <a:off x="314325" y="1214438"/>
            <a:ext cx="6005513"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p"/>
            </a:pPr>
            <a:r>
              <a:rPr lang="zh-CN" altLang="en-US" sz="1600" b="1" dirty="0">
                <a:solidFill>
                  <a:srgbClr val="FF0000"/>
                </a:solidFill>
                <a:latin typeface="微软雅黑" panose="020B0503020204020204" pitchFamily="34" charset="-122"/>
                <a:ea typeface="微软雅黑" panose="020B0503020204020204" pitchFamily="34" charset="-122"/>
              </a:rPr>
              <a:t>严重度</a:t>
            </a:r>
            <a:r>
              <a:rPr lang="zh-CN" altLang="en-US" sz="1600" dirty="0">
                <a:latin typeface="微软雅黑" panose="020B0503020204020204" pitchFamily="34" charset="-122"/>
                <a:ea typeface="微软雅黑" panose="020B0503020204020204" pitchFamily="34" charset="-122"/>
              </a:rPr>
              <a:t>值的降低只有通过</a:t>
            </a:r>
            <a:r>
              <a:rPr lang="zh-CN" altLang="en-US" sz="1600" b="1" dirty="0">
                <a:solidFill>
                  <a:srgbClr val="FF0000"/>
                </a:solidFill>
                <a:latin typeface="微软雅黑" panose="020B0503020204020204" pitchFamily="34" charset="-122"/>
                <a:ea typeface="微软雅黑" panose="020B0503020204020204" pitchFamily="34" charset="-122"/>
              </a:rPr>
              <a:t>改变设计</a:t>
            </a:r>
            <a:r>
              <a:rPr lang="zh-CN" altLang="en-US" sz="1600" dirty="0">
                <a:latin typeface="微软雅黑" panose="020B0503020204020204" pitchFamily="34" charset="-122"/>
                <a:ea typeface="微软雅黑" panose="020B0503020204020204" pitchFamily="34" charset="-122"/>
              </a:rPr>
              <a:t>才能实现</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高的</a:t>
            </a:r>
            <a:r>
              <a:rPr lang="zh-CN" altLang="en-US" sz="1600" b="1" dirty="0">
                <a:solidFill>
                  <a:srgbClr val="FF0000"/>
                </a:solidFill>
                <a:latin typeface="微软雅黑" panose="020B0503020204020204" pitchFamily="34" charset="-122"/>
                <a:ea typeface="微软雅黑" panose="020B0503020204020204" pitchFamily="34" charset="-122"/>
              </a:rPr>
              <a:t>严重度</a:t>
            </a:r>
            <a:r>
              <a:rPr lang="zh-CN" altLang="en-US" sz="1600" dirty="0">
                <a:latin typeface="微软雅黑" panose="020B0503020204020204" pitchFamily="34" charset="-122"/>
                <a:ea typeface="微软雅黑" panose="020B0503020204020204" pitchFamily="34" charset="-122"/>
              </a:rPr>
              <a:t>定级可以通过</a:t>
            </a:r>
            <a:r>
              <a:rPr lang="zh-CN" altLang="en-US" sz="1600" b="1" dirty="0">
                <a:solidFill>
                  <a:srgbClr val="FF0000"/>
                </a:solidFill>
                <a:latin typeface="微软雅黑" panose="020B0503020204020204" pitchFamily="34" charset="-122"/>
                <a:ea typeface="微软雅黑" panose="020B0503020204020204" pitchFamily="34" charset="-122"/>
              </a:rPr>
              <a:t>修改设计</a:t>
            </a:r>
            <a:r>
              <a:rPr lang="zh-CN" altLang="en-US" sz="1600" dirty="0">
                <a:latin typeface="微软雅黑" panose="020B0503020204020204" pitchFamily="34" charset="-122"/>
                <a:ea typeface="微软雅黑" panose="020B0503020204020204" pitchFamily="34" charset="-122"/>
              </a:rPr>
              <a:t>、使之补偿来减轻失效的严重度后果来予以减小。</a:t>
            </a:r>
          </a:p>
        </p:txBody>
      </p:sp>
      <p:sp>
        <p:nvSpPr>
          <p:cNvPr id="26" name="矩形 25">
            <a:extLst>
              <a:ext uri="{FF2B5EF4-FFF2-40B4-BE49-F238E27FC236}">
                <a16:creationId xmlns:a16="http://schemas.microsoft.com/office/drawing/2014/main" id="{9374B12E-94DB-4DE3-B62E-74A490BC4D4C}"/>
              </a:ext>
            </a:extLst>
          </p:cNvPr>
          <p:cNvSpPr/>
          <p:nvPr/>
        </p:nvSpPr>
        <p:spPr>
          <a:xfrm>
            <a:off x="242888" y="2390775"/>
            <a:ext cx="6426200" cy="1987550"/>
          </a:xfrm>
          <a:prstGeom prst="rect">
            <a:avLst/>
          </a:prstGeom>
        </p:spPr>
        <p:txBody>
          <a:bodyPr>
            <a:spAutoFit/>
          </a:bodyPr>
          <a:lstStyle/>
          <a:p>
            <a:pPr marL="76200">
              <a:lnSpc>
                <a:spcPct val="150000"/>
              </a:lnSpc>
              <a:spcAft>
                <a:spcPts val="0"/>
              </a:spcAft>
              <a:defRPr/>
            </a:pP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严重程度通用准则：</a:t>
            </a:r>
            <a:endPar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76200">
              <a:lnSpc>
                <a:spcPct val="150000"/>
              </a:lnSpc>
              <a:spcAft>
                <a:spcPts val="0"/>
              </a:spcAft>
              <a:defRPr/>
            </a:pP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不管是否有预警，影响安全的统一定为</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S=10</a:t>
            </a:r>
            <a:endParaRPr lang="zh-CN"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76200">
              <a:lnSpc>
                <a:spcPct val="150000"/>
              </a:lnSpc>
              <a:spcAft>
                <a:spcPts val="0"/>
              </a:spcAft>
              <a:defRPr/>
            </a:pP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影响法规符合性的定义为</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S=9</a:t>
            </a:r>
            <a:endParaRPr lang="zh-CN"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76200">
              <a:lnSpc>
                <a:spcPct val="150000"/>
              </a:lnSpc>
              <a:spcAft>
                <a:spcPts val="0"/>
              </a:spcAft>
              <a:defRPr/>
            </a:pP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 S=2-4 </a:t>
            </a:r>
            <a:r>
              <a:rPr lang="en-US" altLang="zh-CN" sz="16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取消定量描述；使用了一个新词汇“Haptics</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感官</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en-US" altLang="zh-CN" sz="1600" dirty="0">
                <a:solidFill>
                  <a:srgbClr val="000000"/>
                </a:solidFill>
                <a:latin typeface="微软雅黑" panose="020B0503020204020204" pitchFamily="34" charset="-122"/>
                <a:ea typeface="微软雅黑" panose="020B0503020204020204" pitchFamily="34" charset="-122"/>
              </a:rPr>
              <a:t>4</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rgbClr val="000000"/>
                </a:solidFill>
                <a:latin typeface="微软雅黑" panose="020B0503020204020204" pitchFamily="34" charset="-122"/>
                <a:ea typeface="微软雅黑" panose="020B0503020204020204" pitchFamily="34" charset="-122"/>
              </a:rPr>
              <a:t> </a:t>
            </a:r>
            <a:r>
              <a:rPr lang="en-US" altLang="zh-CN" sz="16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增加了</a:t>
            </a:r>
            <a:r>
              <a:rPr lang="en-US" altLang="zh-CN" sz="1600" dirty="0" err="1">
                <a:solidFill>
                  <a:srgbClr val="000000"/>
                </a:solidFill>
                <a:latin typeface="微软雅黑" panose="020B0503020204020204" pitchFamily="34" charset="-122"/>
                <a:ea typeface="微软雅黑" panose="020B0503020204020204" pitchFamily="34" charset="-122"/>
              </a:rPr>
              <a:t>“</a:t>
            </a:r>
            <a:r>
              <a:rPr lang="en-US" altLang="zh-CN" sz="16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公司或产品示例</a:t>
            </a:r>
            <a:r>
              <a:rPr lang="en-US" altLang="zh-CN" sz="1600" dirty="0" err="1">
                <a:solidFill>
                  <a:srgbClr val="000000"/>
                </a:solidFill>
                <a:latin typeface="微软雅黑" panose="020B0503020204020204" pitchFamily="34" charset="-122"/>
                <a:ea typeface="微软雅黑" panose="020B0503020204020204" pitchFamily="34" charset="-122"/>
              </a:rPr>
              <a:t>”</a:t>
            </a:r>
            <a:r>
              <a:rPr lang="en-US" altLang="zh-CN" sz="16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栏，需要公司自行定义</a:t>
            </a:r>
            <a:endParaRPr lang="zh-CN" altLang="en-US" sz="1600" dirty="0">
              <a:latin typeface="微软雅黑" panose="020B0503020204020204" pitchFamily="34" charset="-122"/>
              <a:ea typeface="微软雅黑" panose="020B0503020204020204" pitchFamily="34" charset="-122"/>
            </a:endParaRPr>
          </a:p>
        </p:txBody>
      </p:sp>
      <p:graphicFrame>
        <p:nvGraphicFramePr>
          <p:cNvPr id="27" name="表格 26">
            <a:extLst>
              <a:ext uri="{FF2B5EF4-FFF2-40B4-BE49-F238E27FC236}">
                <a16:creationId xmlns:a16="http://schemas.microsoft.com/office/drawing/2014/main" id="{D3381588-C4A0-418A-B83A-8A116803C757}"/>
              </a:ext>
            </a:extLst>
          </p:cNvPr>
          <p:cNvGraphicFramePr>
            <a:graphicFrameLocks noGrp="1"/>
          </p:cNvGraphicFramePr>
          <p:nvPr/>
        </p:nvGraphicFramePr>
        <p:xfrm>
          <a:off x="6459538" y="971550"/>
          <a:ext cx="4679950" cy="4932363"/>
        </p:xfrm>
        <a:graphic>
          <a:graphicData uri="http://schemas.openxmlformats.org/drawingml/2006/table">
            <a:tbl>
              <a:tblPr>
                <a:tableStyleId>{5C22544A-7EE6-4342-B048-85BDC9FD1C3A}</a:tableStyleId>
              </a:tblPr>
              <a:tblGrid>
                <a:gridCol w="589601">
                  <a:extLst>
                    <a:ext uri="{9D8B030D-6E8A-4147-A177-3AD203B41FA5}">
                      <a16:colId xmlns:a16="http://schemas.microsoft.com/office/drawing/2014/main" val="20000"/>
                    </a:ext>
                  </a:extLst>
                </a:gridCol>
                <a:gridCol w="2866362">
                  <a:extLst>
                    <a:ext uri="{9D8B030D-6E8A-4147-A177-3AD203B41FA5}">
                      <a16:colId xmlns:a16="http://schemas.microsoft.com/office/drawing/2014/main" val="20001"/>
                    </a:ext>
                  </a:extLst>
                </a:gridCol>
                <a:gridCol w="1223987">
                  <a:extLst>
                    <a:ext uri="{9D8B030D-6E8A-4147-A177-3AD203B41FA5}">
                      <a16:colId xmlns:a16="http://schemas.microsoft.com/office/drawing/2014/main" val="20002"/>
                    </a:ext>
                  </a:extLst>
                </a:gridCol>
              </a:tblGrid>
              <a:tr h="486420">
                <a:tc>
                  <a:txBody>
                    <a:bodyPr/>
                    <a:lstStyle/>
                    <a:p>
                      <a:pPr algn="ctr" rtl="0" fontAlgn="ctr"/>
                      <a:r>
                        <a:rPr lang="en-US" sz="1200" u="none" strike="noStrike" dirty="0">
                          <a:effectLst/>
                        </a:rPr>
                        <a:t>SEV</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zh-CN" altLang="en-US" sz="1200" u="none" strike="noStrike" dirty="0">
                          <a:effectLst/>
                        </a:rPr>
                        <a:t>严重度标准</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zh-CN" altLang="en-US" sz="1200" u="none" strike="noStrike" dirty="0">
                          <a:effectLst/>
                        </a:rPr>
                        <a:t>企业或产品示例</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623128">
                <a:tc>
                  <a:txBody>
                    <a:bodyPr/>
                    <a:lstStyle/>
                    <a:p>
                      <a:pPr algn="ctr" rtl="0" fontAlgn="ctr"/>
                      <a:r>
                        <a:rPr lang="en-US" altLang="zh-CN" sz="1200" u="none" strike="noStrike" dirty="0">
                          <a:effectLst/>
                        </a:rPr>
                        <a:t>10</a:t>
                      </a:r>
                      <a:endParaRPr lang="en-US" altLang="zh-CN" sz="1200" b="1" i="0" u="none" strike="noStrike" dirty="0">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200" u="none" strike="noStrike" dirty="0">
                          <a:effectLst/>
                        </a:rPr>
                        <a:t>影响车辆和</a:t>
                      </a:r>
                      <a:r>
                        <a:rPr lang="en-US" altLang="zh-CN" sz="1200" u="none" strike="noStrike" dirty="0">
                          <a:effectLst/>
                        </a:rPr>
                        <a:t>/</a:t>
                      </a:r>
                      <a:r>
                        <a:rPr lang="zh-CN" altLang="en-US" sz="1200" u="none" strike="noStrike" dirty="0">
                          <a:effectLst/>
                        </a:rPr>
                        <a:t>或其他车辆的操作安全，操作员或乘客或道路</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Arial" panose="020B0604020202020204" pitchFamily="34" charset="0"/>
                        <a:ea typeface="等线"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17109">
                <a:tc>
                  <a:txBody>
                    <a:bodyPr/>
                    <a:lstStyle/>
                    <a:p>
                      <a:pPr algn="ctr" rtl="0" fontAlgn="ctr"/>
                      <a:r>
                        <a:rPr lang="en-US" altLang="zh-CN" sz="1200" u="none" strike="noStrike">
                          <a:effectLst/>
                        </a:rPr>
                        <a:t>9</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200" u="none" strike="noStrike" dirty="0">
                          <a:effectLst/>
                        </a:rPr>
                        <a:t>使用者或行人的健康。 不符合法律法规</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57235">
                <a:tc>
                  <a:txBody>
                    <a:bodyPr/>
                    <a:lstStyle/>
                    <a:p>
                      <a:pPr algn="ctr" rtl="0" fontAlgn="ctr"/>
                      <a:r>
                        <a:rPr lang="en-US" altLang="zh-CN" sz="1200" u="none" strike="noStrike">
                          <a:effectLst/>
                        </a:rPr>
                        <a:t>8</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200" u="none" strike="noStrike" dirty="0">
                          <a:effectLst/>
                        </a:rPr>
                        <a:t>在使用寿命周期内，影响车辆正常行驶的重要功能丧失</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17233">
                <a:tc>
                  <a:txBody>
                    <a:bodyPr/>
                    <a:lstStyle/>
                    <a:p>
                      <a:pPr algn="ctr" rtl="0" fontAlgn="ctr"/>
                      <a:r>
                        <a:rPr lang="en-US" altLang="zh-CN" sz="1200" u="none" strike="noStrike">
                          <a:effectLst/>
                        </a:rPr>
                        <a:t>7</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200" u="none" strike="noStrike" dirty="0">
                          <a:effectLst/>
                        </a:rPr>
                        <a:t>在使用寿命周期内，影响车辆正常行驶的重要功能降低</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15710">
                <a:tc>
                  <a:txBody>
                    <a:bodyPr/>
                    <a:lstStyle/>
                    <a:p>
                      <a:pPr algn="ctr" rtl="0" fontAlgn="ctr"/>
                      <a:r>
                        <a:rPr lang="en-US" altLang="zh-CN" sz="1200" u="none" strike="noStrike">
                          <a:effectLst/>
                        </a:rPr>
                        <a:t>6</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200" u="none" strike="noStrike" dirty="0">
                          <a:effectLst/>
                        </a:rPr>
                        <a:t>便捷性功能丧失</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59254">
                <a:tc>
                  <a:txBody>
                    <a:bodyPr/>
                    <a:lstStyle/>
                    <a:p>
                      <a:pPr algn="ctr" rtl="0" fontAlgn="ctr"/>
                      <a:r>
                        <a:rPr lang="en-US" altLang="zh-CN" sz="1200" u="none" strike="noStrike">
                          <a:effectLst/>
                        </a:rPr>
                        <a:t>5</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200" u="none" strike="noStrike" dirty="0">
                          <a:effectLst/>
                        </a:rPr>
                        <a:t>便捷性功能降低</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17233">
                <a:tc>
                  <a:txBody>
                    <a:bodyPr/>
                    <a:lstStyle/>
                    <a:p>
                      <a:pPr algn="ctr" rtl="0" fontAlgn="ctr"/>
                      <a:r>
                        <a:rPr lang="en-US" altLang="zh-CN" sz="1200" u="none" strike="noStrike">
                          <a:effectLst/>
                        </a:rPr>
                        <a:t>4</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200" u="none" strike="noStrike" dirty="0">
                          <a:effectLst/>
                        </a:rPr>
                        <a:t>能够感知的外观问题、嗓音、触感，大多数顾客不能接受</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40903">
                <a:tc>
                  <a:txBody>
                    <a:bodyPr/>
                    <a:lstStyle/>
                    <a:p>
                      <a:pPr algn="ctr" rtl="0" fontAlgn="ctr"/>
                      <a:r>
                        <a:rPr lang="en-US" altLang="zh-CN" sz="1200" u="none" strike="noStrike">
                          <a:effectLst/>
                        </a:rPr>
                        <a:t>3</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200" u="none" strike="noStrike" dirty="0">
                          <a:effectLst/>
                        </a:rPr>
                        <a:t>能够感知的外观问题、噪音、触感，许多顾客不能接受</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489894">
                <a:tc>
                  <a:txBody>
                    <a:bodyPr/>
                    <a:lstStyle/>
                    <a:p>
                      <a:pPr algn="ctr" rtl="0" fontAlgn="ctr"/>
                      <a:r>
                        <a:rPr lang="en-US" altLang="zh-CN" sz="1200" u="none" strike="noStrike">
                          <a:effectLst/>
                        </a:rPr>
                        <a:t>2</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200" u="none" strike="noStrike" dirty="0">
                          <a:effectLst/>
                        </a:rPr>
                        <a:t>能够感知的外观问题、噪音、触感，一些顾客不能接受</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408244">
                <a:tc>
                  <a:txBody>
                    <a:bodyPr/>
                    <a:lstStyle/>
                    <a:p>
                      <a:pPr algn="ctr" rtl="0" fontAlgn="ctr"/>
                      <a:r>
                        <a:rPr lang="en-US" altLang="zh-CN" sz="1200" u="none" strike="noStrike">
                          <a:effectLst/>
                        </a:rPr>
                        <a:t>1</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200" u="none" strike="noStrike" dirty="0">
                          <a:effectLst/>
                        </a:rPr>
                        <a:t>没有明显的影响。</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4834" marR="4834"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sp>
        <p:nvSpPr>
          <p:cNvPr id="26682" name="文本框 1">
            <a:extLst>
              <a:ext uri="{FF2B5EF4-FFF2-40B4-BE49-F238E27FC236}">
                <a16:creationId xmlns:a16="http://schemas.microsoft.com/office/drawing/2014/main" id="{496C6BB3-19BD-488A-BB5B-B73785A65AC4}"/>
              </a:ext>
            </a:extLst>
          </p:cNvPr>
          <p:cNvSpPr txBox="1">
            <a:spLocks noChangeArrowheads="1"/>
          </p:cNvSpPr>
          <p:nvPr/>
        </p:nvSpPr>
        <p:spPr bwMode="auto">
          <a:xfrm>
            <a:off x="312738" y="796925"/>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FF0000"/>
                </a:solidFill>
                <a:latin typeface="微软雅黑" panose="020B0503020204020204" pitchFamily="34" charset="-122"/>
                <a:ea typeface="微软雅黑" panose="020B0503020204020204" pitchFamily="34" charset="-122"/>
              </a:rPr>
              <a:t>严重度：也叫作严酷度</a:t>
            </a:r>
          </a:p>
        </p:txBody>
      </p:sp>
      <p:sp>
        <p:nvSpPr>
          <p:cNvPr id="26683" name="文本框 3">
            <a:extLst>
              <a:ext uri="{FF2B5EF4-FFF2-40B4-BE49-F238E27FC236}">
                <a16:creationId xmlns:a16="http://schemas.microsoft.com/office/drawing/2014/main" id="{C5AF37E4-5C65-472D-8380-4685CCED041D}"/>
              </a:ext>
            </a:extLst>
          </p:cNvPr>
          <p:cNvSpPr txBox="1">
            <a:spLocks noChangeArrowheads="1"/>
          </p:cNvSpPr>
          <p:nvPr/>
        </p:nvSpPr>
        <p:spPr bwMode="auto">
          <a:xfrm>
            <a:off x="6861175" y="2930525"/>
            <a:ext cx="38766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FF0000"/>
                </a:solidFill>
                <a:latin typeface="微软雅黑" panose="020B0503020204020204" pitchFamily="34" charset="-122"/>
                <a:ea typeface="微软雅黑" panose="020B0503020204020204" pitchFamily="34" charset="-122"/>
              </a:rPr>
              <a:t>汽车领域严重程度标准参考</a:t>
            </a:r>
          </a:p>
        </p:txBody>
      </p:sp>
      <p:pic>
        <p:nvPicPr>
          <p:cNvPr id="26684" name="图片 4" descr="图片包含 户外, 水, 雪花, 天空&#10;&#10;已生成高可信度的说明">
            <a:extLst>
              <a:ext uri="{FF2B5EF4-FFF2-40B4-BE49-F238E27FC236}">
                <a16:creationId xmlns:a16="http://schemas.microsoft.com/office/drawing/2014/main" id="{EF512C7F-EF87-40A7-AAA8-EA8FEB5146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4422775"/>
            <a:ext cx="2794000"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5" name="图片 7" descr="图片包含 冒烟, 武器, 火车, 天空&#10;&#10;已生成极高可信度的说明">
            <a:extLst>
              <a:ext uri="{FF2B5EF4-FFF2-40B4-BE49-F238E27FC236}">
                <a16:creationId xmlns:a16="http://schemas.microsoft.com/office/drawing/2014/main" id="{38ADD7F0-B418-4C4D-A07E-77C7A3DDCCB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55988" y="4430713"/>
            <a:ext cx="279400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86" name="文本框 8">
            <a:extLst>
              <a:ext uri="{FF2B5EF4-FFF2-40B4-BE49-F238E27FC236}">
                <a16:creationId xmlns:a16="http://schemas.microsoft.com/office/drawing/2014/main" id="{3B48AE43-8F22-4382-87EB-66218676AE43}"/>
              </a:ext>
            </a:extLst>
          </p:cNvPr>
          <p:cNvSpPr txBox="1">
            <a:spLocks noChangeArrowheads="1"/>
          </p:cNvSpPr>
          <p:nvPr/>
        </p:nvSpPr>
        <p:spPr bwMode="auto">
          <a:xfrm>
            <a:off x="509588" y="6022975"/>
            <a:ext cx="5616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latin typeface="微软雅黑" panose="020B0503020204020204" pitchFamily="34" charset="-122"/>
                <a:ea typeface="微软雅黑" panose="020B0503020204020204" pitchFamily="34" charset="-122"/>
              </a:rPr>
              <a:t>不小心掉个杯子                         不小心掉个手雷</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4A300D65-25F5-4BE0-91A6-1BCFD5DD480A}"/>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123" name="图片 8">
            <a:extLst>
              <a:ext uri="{FF2B5EF4-FFF2-40B4-BE49-F238E27FC236}">
                <a16:creationId xmlns:a16="http://schemas.microsoft.com/office/drawing/2014/main" id="{C4623EF8-86AE-4772-90F5-C1ABF472A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6613" y="19050"/>
            <a:ext cx="17081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文本框 9">
            <a:extLst>
              <a:ext uri="{FF2B5EF4-FFF2-40B4-BE49-F238E27FC236}">
                <a16:creationId xmlns:a16="http://schemas.microsoft.com/office/drawing/2014/main" id="{65CDEC98-7A9B-4EF3-8381-0B8CCA9764B2}"/>
              </a:ext>
            </a:extLst>
          </p:cNvPr>
          <p:cNvSpPr>
            <a:spLocks noChangeArrowheads="1"/>
          </p:cNvSpPr>
          <p:nvPr/>
        </p:nvSpPr>
        <p:spPr bwMode="auto">
          <a:xfrm>
            <a:off x="9510713" y="6210300"/>
            <a:ext cx="21637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5125" name="TextBox 1">
            <a:extLst>
              <a:ext uri="{FF2B5EF4-FFF2-40B4-BE49-F238E27FC236}">
                <a16:creationId xmlns:a16="http://schemas.microsoft.com/office/drawing/2014/main" id="{790390CD-4F13-4FCF-9161-67D5605CB74F}"/>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墨菲定律</a:t>
            </a:r>
            <a:endParaRPr lang="zh-CN" altLang="en-US" sz="3600" dirty="0"/>
          </a:p>
        </p:txBody>
      </p:sp>
      <p:sp>
        <p:nvSpPr>
          <p:cNvPr id="7" name="Rectangle 2">
            <a:extLst>
              <a:ext uri="{FF2B5EF4-FFF2-40B4-BE49-F238E27FC236}">
                <a16:creationId xmlns:a16="http://schemas.microsoft.com/office/drawing/2014/main" id="{C346BA0F-2637-4C36-8332-73DDABDD98F2}"/>
              </a:ext>
            </a:extLst>
          </p:cNvPr>
          <p:cNvSpPr txBox="1">
            <a:spLocks noChangeArrowheads="1"/>
          </p:cNvSpPr>
          <p:nvPr/>
        </p:nvSpPr>
        <p:spPr bwMode="auto">
          <a:xfrm>
            <a:off x="312893" y="871055"/>
            <a:ext cx="4929188" cy="5715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eaLnBrk="1" hangingPunct="1"/>
            <a:r>
              <a:rPr lang="zh-CN" altLang="en-US" sz="2800" b="1" dirty="0">
                <a:solidFill>
                  <a:srgbClr val="FF0000"/>
                </a:solidFill>
                <a:latin typeface="微软雅黑" panose="020B0503020204020204" pitchFamily="34" charset="-122"/>
                <a:ea typeface="微软雅黑" panose="020B0503020204020204" pitchFamily="34" charset="-122"/>
              </a:rPr>
              <a:t>生活的现象</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默菲定律</a:t>
            </a:r>
          </a:p>
        </p:txBody>
      </p:sp>
      <p:sp>
        <p:nvSpPr>
          <p:cNvPr id="8" name="Rectangle 3">
            <a:extLst>
              <a:ext uri="{FF2B5EF4-FFF2-40B4-BE49-F238E27FC236}">
                <a16:creationId xmlns:a16="http://schemas.microsoft.com/office/drawing/2014/main" id="{1CE6E995-E585-40C6-87D5-50D03890CFB9}"/>
              </a:ext>
            </a:extLst>
          </p:cNvPr>
          <p:cNvSpPr txBox="1">
            <a:spLocks noChangeArrowheads="1"/>
          </p:cNvSpPr>
          <p:nvPr/>
        </p:nvSpPr>
        <p:spPr bwMode="auto">
          <a:xfrm>
            <a:off x="317037" y="1412643"/>
            <a:ext cx="6840959" cy="20607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20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默菲定律：</a:t>
            </a:r>
            <a:r>
              <a:rPr lang="zh-CN" altLang="en-US" sz="2000" b="1" dirty="0">
                <a:solidFill>
                  <a:srgbClr val="0070C0"/>
                </a:solidFill>
                <a:latin typeface="微软雅黑" panose="020B0503020204020204" pitchFamily="34" charset="-122"/>
                <a:ea typeface="微软雅黑" panose="020B0503020204020204" pitchFamily="34" charset="-122"/>
              </a:rPr>
              <a:t>所有可能出错的地方都将会出错！</a:t>
            </a:r>
          </a:p>
          <a:p>
            <a:pPr eaLnBrk="1" hangingPunct="1">
              <a:lnSpc>
                <a:spcPct val="200000"/>
              </a:lnSpc>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rPr>
              <a:t>   那么，在产品研发时我们都担心一些什么呢？</a:t>
            </a:r>
            <a:endParaRPr lang="en-US" altLang="zh-CN" sz="2000" dirty="0">
              <a:latin typeface="微软雅黑" panose="020B0503020204020204" pitchFamily="34" charset="-122"/>
              <a:ea typeface="微软雅黑" panose="020B0503020204020204" pitchFamily="34" charset="-122"/>
            </a:endParaRPr>
          </a:p>
          <a:p>
            <a:pPr eaLnBrk="1" hangingPunct="1">
              <a:lnSpc>
                <a:spcPct val="20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FMEA</a:t>
            </a:r>
            <a:r>
              <a:rPr lang="zh-CN" altLang="en-US" sz="2000" dirty="0">
                <a:latin typeface="微软雅黑" panose="020B0503020204020204" pitchFamily="34" charset="-122"/>
                <a:ea typeface="微软雅黑" panose="020B0503020204020204" pitchFamily="34" charset="-122"/>
              </a:rPr>
              <a:t>：将问题</a:t>
            </a:r>
            <a:r>
              <a:rPr lang="zh-CN" altLang="en-US" sz="2000" b="1" dirty="0">
                <a:solidFill>
                  <a:srgbClr val="FF0000"/>
                </a:solidFill>
                <a:latin typeface="微软雅黑" panose="020B0503020204020204" pitchFamily="34" charset="-122"/>
                <a:ea typeface="微软雅黑" panose="020B0503020204020204" pitchFamily="34" charset="-122"/>
              </a:rPr>
              <a:t>扼杀在摇篮</a:t>
            </a:r>
            <a:r>
              <a:rPr lang="zh-CN" altLang="en-US" sz="2000" dirty="0">
                <a:latin typeface="微软雅黑" panose="020B0503020204020204" pitchFamily="34" charset="-122"/>
                <a:ea typeface="微软雅黑" panose="020B0503020204020204" pitchFamily="34" charset="-122"/>
              </a:rPr>
              <a:t>之中 </a:t>
            </a:r>
          </a:p>
        </p:txBody>
      </p:sp>
      <p:pic>
        <p:nvPicPr>
          <p:cNvPr id="9" name="图片 2">
            <a:extLst>
              <a:ext uri="{FF2B5EF4-FFF2-40B4-BE49-F238E27FC236}">
                <a16:creationId xmlns:a16="http://schemas.microsoft.com/office/drawing/2014/main" id="{193DD4C4-0302-44E3-811E-28C548602A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229" y="3659175"/>
            <a:ext cx="3189287" cy="22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6">
            <a:extLst>
              <a:ext uri="{FF2B5EF4-FFF2-40B4-BE49-F238E27FC236}">
                <a16:creationId xmlns:a16="http://schemas.microsoft.com/office/drawing/2014/main" id="{097A9889-B308-4C2E-81BD-CB5C4AF8C7E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16613" y="1058380"/>
            <a:ext cx="4106842" cy="2415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7">
            <a:extLst>
              <a:ext uri="{FF2B5EF4-FFF2-40B4-BE49-F238E27FC236}">
                <a16:creationId xmlns:a16="http://schemas.microsoft.com/office/drawing/2014/main" id="{0F55E683-F14F-41AE-A2A4-6CF0B4189794}"/>
              </a:ext>
            </a:extLst>
          </p:cNvPr>
          <p:cNvSpPr>
            <a:spLocks noChangeArrowheads="1"/>
          </p:cNvSpPr>
          <p:nvPr/>
        </p:nvSpPr>
        <p:spPr bwMode="auto">
          <a:xfrm>
            <a:off x="3944990" y="3473441"/>
            <a:ext cx="7046220" cy="2346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gn="just">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对于可能存在的风险，</a:t>
            </a:r>
            <a:r>
              <a:rPr lang="zh-CN" altLang="en-US" sz="2000" b="1" dirty="0">
                <a:solidFill>
                  <a:srgbClr val="FF0000"/>
                </a:solidFill>
                <a:latin typeface="微软雅黑" panose="020B0503020204020204" pitchFamily="34" charset="-122"/>
                <a:ea typeface="微软雅黑" panose="020B0503020204020204" pitchFamily="34" charset="-122"/>
              </a:rPr>
              <a:t>“差不多“</a:t>
            </a:r>
            <a:r>
              <a:rPr lang="zh-CN" altLang="en-US" sz="2000" dirty="0">
                <a:latin typeface="微软雅黑" panose="020B0503020204020204" pitchFamily="34" charset="-122"/>
                <a:ea typeface="微软雅黑" panose="020B0503020204020204" pitchFamily="34" charset="-122"/>
              </a:rPr>
              <a:t>先生觉得可以一笔带过，而</a:t>
            </a:r>
            <a:r>
              <a:rPr lang="zh-CN" altLang="en-US" sz="2000" b="1" dirty="0">
                <a:solidFill>
                  <a:srgbClr val="FF0000"/>
                </a:solidFill>
                <a:latin typeface="微软雅黑" panose="020B0503020204020204" pitchFamily="34" charset="-122"/>
                <a:ea typeface="微软雅黑" panose="020B0503020204020204" pitchFamily="34" charset="-122"/>
              </a:rPr>
              <a:t>“零缺陷“</a:t>
            </a:r>
            <a:r>
              <a:rPr lang="zh-CN" altLang="en-US" sz="2000" dirty="0">
                <a:latin typeface="微软雅黑" panose="020B0503020204020204" pitchFamily="34" charset="-122"/>
                <a:ea typeface="微软雅黑" panose="020B0503020204020204" pitchFamily="34" charset="-122"/>
              </a:rPr>
              <a:t>先生觉得要不断分析其中的根本原因，然后找到解决对策。</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FMEA</a:t>
            </a:r>
            <a:r>
              <a:rPr lang="zh-CN" altLang="en-US" sz="2000" dirty="0">
                <a:latin typeface="微软雅黑" panose="020B0503020204020204" pitchFamily="34" charset="-122"/>
                <a:ea typeface="微软雅黑" panose="020B0503020204020204" pitchFamily="34" charset="-122"/>
              </a:rPr>
              <a:t>就是由第二类人提出和优化，并且在这几十年的不断迭代中，已经逐渐变为一种考虑问题的思考方式。</a:t>
            </a:r>
          </a:p>
        </p:txBody>
      </p:sp>
    </p:spTree>
    <p:extLst>
      <p:ext uri="{BB962C8B-B14F-4D97-AF65-F5344CB8AC3E}">
        <p14:creationId xmlns:p14="http://schemas.microsoft.com/office/powerpoint/2010/main" val="36677288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94250300-BDC1-4970-9BAC-DCC7E76816ED}"/>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7651" name="文本框 6">
            <a:extLst>
              <a:ext uri="{FF2B5EF4-FFF2-40B4-BE49-F238E27FC236}">
                <a16:creationId xmlns:a16="http://schemas.microsoft.com/office/drawing/2014/main" id="{FC6AED0A-320B-46C3-BA18-C0006B6343CB}"/>
              </a:ext>
            </a:extLst>
          </p:cNvPr>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27652" name="图片 8">
            <a:extLst>
              <a:ext uri="{FF2B5EF4-FFF2-40B4-BE49-F238E27FC236}">
                <a16:creationId xmlns:a16="http://schemas.microsoft.com/office/drawing/2014/main" id="{8C353407-4583-4F86-A9DC-503BD609F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2638" y="61913"/>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Box 1">
            <a:extLst>
              <a:ext uri="{FF2B5EF4-FFF2-40B4-BE49-F238E27FC236}">
                <a16:creationId xmlns:a16="http://schemas.microsoft.com/office/drawing/2014/main" id="{A9D20465-A3D5-4797-AD1B-C97E5EC6DB8D}"/>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七步法</a:t>
            </a:r>
            <a:endParaRPr lang="zh-CN" altLang="en-US" sz="3600" dirty="0"/>
          </a:p>
        </p:txBody>
      </p:sp>
      <p:sp>
        <p:nvSpPr>
          <p:cNvPr id="27654" name="文本框 1">
            <a:extLst>
              <a:ext uri="{FF2B5EF4-FFF2-40B4-BE49-F238E27FC236}">
                <a16:creationId xmlns:a16="http://schemas.microsoft.com/office/drawing/2014/main" id="{DCC07D1C-6A11-46FD-A935-00848A490ED6}"/>
              </a:ext>
            </a:extLst>
          </p:cNvPr>
          <p:cNvSpPr txBox="1">
            <a:spLocks noChangeArrowheads="1"/>
          </p:cNvSpPr>
          <p:nvPr/>
        </p:nvSpPr>
        <p:spPr bwMode="auto">
          <a:xfrm>
            <a:off x="312738" y="993704"/>
            <a:ext cx="1620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FF0000"/>
                </a:solidFill>
                <a:latin typeface="微软雅黑" panose="020B0503020204020204" pitchFamily="34" charset="-122"/>
                <a:ea typeface="微软雅黑" panose="020B0503020204020204" pitchFamily="34" charset="-122"/>
              </a:rPr>
              <a:t>失效频度</a:t>
            </a:r>
          </a:p>
        </p:txBody>
      </p:sp>
      <p:graphicFrame>
        <p:nvGraphicFramePr>
          <p:cNvPr id="14" name="表格 13">
            <a:extLst>
              <a:ext uri="{FF2B5EF4-FFF2-40B4-BE49-F238E27FC236}">
                <a16:creationId xmlns:a16="http://schemas.microsoft.com/office/drawing/2014/main" id="{E84DAB5F-3B4C-4A56-B6CF-3E26093BC37D}"/>
              </a:ext>
            </a:extLst>
          </p:cNvPr>
          <p:cNvGraphicFramePr>
            <a:graphicFrameLocks noGrp="1"/>
          </p:cNvGraphicFramePr>
          <p:nvPr/>
        </p:nvGraphicFramePr>
        <p:xfrm>
          <a:off x="5481638" y="1309688"/>
          <a:ext cx="5256212" cy="4430710"/>
        </p:xfrm>
        <a:graphic>
          <a:graphicData uri="http://schemas.openxmlformats.org/drawingml/2006/table">
            <a:tbl>
              <a:tblPr firstRow="1" firstCol="1" bandRow="1">
                <a:tableStyleId>{5C22544A-7EE6-4342-B048-85BDC9FD1C3A}</a:tableStyleId>
              </a:tblPr>
              <a:tblGrid>
                <a:gridCol w="834811">
                  <a:extLst>
                    <a:ext uri="{9D8B030D-6E8A-4147-A177-3AD203B41FA5}">
                      <a16:colId xmlns:a16="http://schemas.microsoft.com/office/drawing/2014/main" val="20000"/>
                    </a:ext>
                  </a:extLst>
                </a:gridCol>
                <a:gridCol w="1883368">
                  <a:extLst>
                    <a:ext uri="{9D8B030D-6E8A-4147-A177-3AD203B41FA5}">
                      <a16:colId xmlns:a16="http://schemas.microsoft.com/office/drawing/2014/main" val="20001"/>
                    </a:ext>
                  </a:extLst>
                </a:gridCol>
                <a:gridCol w="1170327">
                  <a:extLst>
                    <a:ext uri="{9D8B030D-6E8A-4147-A177-3AD203B41FA5}">
                      <a16:colId xmlns:a16="http://schemas.microsoft.com/office/drawing/2014/main" val="20002"/>
                    </a:ext>
                  </a:extLst>
                </a:gridCol>
                <a:gridCol w="1367706">
                  <a:extLst>
                    <a:ext uri="{9D8B030D-6E8A-4147-A177-3AD203B41FA5}">
                      <a16:colId xmlns:a16="http://schemas.microsoft.com/office/drawing/2014/main" val="20003"/>
                    </a:ext>
                  </a:extLst>
                </a:gridCol>
              </a:tblGrid>
              <a:tr h="487627">
                <a:tc>
                  <a:txBody>
                    <a:bodyPr/>
                    <a:lstStyle/>
                    <a:p>
                      <a:pPr algn="ctr">
                        <a:spcAft>
                          <a:spcPts val="0"/>
                        </a:spcAft>
                      </a:pPr>
                      <a:r>
                        <a:rPr lang="en-US" sz="1200" kern="0" dirty="0">
                          <a:solidFill>
                            <a:schemeClr val="tx1"/>
                          </a:solidFill>
                          <a:effectLst/>
                        </a:rPr>
                        <a:t>Rating </a:t>
                      </a:r>
                      <a:endPar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spcAft>
                          <a:spcPts val="0"/>
                        </a:spcAft>
                      </a:pPr>
                      <a:r>
                        <a:rPr lang="en-US" sz="1200" b="1" kern="0" dirty="0">
                          <a:solidFill>
                            <a:schemeClr val="tx1"/>
                          </a:solidFill>
                          <a:effectLst/>
                        </a:rPr>
                        <a:t>Probability of failure </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spcAft>
                          <a:spcPts val="0"/>
                        </a:spcAft>
                      </a:pPr>
                      <a:r>
                        <a:rPr lang="en-US" sz="1200" b="1" kern="0" dirty="0">
                          <a:solidFill>
                            <a:schemeClr val="tx1"/>
                          </a:solidFill>
                          <a:effectLst/>
                        </a:rPr>
                        <a:t>Possible failure rate </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u="none" strike="noStrike" dirty="0">
                          <a:solidFill>
                            <a:schemeClr val="tx1"/>
                          </a:solidFill>
                          <a:effectLst/>
                        </a:rPr>
                        <a:t>企业或产品示例</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731440">
                <a:tc>
                  <a:txBody>
                    <a:bodyPr/>
                    <a:lstStyle/>
                    <a:p>
                      <a:pPr algn="ctr">
                        <a:spcAft>
                          <a:spcPts val="0"/>
                        </a:spcAft>
                      </a:pPr>
                      <a:r>
                        <a:rPr lang="en-US" sz="1200" kern="0" dirty="0">
                          <a:solidFill>
                            <a:schemeClr val="tx1"/>
                          </a:solidFill>
                          <a:effectLst/>
                        </a:rPr>
                        <a:t>10</a:t>
                      </a:r>
                      <a:endPar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dirty="0">
                          <a:solidFill>
                            <a:schemeClr val="tx1"/>
                          </a:solidFill>
                          <a:effectLst/>
                        </a:rPr>
                        <a:t>Extremely high: failure almost inevitable </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dirty="0">
                          <a:solidFill>
                            <a:schemeClr val="tx1"/>
                          </a:solidFill>
                          <a:effectLst/>
                        </a:rPr>
                        <a:t>≥1 in 2 </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40502">
                <a:tc>
                  <a:txBody>
                    <a:bodyPr/>
                    <a:lstStyle/>
                    <a:p>
                      <a:pPr algn="ctr">
                        <a:spcAft>
                          <a:spcPts val="0"/>
                        </a:spcAft>
                      </a:pPr>
                      <a:r>
                        <a:rPr lang="en-US" sz="1200" kern="0" dirty="0">
                          <a:solidFill>
                            <a:schemeClr val="tx1"/>
                          </a:solidFill>
                          <a:effectLst/>
                        </a:rPr>
                        <a:t>9</a:t>
                      </a:r>
                      <a:endParaRPr 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dirty="0">
                          <a:solidFill>
                            <a:schemeClr val="tx1"/>
                          </a:solidFill>
                          <a:effectLst/>
                        </a:rPr>
                        <a:t>Very high </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dirty="0">
                          <a:solidFill>
                            <a:schemeClr val="tx1"/>
                          </a:solidFill>
                          <a:effectLst/>
                        </a:rPr>
                        <a:t>1 in 3 </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40502">
                <a:tc>
                  <a:txBody>
                    <a:bodyPr/>
                    <a:lstStyle/>
                    <a:p>
                      <a:pPr algn="ctr">
                        <a:spcAft>
                          <a:spcPts val="0"/>
                        </a:spcAft>
                      </a:pPr>
                      <a:r>
                        <a:rPr lang="en-US" sz="1200" kern="0">
                          <a:solidFill>
                            <a:schemeClr val="tx1"/>
                          </a:solidFill>
                          <a:effectLst/>
                        </a:rPr>
                        <a:t>8</a:t>
                      </a:r>
                      <a:endParaRPr lang="zh-CN" sz="12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dirty="0">
                          <a:solidFill>
                            <a:schemeClr val="tx1"/>
                          </a:solidFill>
                          <a:effectLst/>
                        </a:rPr>
                        <a:t>Repeated failures </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dirty="0">
                          <a:solidFill>
                            <a:schemeClr val="tx1"/>
                          </a:solidFill>
                          <a:effectLst/>
                        </a:rPr>
                        <a:t>1 in 8 </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40502">
                <a:tc>
                  <a:txBody>
                    <a:bodyPr/>
                    <a:lstStyle/>
                    <a:p>
                      <a:pPr algn="ctr">
                        <a:spcAft>
                          <a:spcPts val="0"/>
                        </a:spcAft>
                      </a:pPr>
                      <a:r>
                        <a:rPr lang="en-US" sz="1200" kern="0">
                          <a:solidFill>
                            <a:schemeClr val="tx1"/>
                          </a:solidFill>
                          <a:effectLst/>
                        </a:rPr>
                        <a:t>7</a:t>
                      </a:r>
                      <a:endParaRPr lang="zh-CN" sz="12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dirty="0">
                          <a:solidFill>
                            <a:schemeClr val="tx1"/>
                          </a:solidFill>
                          <a:effectLst/>
                        </a:rPr>
                        <a:t>High </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dirty="0">
                          <a:solidFill>
                            <a:schemeClr val="tx1"/>
                          </a:solidFill>
                          <a:effectLst/>
                        </a:rPr>
                        <a:t>1 in 20 </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40502">
                <a:tc>
                  <a:txBody>
                    <a:bodyPr/>
                    <a:lstStyle/>
                    <a:p>
                      <a:pPr algn="ctr">
                        <a:spcAft>
                          <a:spcPts val="0"/>
                        </a:spcAft>
                      </a:pPr>
                      <a:r>
                        <a:rPr lang="en-US" sz="1200" kern="0">
                          <a:solidFill>
                            <a:schemeClr val="tx1"/>
                          </a:solidFill>
                          <a:effectLst/>
                        </a:rPr>
                        <a:t>6</a:t>
                      </a:r>
                      <a:endParaRPr lang="zh-CN" sz="12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dirty="0">
                          <a:solidFill>
                            <a:schemeClr val="tx1"/>
                          </a:solidFill>
                          <a:effectLst/>
                        </a:rPr>
                        <a:t>Moderately high </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dirty="0">
                          <a:solidFill>
                            <a:schemeClr val="tx1"/>
                          </a:solidFill>
                          <a:effectLst/>
                        </a:rPr>
                        <a:t>1 in 80 </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40502">
                <a:tc>
                  <a:txBody>
                    <a:bodyPr/>
                    <a:lstStyle/>
                    <a:p>
                      <a:pPr algn="ctr">
                        <a:spcAft>
                          <a:spcPts val="0"/>
                        </a:spcAft>
                      </a:pPr>
                      <a:r>
                        <a:rPr lang="en-US" sz="1200" kern="0">
                          <a:solidFill>
                            <a:schemeClr val="tx1"/>
                          </a:solidFill>
                          <a:effectLst/>
                        </a:rPr>
                        <a:t>5</a:t>
                      </a:r>
                      <a:endParaRPr lang="zh-CN" sz="12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dirty="0">
                          <a:solidFill>
                            <a:schemeClr val="tx1"/>
                          </a:solidFill>
                          <a:effectLst/>
                        </a:rPr>
                        <a:t>Moderate </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dirty="0">
                          <a:solidFill>
                            <a:schemeClr val="tx1"/>
                          </a:solidFill>
                          <a:effectLst/>
                        </a:rPr>
                        <a:t>1 in 400 </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40502">
                <a:tc>
                  <a:txBody>
                    <a:bodyPr/>
                    <a:lstStyle/>
                    <a:p>
                      <a:pPr algn="ctr">
                        <a:spcAft>
                          <a:spcPts val="0"/>
                        </a:spcAft>
                      </a:pPr>
                      <a:r>
                        <a:rPr lang="en-US" sz="1200" kern="0">
                          <a:solidFill>
                            <a:schemeClr val="tx1"/>
                          </a:solidFill>
                          <a:effectLst/>
                        </a:rPr>
                        <a:t>4</a:t>
                      </a:r>
                      <a:endParaRPr lang="zh-CN" sz="12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dirty="0">
                          <a:solidFill>
                            <a:schemeClr val="tx1"/>
                          </a:solidFill>
                          <a:effectLst/>
                        </a:rPr>
                        <a:t>Relatively low </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dirty="0">
                          <a:solidFill>
                            <a:schemeClr val="tx1"/>
                          </a:solidFill>
                          <a:effectLst/>
                        </a:rPr>
                        <a:t>1 in 2000 </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40502">
                <a:tc>
                  <a:txBody>
                    <a:bodyPr/>
                    <a:lstStyle/>
                    <a:p>
                      <a:pPr algn="ctr">
                        <a:spcAft>
                          <a:spcPts val="0"/>
                        </a:spcAft>
                      </a:pPr>
                      <a:r>
                        <a:rPr lang="en-US" sz="1200" kern="0">
                          <a:solidFill>
                            <a:schemeClr val="tx1"/>
                          </a:solidFill>
                          <a:effectLst/>
                        </a:rPr>
                        <a:t>3</a:t>
                      </a:r>
                      <a:endParaRPr lang="zh-CN" sz="12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dirty="0">
                          <a:solidFill>
                            <a:schemeClr val="tx1"/>
                          </a:solidFill>
                          <a:effectLst/>
                        </a:rPr>
                        <a:t>Low </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dirty="0">
                          <a:solidFill>
                            <a:schemeClr val="tx1"/>
                          </a:solidFill>
                          <a:effectLst/>
                        </a:rPr>
                        <a:t>1 in 15,000 </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40502">
                <a:tc>
                  <a:txBody>
                    <a:bodyPr/>
                    <a:lstStyle/>
                    <a:p>
                      <a:pPr algn="ctr">
                        <a:spcAft>
                          <a:spcPts val="0"/>
                        </a:spcAft>
                      </a:pPr>
                      <a:r>
                        <a:rPr lang="en-US" sz="1200" kern="0">
                          <a:solidFill>
                            <a:schemeClr val="tx1"/>
                          </a:solidFill>
                          <a:effectLst/>
                        </a:rPr>
                        <a:t>2</a:t>
                      </a:r>
                      <a:endParaRPr lang="zh-CN" sz="12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solidFill>
                            <a:schemeClr val="tx1"/>
                          </a:solidFill>
                          <a:effectLst/>
                        </a:rPr>
                        <a:t>Remote </a:t>
                      </a:r>
                      <a:endParaRPr lang="zh-CN" sz="12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dirty="0">
                          <a:solidFill>
                            <a:schemeClr val="tx1"/>
                          </a:solidFill>
                          <a:effectLst/>
                        </a:rPr>
                        <a:t>1 in 150,000 </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487627">
                <a:tc>
                  <a:txBody>
                    <a:bodyPr/>
                    <a:lstStyle/>
                    <a:p>
                      <a:pPr algn="ctr">
                        <a:spcAft>
                          <a:spcPts val="0"/>
                        </a:spcAft>
                      </a:pPr>
                      <a:r>
                        <a:rPr lang="en-US" sz="1200" kern="0">
                          <a:solidFill>
                            <a:schemeClr val="tx1"/>
                          </a:solidFill>
                          <a:effectLst/>
                        </a:rPr>
                        <a:t>1</a:t>
                      </a:r>
                      <a:endParaRPr lang="zh-CN" sz="12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dirty="0">
                          <a:solidFill>
                            <a:schemeClr val="tx1"/>
                          </a:solidFill>
                          <a:effectLst/>
                        </a:rPr>
                        <a:t>Nearly impossible </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dirty="0">
                          <a:solidFill>
                            <a:schemeClr val="tx1"/>
                          </a:solidFill>
                          <a:effectLst/>
                        </a:rPr>
                        <a:t>≤1 in 1,500,000 </a:t>
                      </a: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endParaRPr 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sp>
        <p:nvSpPr>
          <p:cNvPr id="27717" name="矩形 2">
            <a:extLst>
              <a:ext uri="{FF2B5EF4-FFF2-40B4-BE49-F238E27FC236}">
                <a16:creationId xmlns:a16="http://schemas.microsoft.com/office/drawing/2014/main" id="{1F35A3C7-26DB-4961-B600-EB8E58B01375}"/>
              </a:ext>
            </a:extLst>
          </p:cNvPr>
          <p:cNvSpPr>
            <a:spLocks noChangeArrowheads="1"/>
          </p:cNvSpPr>
          <p:nvPr/>
        </p:nvSpPr>
        <p:spPr bwMode="auto">
          <a:xfrm>
            <a:off x="312738" y="1555679"/>
            <a:ext cx="4051300"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dirty="0">
                <a:latin typeface="微软雅黑" panose="020B0503020204020204" pitchFamily="34" charset="-122"/>
                <a:ea typeface="微软雅黑" panose="020B0503020204020204" pitchFamily="34" charset="-122"/>
              </a:rPr>
              <a:t>失效发生</a:t>
            </a:r>
            <a:r>
              <a:rPr lang="zh-CN" altLang="en-US" b="1" dirty="0">
                <a:solidFill>
                  <a:srgbClr val="FF0000"/>
                </a:solidFill>
                <a:latin typeface="微软雅黑" panose="020B0503020204020204" pitchFamily="34" charset="-122"/>
                <a:ea typeface="微软雅黑" panose="020B0503020204020204" pitchFamily="34" charset="-122"/>
              </a:rPr>
              <a:t>频度</a:t>
            </a:r>
            <a:r>
              <a:rPr lang="en-US" altLang="zh-CN" b="1" dirty="0">
                <a:solidFill>
                  <a:srgbClr val="FF0000"/>
                </a:solidFill>
                <a:latin typeface="微软雅黑" panose="020B0503020204020204" pitchFamily="34" charset="-122"/>
                <a:ea typeface="微软雅黑" panose="020B0503020204020204" pitchFamily="34" charset="-122"/>
              </a:rPr>
              <a:t>(O)</a:t>
            </a:r>
            <a:r>
              <a:rPr lang="zh-CN" altLang="en-US" dirty="0">
                <a:latin typeface="微软雅黑" panose="020B0503020204020204" pitchFamily="34" charset="-122"/>
                <a:ea typeface="微软雅黑" panose="020B0503020204020204" pitchFamily="34" charset="-122"/>
              </a:rPr>
              <a:t>包括：</a:t>
            </a:r>
            <a:r>
              <a:rPr lang="zh-CN" altLang="en-US" b="1" dirty="0">
                <a:solidFill>
                  <a:srgbClr val="FF0000"/>
                </a:solidFill>
                <a:latin typeface="微软雅黑" panose="020B0503020204020204" pitchFamily="34" charset="-122"/>
                <a:ea typeface="微软雅黑" panose="020B0503020204020204" pitchFamily="34" charset="-122"/>
              </a:rPr>
              <a:t>本过程</a:t>
            </a:r>
            <a:r>
              <a:rPr lang="zh-CN" altLang="en-US" dirty="0">
                <a:latin typeface="微软雅黑" panose="020B0503020204020204" pitchFamily="34" charset="-122"/>
                <a:ea typeface="微软雅黑" panose="020B0503020204020204" pitchFamily="34" charset="-122"/>
              </a:rPr>
              <a:t>步骤检验探测到的发生率、流到</a:t>
            </a:r>
            <a:r>
              <a:rPr lang="zh-CN" altLang="en-US" b="1" dirty="0">
                <a:solidFill>
                  <a:srgbClr val="FF0000"/>
                </a:solidFill>
                <a:latin typeface="微软雅黑" panose="020B0503020204020204" pitchFamily="34" charset="-122"/>
                <a:ea typeface="微软雅黑" panose="020B0503020204020204" pitchFamily="34" charset="-122"/>
              </a:rPr>
              <a:t>下游工序</a:t>
            </a:r>
            <a:r>
              <a:rPr lang="zh-CN" altLang="en-US" dirty="0">
                <a:latin typeface="微软雅黑" panose="020B0503020204020204" pitchFamily="34" charset="-122"/>
                <a:ea typeface="微软雅黑" panose="020B0503020204020204" pitchFamily="34" charset="-122"/>
              </a:rPr>
              <a:t>的发生率、流到直接</a:t>
            </a:r>
            <a:r>
              <a:rPr lang="zh-CN" altLang="en-US" b="1" dirty="0">
                <a:solidFill>
                  <a:srgbClr val="FF0000"/>
                </a:solidFill>
                <a:latin typeface="微软雅黑" panose="020B0503020204020204" pitchFamily="34" charset="-122"/>
                <a:ea typeface="微软雅黑" panose="020B0503020204020204" pitchFamily="34" charset="-122"/>
              </a:rPr>
              <a:t>客户</a:t>
            </a:r>
            <a:r>
              <a:rPr lang="zh-CN" altLang="en-US" dirty="0">
                <a:latin typeface="微软雅黑" panose="020B0503020204020204" pitchFamily="34" charset="-122"/>
                <a:ea typeface="微软雅黑" panose="020B0503020204020204" pitchFamily="34" charset="-122"/>
              </a:rPr>
              <a:t>的发生率以及在最终用户处所反馈的发生率。</a:t>
            </a:r>
          </a:p>
        </p:txBody>
      </p:sp>
      <p:sp>
        <p:nvSpPr>
          <p:cNvPr id="27718" name="矩形 3">
            <a:extLst>
              <a:ext uri="{FF2B5EF4-FFF2-40B4-BE49-F238E27FC236}">
                <a16:creationId xmlns:a16="http://schemas.microsoft.com/office/drawing/2014/main" id="{8CBCA73C-0946-4A0E-80B3-37628AF520B2}"/>
              </a:ext>
            </a:extLst>
          </p:cNvPr>
          <p:cNvSpPr>
            <a:spLocks noChangeArrowheads="1"/>
          </p:cNvSpPr>
          <p:nvPr/>
        </p:nvSpPr>
        <p:spPr bwMode="auto">
          <a:xfrm>
            <a:off x="277813" y="3563867"/>
            <a:ext cx="3946525"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zh-CN"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频度（</a:t>
            </a:r>
            <a:r>
              <a:rPr lang="en-US" altLang="zh-CN"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O</a:t>
            </a:r>
            <a:r>
              <a:rPr lang="zh-CN" altLang="zh-CN"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是衡量预防控制有效性的指标，是相对值而</a:t>
            </a:r>
            <a:r>
              <a:rPr lang="zh-CN" altLang="zh-CN"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不是绝对值</a:t>
            </a:r>
            <a:r>
              <a:rPr lang="zh-CN" altLang="zh-CN">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FMEA</a:t>
            </a:r>
            <a:r>
              <a:rPr lang="zh-CN" altLang="zh-CN">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小组可决定评分标准，但在公司内部必须使用一致的标准进行打分，以确保连续性。</a:t>
            </a: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AB48426B-A43C-4E9F-8DF6-4E738FE70DA5}"/>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8675" name="文本框 6">
            <a:extLst>
              <a:ext uri="{FF2B5EF4-FFF2-40B4-BE49-F238E27FC236}">
                <a16:creationId xmlns:a16="http://schemas.microsoft.com/office/drawing/2014/main" id="{2CB35279-3F84-437E-83BC-930AF51396CC}"/>
              </a:ext>
            </a:extLst>
          </p:cNvPr>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28676" name="图片 8">
            <a:extLst>
              <a:ext uri="{FF2B5EF4-FFF2-40B4-BE49-F238E27FC236}">
                <a16:creationId xmlns:a16="http://schemas.microsoft.com/office/drawing/2014/main" id="{689B07BB-4C5A-430A-BCF1-89E04D601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2638" y="61913"/>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Box 1">
            <a:extLst>
              <a:ext uri="{FF2B5EF4-FFF2-40B4-BE49-F238E27FC236}">
                <a16:creationId xmlns:a16="http://schemas.microsoft.com/office/drawing/2014/main" id="{FC141F42-0385-4F5A-A38D-8F50CB5FAEFE}"/>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七步法</a:t>
            </a:r>
            <a:endParaRPr lang="zh-CN" altLang="en-US" sz="3600" dirty="0"/>
          </a:p>
        </p:txBody>
      </p:sp>
      <p:sp>
        <p:nvSpPr>
          <p:cNvPr id="28678" name="文本框 1">
            <a:extLst>
              <a:ext uri="{FF2B5EF4-FFF2-40B4-BE49-F238E27FC236}">
                <a16:creationId xmlns:a16="http://schemas.microsoft.com/office/drawing/2014/main" id="{8EB5ADF9-D57F-4CE0-BC3B-5D330F5428D0}"/>
              </a:ext>
            </a:extLst>
          </p:cNvPr>
          <p:cNvSpPr txBox="1">
            <a:spLocks noChangeArrowheads="1"/>
          </p:cNvSpPr>
          <p:nvPr/>
        </p:nvSpPr>
        <p:spPr bwMode="auto">
          <a:xfrm>
            <a:off x="312738" y="796925"/>
            <a:ext cx="1262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FF0000"/>
                </a:solidFill>
                <a:latin typeface="微软雅黑" panose="020B0503020204020204" pitchFamily="34" charset="-122"/>
                <a:ea typeface="微软雅黑" panose="020B0503020204020204" pitchFamily="34" charset="-122"/>
              </a:rPr>
              <a:t>探测度</a:t>
            </a:r>
          </a:p>
        </p:txBody>
      </p:sp>
      <p:graphicFrame>
        <p:nvGraphicFramePr>
          <p:cNvPr id="10" name="表格 9">
            <a:extLst>
              <a:ext uri="{FF2B5EF4-FFF2-40B4-BE49-F238E27FC236}">
                <a16:creationId xmlns:a16="http://schemas.microsoft.com/office/drawing/2014/main" id="{9F5F40AC-1AEC-40C0-B46D-61C2742E872A}"/>
              </a:ext>
            </a:extLst>
          </p:cNvPr>
          <p:cNvGraphicFramePr>
            <a:graphicFrameLocks noGrp="1"/>
          </p:cNvGraphicFramePr>
          <p:nvPr/>
        </p:nvGraphicFramePr>
        <p:xfrm>
          <a:off x="5187950" y="939800"/>
          <a:ext cx="5976938" cy="4905375"/>
        </p:xfrm>
        <a:graphic>
          <a:graphicData uri="http://schemas.openxmlformats.org/drawingml/2006/table">
            <a:tbl>
              <a:tblPr>
                <a:tableStyleId>{5C22544A-7EE6-4342-B048-85BDC9FD1C3A}</a:tableStyleId>
              </a:tblPr>
              <a:tblGrid>
                <a:gridCol w="770351">
                  <a:extLst>
                    <a:ext uri="{9D8B030D-6E8A-4147-A177-3AD203B41FA5}">
                      <a16:colId xmlns:a16="http://schemas.microsoft.com/office/drawing/2014/main" val="20000"/>
                    </a:ext>
                  </a:extLst>
                </a:gridCol>
                <a:gridCol w="3673972">
                  <a:extLst>
                    <a:ext uri="{9D8B030D-6E8A-4147-A177-3AD203B41FA5}">
                      <a16:colId xmlns:a16="http://schemas.microsoft.com/office/drawing/2014/main" val="20001"/>
                    </a:ext>
                  </a:extLst>
                </a:gridCol>
                <a:gridCol w="363625">
                  <a:extLst>
                    <a:ext uri="{9D8B030D-6E8A-4147-A177-3AD203B41FA5}">
                      <a16:colId xmlns:a16="http://schemas.microsoft.com/office/drawing/2014/main" val="20002"/>
                    </a:ext>
                  </a:extLst>
                </a:gridCol>
                <a:gridCol w="592903">
                  <a:extLst>
                    <a:ext uri="{9D8B030D-6E8A-4147-A177-3AD203B41FA5}">
                      <a16:colId xmlns:a16="http://schemas.microsoft.com/office/drawing/2014/main" val="20003"/>
                    </a:ext>
                  </a:extLst>
                </a:gridCol>
                <a:gridCol w="576087">
                  <a:extLst>
                    <a:ext uri="{9D8B030D-6E8A-4147-A177-3AD203B41FA5}">
                      <a16:colId xmlns:a16="http://schemas.microsoft.com/office/drawing/2014/main" val="20004"/>
                    </a:ext>
                  </a:extLst>
                </a:gridCol>
              </a:tblGrid>
              <a:tr h="309836">
                <a:tc>
                  <a:txBody>
                    <a:bodyPr/>
                    <a:lstStyle/>
                    <a:p>
                      <a:pPr algn="ctr" rtl="0" fontAlgn="ctr"/>
                      <a:r>
                        <a:rPr lang="zh-CN" altLang="en-US" sz="1000" u="none" strike="noStrike" dirty="0">
                          <a:effectLst/>
                        </a:rPr>
                        <a:t>探测几率</a:t>
                      </a:r>
                      <a:endParaRPr lang="zh-CN" altLang="en-US"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zh-CN" altLang="en-US" sz="1000" u="none" strike="noStrike" dirty="0">
                          <a:effectLst/>
                        </a:rPr>
                        <a:t>标准：被设计控制探测到的可能性</a:t>
                      </a:r>
                      <a:endParaRPr lang="zh-CN" altLang="en-US"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zh-CN" altLang="en-US" sz="1000" u="none" strike="noStrike" dirty="0">
                          <a:effectLst/>
                        </a:rPr>
                        <a:t>等级</a:t>
                      </a:r>
                      <a:endParaRPr lang="zh-CN" altLang="en-US"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zh-CN" altLang="en-US" sz="1000" u="none" strike="noStrike" dirty="0">
                          <a:effectLst/>
                        </a:rPr>
                        <a:t>探测可能性</a:t>
                      </a:r>
                      <a:endParaRPr lang="zh-CN" altLang="en-US"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zh-CN" altLang="en-US" sz="1000" b="0" i="0" u="none" strike="noStrike" dirty="0">
                          <a:solidFill>
                            <a:srgbClr val="000000"/>
                          </a:solidFill>
                          <a:effectLst/>
                          <a:latin typeface="黑体" panose="02010609060101010101" pitchFamily="49" charset="-122"/>
                          <a:ea typeface="黑体" panose="02010609060101010101" pitchFamily="49" charset="-122"/>
                        </a:rPr>
                        <a:t>企业或产品示例</a:t>
                      </a: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09836">
                <a:tc>
                  <a:txBody>
                    <a:bodyPr/>
                    <a:lstStyle/>
                    <a:p>
                      <a:pPr algn="ctr" rtl="0" fontAlgn="ctr"/>
                      <a:r>
                        <a:rPr lang="zh-CN" altLang="en-US" sz="1000" u="none" strike="noStrike" dirty="0">
                          <a:effectLst/>
                        </a:rPr>
                        <a:t>没有探测几率</a:t>
                      </a:r>
                      <a:endParaRPr lang="zh-CN" altLang="en-US"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000" u="none" strike="noStrike" dirty="0">
                          <a:effectLst/>
                        </a:rPr>
                        <a:t>没有现行控制；无法探测或并未分析</a:t>
                      </a:r>
                      <a:endParaRPr lang="zh-CN" altLang="en-US"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000" u="none" strike="noStrike" dirty="0">
                          <a:effectLst/>
                        </a:rPr>
                        <a:t>10</a:t>
                      </a:r>
                      <a:endParaRPr lang="en-US" altLang="zh-CN"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000" u="none" strike="noStrike">
                          <a:effectLst/>
                        </a:rPr>
                        <a:t>几乎不可 能</a:t>
                      </a:r>
                      <a:endParaRPr lang="zh-CN" altLang="en-US"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endParaRPr lang="zh-CN" altLang="en-US"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32532">
                <a:tc>
                  <a:txBody>
                    <a:bodyPr/>
                    <a:lstStyle/>
                    <a:p>
                      <a:pPr algn="ctr" rtl="0" fontAlgn="ctr"/>
                      <a:r>
                        <a:rPr lang="zh-CN" altLang="en-US" sz="1000" u="none" strike="noStrike" dirty="0">
                          <a:effectLst/>
                        </a:rPr>
                        <a:t>在任何段都不容易探测</a:t>
                      </a:r>
                      <a:endParaRPr lang="zh-CN" altLang="en-US"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000" u="none" strike="noStrike" dirty="0">
                          <a:effectLst/>
                        </a:rPr>
                        <a:t>设计分析</a:t>
                      </a:r>
                      <a:r>
                        <a:rPr lang="en-US" altLang="zh-CN" sz="1000" u="none" strike="noStrike" dirty="0">
                          <a:effectLst/>
                        </a:rPr>
                        <a:t>/</a:t>
                      </a:r>
                      <a:r>
                        <a:rPr lang="zh-CN" altLang="en-US" sz="1000" u="none" strike="noStrike" dirty="0">
                          <a:effectLst/>
                        </a:rPr>
                        <a:t>探测控制的探测能力很弱；虚拟分析（例如：</a:t>
                      </a:r>
                      <a:r>
                        <a:rPr lang="en-US" altLang="zh-CN" sz="1000" u="none" strike="noStrike" dirty="0">
                          <a:effectLst/>
                        </a:rPr>
                        <a:t>CAE, FEA</a:t>
                      </a:r>
                      <a:r>
                        <a:rPr lang="zh-CN" altLang="en-US" sz="1000" u="none" strike="noStrike" dirty="0">
                          <a:effectLst/>
                        </a:rPr>
                        <a:t>等等）与预期的实际操作条件没有关联。</a:t>
                      </a:r>
                      <a:endParaRPr lang="zh-CN" altLang="en-US"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000" u="none" strike="noStrike" dirty="0">
                          <a:effectLst/>
                        </a:rPr>
                        <a:t>9</a:t>
                      </a:r>
                      <a:endParaRPr lang="en-US" altLang="zh-CN"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000" u="none" strike="noStrike">
                          <a:effectLst/>
                        </a:rPr>
                        <a:t>很微小</a:t>
                      </a:r>
                      <a:endParaRPr lang="zh-CN" altLang="en-US"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endParaRPr lang="zh-CN" altLang="en-US"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50084">
                <a:tc rowSpan="3">
                  <a:txBody>
                    <a:bodyPr/>
                    <a:lstStyle/>
                    <a:p>
                      <a:pPr algn="ctr" rtl="0" fontAlgn="ctr"/>
                      <a:r>
                        <a:rPr lang="zh-CN" altLang="en-US" sz="1000" u="none" strike="noStrike" dirty="0">
                          <a:effectLst/>
                        </a:rPr>
                        <a:t>在设计定稿后， 设计发布之前</a:t>
                      </a:r>
                      <a:endParaRPr lang="zh-CN" altLang="en-US"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000" u="none" strike="noStrike" dirty="0">
                          <a:effectLst/>
                        </a:rPr>
                        <a:t>在设计定稿后，设计发布之前，使用通过</a:t>
                      </a:r>
                      <a:r>
                        <a:rPr lang="en-US" altLang="zh-CN" sz="1000" u="none" strike="noStrike" dirty="0">
                          <a:effectLst/>
                        </a:rPr>
                        <a:t>/</a:t>
                      </a:r>
                      <a:r>
                        <a:rPr lang="zh-CN" altLang="en-US" sz="1000" u="none" strike="noStrike" dirty="0">
                          <a:effectLst/>
                        </a:rPr>
                        <a:t>不通过试验对产品进行确 认（用接受标准来测试系统或子系统，例如：乘坐与操纵，托运评估 等）。</a:t>
                      </a:r>
                      <a:endParaRPr lang="zh-CN" altLang="en-US"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000" u="none" strike="noStrike">
                          <a:effectLst/>
                        </a:rPr>
                        <a:t>8</a:t>
                      </a:r>
                      <a:endParaRPr lang="en-US" altLang="zh-CN"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000" u="none" strike="noStrike">
                          <a:effectLst/>
                        </a:rPr>
                        <a:t>微小</a:t>
                      </a:r>
                      <a:endParaRPr lang="zh-CN" altLang="en-US"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endParaRPr lang="zh-CN" altLang="en-US"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50084">
                <a:tc vMerge="1">
                  <a:txBody>
                    <a:bodyPr/>
                    <a:lstStyle/>
                    <a:p>
                      <a:endParaRPr lang="zh-CN" altLang="en-US"/>
                    </a:p>
                  </a:txBody>
                  <a:tcPr/>
                </a:tc>
                <a:tc>
                  <a:txBody>
                    <a:bodyPr/>
                    <a:lstStyle/>
                    <a:p>
                      <a:pPr algn="l" rtl="0" fontAlgn="ctr"/>
                      <a:r>
                        <a:rPr lang="zh-CN" altLang="en-US" sz="1000" u="none" strike="noStrike" dirty="0">
                          <a:effectLst/>
                        </a:rPr>
                        <a:t>在设计定稿后，设计发布之前，通过试验到失效的试验对产品进行 确认（对系统或子系统进行测试，直到故障发生；进行系统相互作用 试验等）。</a:t>
                      </a:r>
                      <a:endParaRPr lang="zh-CN" altLang="en-US"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000" u="none" strike="noStrike">
                          <a:effectLst/>
                        </a:rPr>
                        <a:t>7</a:t>
                      </a:r>
                      <a:endParaRPr lang="en-US" altLang="zh-CN"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000" u="none" strike="noStrike">
                          <a:effectLst/>
                        </a:rPr>
                        <a:t>很低</a:t>
                      </a:r>
                      <a:endParaRPr lang="zh-CN" altLang="en-US"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endParaRPr lang="zh-CN" altLang="en-US"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96241">
                <a:tc vMerge="1">
                  <a:txBody>
                    <a:bodyPr/>
                    <a:lstStyle/>
                    <a:p>
                      <a:endParaRPr lang="zh-CN" altLang="en-US"/>
                    </a:p>
                  </a:txBody>
                  <a:tcPr/>
                </a:tc>
                <a:tc>
                  <a:txBody>
                    <a:bodyPr/>
                    <a:lstStyle/>
                    <a:p>
                      <a:pPr algn="l" rtl="0" fontAlgn="ctr"/>
                      <a:r>
                        <a:rPr lang="zh-CN" altLang="en-US" sz="1000" u="none" strike="noStrike" dirty="0">
                          <a:effectLst/>
                        </a:rPr>
                        <a:t>在设计定搞后，设计发布之前，通过老化试验对产品进行确认（在 耐久性试验之后进行系统或子系统测试，例如：功能检査）。</a:t>
                      </a:r>
                      <a:endParaRPr lang="zh-CN" altLang="en-US"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000" u="none" strike="noStrike">
                          <a:effectLst/>
                        </a:rPr>
                        <a:t>6</a:t>
                      </a:r>
                      <a:endParaRPr lang="en-US" altLang="zh-CN"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000" u="none" strike="noStrike">
                          <a:effectLst/>
                        </a:rPr>
                        <a:t>低</a:t>
                      </a:r>
                      <a:endParaRPr lang="zh-CN" altLang="en-US"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endParaRPr lang="zh-CN" altLang="en-US"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62250">
                <a:tc rowSpan="3">
                  <a:txBody>
                    <a:bodyPr/>
                    <a:lstStyle/>
                    <a:p>
                      <a:pPr algn="ctr" rtl="0" fontAlgn="ctr"/>
                      <a:r>
                        <a:rPr lang="zh-CN" altLang="en-US" sz="1000" u="none" strike="noStrike">
                          <a:effectLst/>
                        </a:rPr>
                        <a:t>在设计定稿之前</a:t>
                      </a:r>
                      <a:endParaRPr lang="zh-CN" altLang="en-US"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000" u="none" strike="noStrike" dirty="0">
                          <a:effectLst/>
                        </a:rPr>
                        <a:t>在设计定稿之前，进行产品确认（可靠性试验，开发</a:t>
                      </a:r>
                      <a:r>
                        <a:rPr lang="en-US" altLang="zh-CN" sz="1000" u="none" strike="noStrike" dirty="0">
                          <a:effectLst/>
                        </a:rPr>
                        <a:t>/</a:t>
                      </a:r>
                      <a:r>
                        <a:rPr lang="zh-CN" altLang="en-US" sz="1000" u="none" strike="noStrike" dirty="0">
                          <a:effectLst/>
                        </a:rPr>
                        <a:t>确认试验）， 使用通过</a:t>
                      </a:r>
                      <a:r>
                        <a:rPr lang="en-US" altLang="zh-CN" sz="1000" u="none" strike="noStrike" dirty="0">
                          <a:effectLst/>
                        </a:rPr>
                        <a:t>/</a:t>
                      </a:r>
                      <a:r>
                        <a:rPr lang="zh-CN" altLang="en-US" sz="1000" u="none" strike="noStrike" dirty="0">
                          <a:effectLst/>
                        </a:rPr>
                        <a:t>不通过试验来确认（例如：性能接受标准，功能检査等）。</a:t>
                      </a:r>
                      <a:endParaRPr lang="zh-CN" altLang="en-US"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000" u="none" strike="noStrike">
                          <a:effectLst/>
                        </a:rPr>
                        <a:t>5</a:t>
                      </a:r>
                      <a:endParaRPr lang="en-US" altLang="zh-CN"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000" u="none" strike="noStrike">
                          <a:effectLst/>
                        </a:rPr>
                        <a:t>中等</a:t>
                      </a:r>
                      <a:endParaRPr lang="zh-CN" altLang="en-US"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endParaRPr lang="zh-CN" altLang="en-US"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50084">
                <a:tc vMerge="1">
                  <a:txBody>
                    <a:bodyPr/>
                    <a:lstStyle/>
                    <a:p>
                      <a:endParaRPr lang="zh-CN" altLang="en-US"/>
                    </a:p>
                  </a:txBody>
                  <a:tcPr/>
                </a:tc>
                <a:tc>
                  <a:txBody>
                    <a:bodyPr/>
                    <a:lstStyle/>
                    <a:p>
                      <a:pPr algn="l" rtl="0" fontAlgn="ctr"/>
                      <a:r>
                        <a:rPr lang="zh-CN" altLang="en-US" sz="1000" u="none" strike="noStrike" dirty="0">
                          <a:effectLst/>
                        </a:rPr>
                        <a:t>在设计定稿之前，对产品进行确认（可靠性试验，开发</a:t>
                      </a:r>
                      <a:r>
                        <a:rPr lang="en-US" altLang="zh-CN" sz="1000" u="none" strike="noStrike" dirty="0">
                          <a:effectLst/>
                        </a:rPr>
                        <a:t>/</a:t>
                      </a:r>
                      <a:r>
                        <a:rPr lang="zh-CN" altLang="en-US" sz="1000" u="none" strike="noStrike" dirty="0">
                          <a:effectLst/>
                        </a:rPr>
                        <a:t>确认试验）， 使用试验直到失效的试验来验证例如：持续试验直到有泄露、弯曲、 破裂等现象）。</a:t>
                      </a:r>
                      <a:endParaRPr lang="zh-CN" altLang="en-US"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000" u="none" strike="noStrike">
                          <a:effectLst/>
                        </a:rPr>
                        <a:t>4</a:t>
                      </a:r>
                      <a:endParaRPr lang="en-US" altLang="zh-CN"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000" u="none" strike="noStrike">
                          <a:effectLst/>
                        </a:rPr>
                        <a:t>中等偏高</a:t>
                      </a:r>
                      <a:endParaRPr lang="zh-CN" altLang="en-US"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endParaRPr lang="zh-CN" altLang="en-US"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62250">
                <a:tc vMerge="1">
                  <a:txBody>
                    <a:bodyPr/>
                    <a:lstStyle/>
                    <a:p>
                      <a:endParaRPr lang="zh-CN" altLang="en-US"/>
                    </a:p>
                  </a:txBody>
                  <a:tcPr/>
                </a:tc>
                <a:tc>
                  <a:txBody>
                    <a:bodyPr/>
                    <a:lstStyle/>
                    <a:p>
                      <a:pPr algn="l" rtl="0" fontAlgn="ctr"/>
                      <a:r>
                        <a:rPr lang="zh-CN" altLang="en-US" sz="1000" u="none" strike="noStrike" dirty="0">
                          <a:effectLst/>
                        </a:rPr>
                        <a:t>在设计定稿之前，对产品进行确认（可靠性试验，开发</a:t>
                      </a:r>
                      <a:r>
                        <a:rPr lang="en-US" altLang="zh-CN" sz="1000" u="none" strike="noStrike" dirty="0">
                          <a:effectLst/>
                        </a:rPr>
                        <a:t>/</a:t>
                      </a:r>
                      <a:r>
                        <a:rPr lang="zh-CN" altLang="en-US" sz="1000" u="none" strike="noStrike" dirty="0">
                          <a:effectLst/>
                        </a:rPr>
                        <a:t>确认试验）， 使用老化试验来确认（例如：数据趋势，前</a:t>
                      </a:r>
                      <a:r>
                        <a:rPr lang="en-US" altLang="zh-CN" sz="1000" u="none" strike="noStrike" dirty="0">
                          <a:effectLst/>
                        </a:rPr>
                        <a:t>/</a:t>
                      </a:r>
                      <a:r>
                        <a:rPr lang="zh-CN" altLang="en-US" sz="1000" u="none" strike="noStrike" dirty="0">
                          <a:effectLst/>
                        </a:rPr>
                        <a:t>后的数据，等等）。</a:t>
                      </a:r>
                      <a:endParaRPr lang="zh-CN" altLang="en-US"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000" u="none" strike="noStrike" dirty="0">
                          <a:effectLst/>
                        </a:rPr>
                        <a:t>3</a:t>
                      </a:r>
                      <a:endParaRPr lang="en-US" altLang="zh-CN"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000" u="none" strike="noStrike" dirty="0">
                          <a:effectLst/>
                        </a:rPr>
                        <a:t>高</a:t>
                      </a:r>
                      <a:endParaRPr lang="zh-CN" altLang="en-US"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endParaRPr lang="zh-CN" altLang="en-US"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441089">
                <a:tc>
                  <a:txBody>
                    <a:bodyPr/>
                    <a:lstStyle/>
                    <a:p>
                      <a:pPr algn="ctr" rtl="0" fontAlgn="ctr"/>
                      <a:r>
                        <a:rPr lang="zh-CN" altLang="en-US" sz="1000" u="none" strike="noStrike">
                          <a:effectLst/>
                        </a:rPr>
                        <a:t>虚拟分析</a:t>
                      </a:r>
                      <a:r>
                        <a:rPr lang="en-US" altLang="zh-CN" sz="1000" u="none" strike="noStrike">
                          <a:effectLst/>
                        </a:rPr>
                        <a:t>-</a:t>
                      </a:r>
                      <a:r>
                        <a:rPr lang="zh-CN" altLang="en-US" sz="1000" u="none" strike="noStrike">
                          <a:effectLst/>
                        </a:rPr>
                        <a:t>相关</a:t>
                      </a:r>
                      <a:endParaRPr lang="zh-CN" altLang="en-US"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000" u="none" strike="noStrike" dirty="0">
                          <a:effectLst/>
                        </a:rPr>
                        <a:t>设计分析</a:t>
                      </a:r>
                      <a:r>
                        <a:rPr lang="en-US" altLang="zh-CN" sz="1000" u="none" strike="noStrike" dirty="0">
                          <a:effectLst/>
                        </a:rPr>
                        <a:t>/</a:t>
                      </a:r>
                      <a:r>
                        <a:rPr lang="zh-CN" altLang="en-US" sz="1000" u="none" strike="noStrike" dirty="0">
                          <a:effectLst/>
                        </a:rPr>
                        <a:t>探测控制的探测能力很强。虚拟分析（例如：</a:t>
                      </a:r>
                      <a:r>
                        <a:rPr lang="en-US" altLang="zh-CN" sz="1000" u="none" strike="noStrike" dirty="0">
                          <a:effectLst/>
                        </a:rPr>
                        <a:t>CAE, FEA</a:t>
                      </a:r>
                      <a:r>
                        <a:rPr lang="zh-CN" altLang="en-US" sz="1000" u="none" strike="noStrike" dirty="0">
                          <a:effectLst/>
                        </a:rPr>
                        <a:t>等 等）在设计定掐前，与实际或预期的操作条件关联性很髙。</a:t>
                      </a:r>
                      <a:endParaRPr lang="zh-CN" altLang="en-US"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000" u="none" strike="noStrike" dirty="0">
                          <a:effectLst/>
                        </a:rPr>
                        <a:t>2</a:t>
                      </a:r>
                      <a:endParaRPr lang="en-US" altLang="zh-CN"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000" u="none" strike="noStrike" dirty="0">
                          <a:effectLst/>
                        </a:rPr>
                        <a:t>很高</a:t>
                      </a:r>
                      <a:endParaRPr lang="zh-CN" altLang="en-US"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endParaRPr lang="zh-CN" altLang="en-US"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441089">
                <a:tc>
                  <a:txBody>
                    <a:bodyPr/>
                    <a:lstStyle/>
                    <a:p>
                      <a:pPr algn="ctr" rtl="0" fontAlgn="ctr"/>
                      <a:r>
                        <a:rPr lang="zh-CN" altLang="en-US" sz="1000" u="none" strike="noStrike">
                          <a:effectLst/>
                        </a:rPr>
                        <a:t>探测不适用； 失效预防</a:t>
                      </a:r>
                      <a:endParaRPr lang="zh-CN" altLang="en-US" sz="1000" b="0" i="0" u="none" strike="noStrike">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zh-CN" altLang="en-US" sz="1000" u="none" strike="noStrike" dirty="0">
                          <a:effectLst/>
                        </a:rPr>
                        <a:t>由于有了设计方案（例如：己证实的设计标准，最佳实践或常用材 料等）的充分预防，失效原因或失效模式无法发生。</a:t>
                      </a:r>
                      <a:endParaRPr lang="zh-CN" altLang="en-US"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CN" sz="1000" u="none" strike="noStrike" dirty="0">
                          <a:effectLst/>
                        </a:rPr>
                        <a:t>1</a:t>
                      </a:r>
                      <a:endParaRPr lang="en-US" altLang="zh-CN"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000" u="none" strike="noStrike" dirty="0">
                          <a:effectLst/>
                        </a:rPr>
                        <a:t>几乎可以 确定</a:t>
                      </a:r>
                      <a:endParaRPr lang="zh-CN" altLang="en-US"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endParaRPr lang="zh-CN" altLang="en-US" sz="1000" b="0" i="0" u="none" strike="noStrike" dirty="0">
                        <a:solidFill>
                          <a:srgbClr val="000000"/>
                        </a:solidFill>
                        <a:effectLst/>
                        <a:latin typeface="黑体" panose="02010609060101010101" pitchFamily="49" charset="-122"/>
                        <a:ea typeface="黑体" panose="02010609060101010101" pitchFamily="49" charset="-122"/>
                      </a:endParaRPr>
                    </a:p>
                  </a:txBody>
                  <a:tcPr marL="5007" marR="5007" marT="50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sp>
        <p:nvSpPr>
          <p:cNvPr id="28749" name="矩形 5">
            <a:extLst>
              <a:ext uri="{FF2B5EF4-FFF2-40B4-BE49-F238E27FC236}">
                <a16:creationId xmlns:a16="http://schemas.microsoft.com/office/drawing/2014/main" id="{7DEFD182-AEDF-4CC5-AACA-585B1170C185}"/>
              </a:ext>
            </a:extLst>
          </p:cNvPr>
          <p:cNvSpPr>
            <a:spLocks noChangeArrowheads="1"/>
          </p:cNvSpPr>
          <p:nvPr/>
        </p:nvSpPr>
        <p:spPr bwMode="auto">
          <a:xfrm>
            <a:off x="323850" y="1320800"/>
            <a:ext cx="4746625" cy="189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p"/>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探测度（</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）是探测控制有效性的指标，</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指的是在</a:t>
            </a:r>
            <a:r>
              <a:rPr lang="zh-CN"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产品发布</a:t>
            </a:r>
            <a:r>
              <a:rPr lang="zh-CN" altLang="en-US" sz="16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生产之前</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可靠地探测失效原因或失效模式</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的可能性</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p"/>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探测度是指在现行过程控制探测栏里的最佳探测控制相关等级。</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750" name="矩形 6">
            <a:extLst>
              <a:ext uri="{FF2B5EF4-FFF2-40B4-BE49-F238E27FC236}">
                <a16:creationId xmlns:a16="http://schemas.microsoft.com/office/drawing/2014/main" id="{9608BB05-A9AD-4CF1-A59C-2605CEFA45A0}"/>
              </a:ext>
            </a:extLst>
          </p:cNvPr>
          <p:cNvSpPr>
            <a:spLocks noChangeArrowheads="1"/>
          </p:cNvSpPr>
          <p:nvPr/>
        </p:nvSpPr>
        <p:spPr bwMode="auto">
          <a:xfrm>
            <a:off x="238125" y="3082924"/>
            <a:ext cx="4808537"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6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61950" indent="-285750">
              <a:lnSpc>
                <a:spcPct val="150000"/>
              </a:lnSpc>
              <a:buFont typeface="Wingdings" panose="05000000000000000000" pitchFamily="2" charset="2"/>
              <a:buChar char="p"/>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探测控制的时机（设计冻结之前或之后）也应被视为探测评级的一部分</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等级</a:t>
            </a:r>
            <a:r>
              <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5 - 10</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：设计</a:t>
            </a:r>
            <a:r>
              <a:rPr lang="zh-CN"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冻结后</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、生产</a:t>
            </a:r>
            <a:r>
              <a:rPr lang="zh-CN"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发布之前</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等级</a:t>
            </a:r>
            <a:r>
              <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1 - 4</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设计</a:t>
            </a:r>
            <a:r>
              <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冻结前</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751" name="文本框 5">
            <a:extLst>
              <a:ext uri="{FF2B5EF4-FFF2-40B4-BE49-F238E27FC236}">
                <a16:creationId xmlns:a16="http://schemas.microsoft.com/office/drawing/2014/main" id="{554A0E46-6E1D-4076-BF0E-19BBD0499865}"/>
              </a:ext>
            </a:extLst>
          </p:cNvPr>
          <p:cNvSpPr txBox="1">
            <a:spLocks noChangeArrowheads="1"/>
          </p:cNvSpPr>
          <p:nvPr/>
        </p:nvSpPr>
        <p:spPr bwMode="auto">
          <a:xfrm>
            <a:off x="357188" y="4689475"/>
            <a:ext cx="4548187" cy="5238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a:latin typeface="微软雅黑" panose="020B0503020204020204" pitchFamily="34" charset="-122"/>
                <a:ea typeface="微软雅黑" panose="020B0503020204020204" pitchFamily="34" charset="-122"/>
              </a:rPr>
              <a:t>杯子碎了我听不见也看不见</a:t>
            </a:r>
          </a:p>
        </p:txBody>
      </p:sp>
      <p:pic>
        <p:nvPicPr>
          <p:cNvPr id="28752" name="图片 4" descr="图片包含 剪贴画&#10;&#10;已生成极高可信度的说明">
            <a:extLst>
              <a:ext uri="{FF2B5EF4-FFF2-40B4-BE49-F238E27FC236}">
                <a16:creationId xmlns:a16="http://schemas.microsoft.com/office/drawing/2014/main" id="{C377EE62-EEB6-43BD-B295-6B9946E210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4988" y="5294313"/>
            <a:ext cx="40259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5C57BB24-1651-4173-8D5B-3649D13E03E1}"/>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9699" name="文本框 6">
            <a:extLst>
              <a:ext uri="{FF2B5EF4-FFF2-40B4-BE49-F238E27FC236}">
                <a16:creationId xmlns:a16="http://schemas.microsoft.com/office/drawing/2014/main" id="{08DB9D18-0E93-46D6-854E-128C8F77ED94}"/>
              </a:ext>
            </a:extLst>
          </p:cNvPr>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29700" name="图片 8">
            <a:extLst>
              <a:ext uri="{FF2B5EF4-FFF2-40B4-BE49-F238E27FC236}">
                <a16:creationId xmlns:a16="http://schemas.microsoft.com/office/drawing/2014/main" id="{546FC204-6B8E-4F53-BA5C-D89AE2702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2638" y="61913"/>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TextBox 1">
            <a:extLst>
              <a:ext uri="{FF2B5EF4-FFF2-40B4-BE49-F238E27FC236}">
                <a16:creationId xmlns:a16="http://schemas.microsoft.com/office/drawing/2014/main" id="{0303019A-A8BD-4621-B890-19654BEA5CA9}"/>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七步法</a:t>
            </a:r>
            <a:endParaRPr lang="zh-CN" altLang="en-US" sz="3600" dirty="0"/>
          </a:p>
        </p:txBody>
      </p:sp>
      <p:pic>
        <p:nvPicPr>
          <p:cNvPr id="29702" name="图片 5">
            <a:extLst>
              <a:ext uri="{FF2B5EF4-FFF2-40B4-BE49-F238E27FC236}">
                <a16:creationId xmlns:a16="http://schemas.microsoft.com/office/drawing/2014/main" id="{D51F62D9-9F63-4AAF-AFE6-7E56FB757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994" y="1011237"/>
            <a:ext cx="110363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2CAA90B0-0ED4-48EF-90E6-6A0127BE1048}"/>
              </a:ext>
            </a:extLst>
          </p:cNvPr>
          <p:cNvSpPr txBox="1"/>
          <p:nvPr/>
        </p:nvSpPr>
        <p:spPr>
          <a:xfrm>
            <a:off x="4853013" y="636650"/>
            <a:ext cx="5833696" cy="369332"/>
          </a:xfrm>
          <a:prstGeom prst="rect">
            <a:avLst/>
          </a:prstGeom>
          <a:noFill/>
        </p:spPr>
        <p:txBody>
          <a:bodyPr wrap="square">
            <a:spAutoFit/>
          </a:bodyPr>
          <a:lstStyle/>
          <a:p>
            <a:r>
              <a:rPr lang="zh-CN" altLang="zh-CN" b="1" dirty="0">
                <a:solidFill>
                  <a:srgbClr val="FF0000"/>
                </a:solidFill>
                <a:latin typeface="微软雅黑" panose="020B0503020204020204" pitchFamily="34" charset="-122"/>
                <a:ea typeface="微软雅黑" panose="020B0503020204020204" pitchFamily="34" charset="-122"/>
              </a:rPr>
              <a:t>行动的优先级</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AP</a:t>
            </a:r>
            <a:r>
              <a:rPr lang="zh-CN" altLang="zh-CN" dirty="0">
                <a:latin typeface="微软雅黑" panose="020B0503020204020204" pitchFamily="34" charset="-122"/>
                <a:ea typeface="微软雅黑" panose="020B0503020204020204" pitchFamily="34" charset="-122"/>
              </a:rPr>
              <a:t>）</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七步法</a:t>
            </a:r>
            <a:endParaRPr lang="zh-CN" altLang="en-US" sz="3600" dirty="0"/>
          </a:p>
        </p:txBody>
      </p:sp>
      <p:sp>
        <p:nvSpPr>
          <p:cNvPr id="7" name="Rectangle 2">
            <a:extLst>
              <a:ext uri="{FF2B5EF4-FFF2-40B4-BE49-F238E27FC236}">
                <a16:creationId xmlns:a16="http://schemas.microsoft.com/office/drawing/2014/main" id="{534BFEC9-1C6B-4A76-9BC9-C3412199C2FE}"/>
              </a:ext>
            </a:extLst>
          </p:cNvPr>
          <p:cNvSpPr txBox="1">
            <a:spLocks noChangeArrowheads="1"/>
          </p:cNvSpPr>
          <p:nvPr/>
        </p:nvSpPr>
        <p:spPr bwMode="auto">
          <a:xfrm>
            <a:off x="243045" y="865255"/>
            <a:ext cx="1854200" cy="642938"/>
          </a:xfrm>
          <a:prstGeom prst="rect">
            <a:avLst/>
          </a:prstGeom>
          <a:noFill/>
          <a:ln>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r>
              <a:rPr lang="zh-CN" altLang="en-US" sz="3200">
                <a:latin typeface="微软雅黑" panose="020B0503020204020204" pitchFamily="34" charset="-122"/>
                <a:ea typeface="微软雅黑" panose="020B0503020204020204" pitchFamily="34" charset="-122"/>
              </a:rPr>
              <a:t>七步法</a:t>
            </a:r>
          </a:p>
        </p:txBody>
      </p:sp>
      <p:sp>
        <p:nvSpPr>
          <p:cNvPr id="8" name="Rectangle 2">
            <a:extLst>
              <a:ext uri="{FF2B5EF4-FFF2-40B4-BE49-F238E27FC236}">
                <a16:creationId xmlns:a16="http://schemas.microsoft.com/office/drawing/2014/main" id="{2C1C5482-E27B-4489-89AA-A9EE50285786}"/>
              </a:ext>
            </a:extLst>
          </p:cNvPr>
          <p:cNvSpPr txBox="1">
            <a:spLocks noChangeArrowheads="1"/>
          </p:cNvSpPr>
          <p:nvPr/>
        </p:nvSpPr>
        <p:spPr bwMode="auto">
          <a:xfrm>
            <a:off x="1617820" y="1722505"/>
            <a:ext cx="1487488" cy="500063"/>
          </a:xfrm>
          <a:prstGeom prst="rect">
            <a:avLst/>
          </a:prstGeom>
          <a:no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latin typeface="微软雅黑" panose="020B0503020204020204" pitchFamily="34" charset="-122"/>
                <a:ea typeface="微软雅黑" panose="020B0503020204020204" pitchFamily="34" charset="-122"/>
              </a:rPr>
              <a:t>规划和准备</a:t>
            </a:r>
          </a:p>
        </p:txBody>
      </p:sp>
      <p:sp>
        <p:nvSpPr>
          <p:cNvPr id="9" name="Rectangle 2">
            <a:extLst>
              <a:ext uri="{FF2B5EF4-FFF2-40B4-BE49-F238E27FC236}">
                <a16:creationId xmlns:a16="http://schemas.microsoft.com/office/drawing/2014/main" id="{A34A494B-E8AC-457A-B888-8CABB1C2D4BE}"/>
              </a:ext>
            </a:extLst>
          </p:cNvPr>
          <p:cNvSpPr txBox="1">
            <a:spLocks noChangeArrowheads="1"/>
          </p:cNvSpPr>
          <p:nvPr/>
        </p:nvSpPr>
        <p:spPr bwMode="auto">
          <a:xfrm>
            <a:off x="1617820" y="2309880"/>
            <a:ext cx="1487488" cy="500063"/>
          </a:xfrm>
          <a:prstGeom prst="rect">
            <a:avLst/>
          </a:prstGeom>
          <a:no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架构</a:t>
            </a:r>
            <a:r>
              <a:rPr lang="zh-CN" altLang="zh-CN" sz="2000" b="1" dirty="0">
                <a:latin typeface="微软雅黑" panose="020B0503020204020204" pitchFamily="34" charset="-122"/>
                <a:ea typeface="微软雅黑" panose="020B0503020204020204" pitchFamily="34" charset="-122"/>
              </a:rPr>
              <a:t>分析</a:t>
            </a: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10" name="Rectangle 2">
            <a:extLst>
              <a:ext uri="{FF2B5EF4-FFF2-40B4-BE49-F238E27FC236}">
                <a16:creationId xmlns:a16="http://schemas.microsoft.com/office/drawing/2014/main" id="{0AA0A8FD-22CA-4E67-9114-C1CEDBA5310A}"/>
              </a:ext>
            </a:extLst>
          </p:cNvPr>
          <p:cNvSpPr txBox="1">
            <a:spLocks noChangeArrowheads="1"/>
          </p:cNvSpPr>
          <p:nvPr/>
        </p:nvSpPr>
        <p:spPr bwMode="auto">
          <a:xfrm>
            <a:off x="1617820" y="2906780"/>
            <a:ext cx="1487488" cy="500063"/>
          </a:xfrm>
          <a:prstGeom prst="rect">
            <a:avLst/>
          </a:prstGeom>
          <a:no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功能分析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1" name="Rectangle 2">
            <a:extLst>
              <a:ext uri="{FF2B5EF4-FFF2-40B4-BE49-F238E27FC236}">
                <a16:creationId xmlns:a16="http://schemas.microsoft.com/office/drawing/2014/main" id="{CC119CFC-F515-42C4-848C-FF08CB920787}"/>
              </a:ext>
            </a:extLst>
          </p:cNvPr>
          <p:cNvSpPr txBox="1">
            <a:spLocks noChangeArrowheads="1"/>
          </p:cNvSpPr>
          <p:nvPr/>
        </p:nvSpPr>
        <p:spPr bwMode="auto">
          <a:xfrm>
            <a:off x="1617820" y="3511618"/>
            <a:ext cx="1487488" cy="500062"/>
          </a:xfrm>
          <a:prstGeom prst="rect">
            <a:avLst/>
          </a:prstGeom>
          <a:no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失效分析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2" name="Rectangle 2">
            <a:extLst>
              <a:ext uri="{FF2B5EF4-FFF2-40B4-BE49-F238E27FC236}">
                <a16:creationId xmlns:a16="http://schemas.microsoft.com/office/drawing/2014/main" id="{36987104-68BD-4E52-B62E-C89D7FD61C30}"/>
              </a:ext>
            </a:extLst>
          </p:cNvPr>
          <p:cNvSpPr txBox="1">
            <a:spLocks noChangeArrowheads="1"/>
          </p:cNvSpPr>
          <p:nvPr/>
        </p:nvSpPr>
        <p:spPr bwMode="auto">
          <a:xfrm>
            <a:off x="1617820" y="4125980"/>
            <a:ext cx="1487488" cy="500063"/>
          </a:xfrm>
          <a:prstGeom prst="rect">
            <a:avLst/>
          </a:prstGeom>
          <a:no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风险分析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3" name="Rectangle 2">
            <a:extLst>
              <a:ext uri="{FF2B5EF4-FFF2-40B4-BE49-F238E27FC236}">
                <a16:creationId xmlns:a16="http://schemas.microsoft.com/office/drawing/2014/main" id="{1574394B-A01B-4C13-8272-B46AB7236283}"/>
              </a:ext>
            </a:extLst>
          </p:cNvPr>
          <p:cNvSpPr txBox="1">
            <a:spLocks noChangeArrowheads="1"/>
          </p:cNvSpPr>
          <p:nvPr/>
        </p:nvSpPr>
        <p:spPr bwMode="auto">
          <a:xfrm>
            <a:off x="1617820" y="4738755"/>
            <a:ext cx="1487488" cy="500063"/>
          </a:xfrm>
          <a:prstGeom prst="rect">
            <a:avLst/>
          </a:prstGeom>
          <a:solidFill>
            <a:srgbClr val="92D050"/>
          </a:solid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技术改进</a:t>
            </a:r>
          </a:p>
        </p:txBody>
      </p:sp>
      <p:sp>
        <p:nvSpPr>
          <p:cNvPr id="14" name="右箭头 25">
            <a:extLst>
              <a:ext uri="{FF2B5EF4-FFF2-40B4-BE49-F238E27FC236}">
                <a16:creationId xmlns:a16="http://schemas.microsoft.com/office/drawing/2014/main" id="{2EFFE9DF-F569-438D-9547-B1762EAE3704}"/>
              </a:ext>
            </a:extLst>
          </p:cNvPr>
          <p:cNvSpPr>
            <a:spLocks noChangeArrowheads="1"/>
          </p:cNvSpPr>
          <p:nvPr/>
        </p:nvSpPr>
        <p:spPr bwMode="auto">
          <a:xfrm>
            <a:off x="3105308" y="4852172"/>
            <a:ext cx="798596" cy="307958"/>
          </a:xfrm>
          <a:prstGeom prst="rightArrow">
            <a:avLst>
              <a:gd name="adj1" fmla="val 50000"/>
              <a:gd name="adj2" fmla="val 50000"/>
            </a:avLst>
          </a:prstGeom>
          <a:solidFill>
            <a:schemeClr val="accent1"/>
          </a:solidFill>
          <a:ln w="25400">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5" name="Rectangle 2">
            <a:extLst>
              <a:ext uri="{FF2B5EF4-FFF2-40B4-BE49-F238E27FC236}">
                <a16:creationId xmlns:a16="http://schemas.microsoft.com/office/drawing/2014/main" id="{F39AEB4E-246B-497C-A254-F87C90C5CD42}"/>
              </a:ext>
            </a:extLst>
          </p:cNvPr>
          <p:cNvSpPr txBox="1">
            <a:spLocks noChangeArrowheads="1"/>
          </p:cNvSpPr>
          <p:nvPr/>
        </p:nvSpPr>
        <p:spPr bwMode="auto">
          <a:xfrm>
            <a:off x="1617820" y="5378518"/>
            <a:ext cx="1487488" cy="5000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文档化</a:t>
            </a:r>
          </a:p>
        </p:txBody>
      </p:sp>
      <p:cxnSp>
        <p:nvCxnSpPr>
          <p:cNvPr id="16" name="肘形连接符 5">
            <a:extLst>
              <a:ext uri="{FF2B5EF4-FFF2-40B4-BE49-F238E27FC236}">
                <a16:creationId xmlns:a16="http://schemas.microsoft.com/office/drawing/2014/main" id="{7163561F-43BC-44C3-81CB-3494F8598DA2}"/>
              </a:ext>
            </a:extLst>
          </p:cNvPr>
          <p:cNvCxnSpPr>
            <a:cxnSpLocks noChangeShapeType="1"/>
            <a:stCxn id="7" idx="2"/>
            <a:endCxn id="8" idx="1"/>
          </p:cNvCxnSpPr>
          <p:nvPr/>
        </p:nvCxnSpPr>
        <p:spPr bwMode="auto">
          <a:xfrm rot="16200000" flipH="1">
            <a:off x="1162208" y="1516130"/>
            <a:ext cx="46355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肘形连接符 7">
            <a:extLst>
              <a:ext uri="{FF2B5EF4-FFF2-40B4-BE49-F238E27FC236}">
                <a16:creationId xmlns:a16="http://schemas.microsoft.com/office/drawing/2014/main" id="{AD3DD36A-BD3C-48D1-B089-E33CA2EB491B}"/>
              </a:ext>
            </a:extLst>
          </p:cNvPr>
          <p:cNvCxnSpPr>
            <a:cxnSpLocks noChangeShapeType="1"/>
            <a:stCxn id="7" idx="2"/>
            <a:endCxn id="9" idx="1"/>
          </p:cNvCxnSpPr>
          <p:nvPr/>
        </p:nvCxnSpPr>
        <p:spPr bwMode="auto">
          <a:xfrm rot="16200000" flipH="1">
            <a:off x="867727" y="1810611"/>
            <a:ext cx="105251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肘形连接符 9">
            <a:extLst>
              <a:ext uri="{FF2B5EF4-FFF2-40B4-BE49-F238E27FC236}">
                <a16:creationId xmlns:a16="http://schemas.microsoft.com/office/drawing/2014/main" id="{1C3B3A46-3ED7-4017-A1AB-4DAC4BA20C05}"/>
              </a:ext>
            </a:extLst>
          </p:cNvPr>
          <p:cNvCxnSpPr>
            <a:cxnSpLocks noChangeShapeType="1"/>
            <a:stCxn id="7" idx="2"/>
            <a:endCxn id="10" idx="1"/>
          </p:cNvCxnSpPr>
          <p:nvPr/>
        </p:nvCxnSpPr>
        <p:spPr bwMode="auto">
          <a:xfrm rot="16200000" flipH="1">
            <a:off x="569277" y="2109061"/>
            <a:ext cx="164941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肘形连接符 11">
            <a:extLst>
              <a:ext uri="{FF2B5EF4-FFF2-40B4-BE49-F238E27FC236}">
                <a16:creationId xmlns:a16="http://schemas.microsoft.com/office/drawing/2014/main" id="{9B515C23-173E-4938-B247-0CACDC809CFB}"/>
              </a:ext>
            </a:extLst>
          </p:cNvPr>
          <p:cNvCxnSpPr>
            <a:cxnSpLocks noChangeShapeType="1"/>
            <a:stCxn id="7" idx="2"/>
            <a:endCxn id="11" idx="1"/>
          </p:cNvCxnSpPr>
          <p:nvPr/>
        </p:nvCxnSpPr>
        <p:spPr bwMode="auto">
          <a:xfrm rot="16200000" flipH="1">
            <a:off x="266858" y="2411480"/>
            <a:ext cx="225425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肘形连接符 13">
            <a:extLst>
              <a:ext uri="{FF2B5EF4-FFF2-40B4-BE49-F238E27FC236}">
                <a16:creationId xmlns:a16="http://schemas.microsoft.com/office/drawing/2014/main" id="{3C943E7E-2EA6-43EC-919E-D64AE3487E8D}"/>
              </a:ext>
            </a:extLst>
          </p:cNvPr>
          <p:cNvCxnSpPr>
            <a:cxnSpLocks noChangeShapeType="1"/>
            <a:stCxn id="7" idx="2"/>
            <a:endCxn id="12" idx="1"/>
          </p:cNvCxnSpPr>
          <p:nvPr/>
        </p:nvCxnSpPr>
        <p:spPr bwMode="auto">
          <a:xfrm rot="16200000" flipH="1">
            <a:off x="-39530" y="2717868"/>
            <a:ext cx="2867025"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肘形连接符 15">
            <a:extLst>
              <a:ext uri="{FF2B5EF4-FFF2-40B4-BE49-F238E27FC236}">
                <a16:creationId xmlns:a16="http://schemas.microsoft.com/office/drawing/2014/main" id="{E13F9A8C-7140-4BC9-BB10-504C2207EAD4}"/>
              </a:ext>
            </a:extLst>
          </p:cNvPr>
          <p:cNvCxnSpPr>
            <a:cxnSpLocks noChangeShapeType="1"/>
            <a:stCxn id="7" idx="2"/>
            <a:endCxn id="13" idx="1"/>
          </p:cNvCxnSpPr>
          <p:nvPr/>
        </p:nvCxnSpPr>
        <p:spPr bwMode="auto">
          <a:xfrm rot="16200000" flipH="1">
            <a:off x="-345917" y="3024255"/>
            <a:ext cx="347980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肘形连接符 17">
            <a:extLst>
              <a:ext uri="{FF2B5EF4-FFF2-40B4-BE49-F238E27FC236}">
                <a16:creationId xmlns:a16="http://schemas.microsoft.com/office/drawing/2014/main" id="{B806DCBE-135F-4FD2-9E95-8C222E1A5128}"/>
              </a:ext>
            </a:extLst>
          </p:cNvPr>
          <p:cNvCxnSpPr>
            <a:cxnSpLocks noChangeShapeType="1"/>
            <a:stCxn id="7" idx="2"/>
            <a:endCxn id="15" idx="1"/>
          </p:cNvCxnSpPr>
          <p:nvPr/>
        </p:nvCxnSpPr>
        <p:spPr bwMode="auto">
          <a:xfrm rot="16200000" flipH="1">
            <a:off x="-665798" y="3344136"/>
            <a:ext cx="411956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Rectangle 3">
            <a:extLst>
              <a:ext uri="{FF2B5EF4-FFF2-40B4-BE49-F238E27FC236}">
                <a16:creationId xmlns:a16="http://schemas.microsoft.com/office/drawing/2014/main" id="{D284CBA9-BA17-49AC-BE81-3015B7A31C2C}"/>
              </a:ext>
            </a:extLst>
          </p:cNvPr>
          <p:cNvSpPr txBox="1">
            <a:spLocks noChangeArrowheads="1"/>
          </p:cNvSpPr>
          <p:nvPr/>
        </p:nvSpPr>
        <p:spPr bwMode="auto">
          <a:xfrm>
            <a:off x="3915521" y="1503362"/>
            <a:ext cx="6634019" cy="429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200000"/>
              </a:lnSpc>
              <a:spcBef>
                <a:spcPct val="20000"/>
              </a:spcBef>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 FMEA</a:t>
            </a:r>
            <a:r>
              <a:rPr lang="zh-CN" altLang="en-US" dirty="0">
                <a:latin typeface="微软雅黑" panose="020B0503020204020204" pitchFamily="34" charset="-122"/>
                <a:ea typeface="微软雅黑" panose="020B0503020204020204" pitchFamily="34" charset="-122"/>
              </a:rPr>
              <a:t>“七步法”中</a:t>
            </a:r>
            <a:r>
              <a:rPr lang="zh-CN" altLang="en-US" b="1" dirty="0">
                <a:solidFill>
                  <a:srgbClr val="FF0000"/>
                </a:solidFill>
                <a:latin typeface="微软雅黑" panose="020B0503020204020204" pitchFamily="34" charset="-122"/>
                <a:ea typeface="微软雅黑" panose="020B0503020204020204" pitchFamily="34" charset="-122"/>
              </a:rPr>
              <a:t>前五个步骤</a:t>
            </a:r>
            <a:r>
              <a:rPr lang="zh-CN" altLang="en-US" dirty="0">
                <a:latin typeface="微软雅黑" panose="020B0503020204020204" pitchFamily="34" charset="-122"/>
                <a:ea typeface="微软雅黑" panose="020B0503020204020204" pitchFamily="34" charset="-122"/>
              </a:rPr>
              <a:t>的输出结果用于确定</a:t>
            </a:r>
            <a:r>
              <a:rPr lang="zh-CN" altLang="en-US" b="1" dirty="0">
                <a:solidFill>
                  <a:srgbClr val="FF0000"/>
                </a:solidFill>
                <a:latin typeface="微软雅黑" panose="020B0503020204020204" pitchFamily="34" charset="-122"/>
                <a:ea typeface="微软雅黑" panose="020B0503020204020204" pitchFamily="34" charset="-122"/>
              </a:rPr>
              <a:t>是否需要</a:t>
            </a:r>
            <a:r>
              <a:rPr lang="zh-CN" altLang="en-US" dirty="0">
                <a:latin typeface="微软雅黑" panose="020B0503020204020204" pitchFamily="34" charset="-122"/>
                <a:ea typeface="微软雅黑" panose="020B0503020204020204" pitchFamily="34" charset="-122"/>
              </a:rPr>
              <a:t>额外的设计或测试措施。设计评审、客户评审、管理层评审和跨功能团队会议为</a:t>
            </a:r>
            <a:r>
              <a:rPr lang="zh-CN" altLang="en-US" b="1" dirty="0">
                <a:solidFill>
                  <a:srgbClr val="FF0000"/>
                </a:solidFill>
                <a:latin typeface="微软雅黑" panose="020B0503020204020204" pitchFamily="34" charset="-122"/>
                <a:ea typeface="微软雅黑" panose="020B0503020204020204" pitchFamily="34" charset="-122"/>
              </a:rPr>
              <a:t>步骤六“技术改进”</a:t>
            </a:r>
            <a:r>
              <a:rPr lang="zh-CN" altLang="en-US" dirty="0">
                <a:latin typeface="微软雅黑" panose="020B0503020204020204" pitchFamily="34" charset="-122"/>
                <a:ea typeface="微软雅黑" panose="020B0503020204020204" pitchFamily="34" charset="-122"/>
              </a:rPr>
              <a:t>提供基础。</a:t>
            </a:r>
            <a:endParaRPr lang="en-US" altLang="zh-CN" dirty="0">
              <a:latin typeface="微软雅黑" panose="020B0503020204020204" pitchFamily="34" charset="-122"/>
              <a:ea typeface="微软雅黑" panose="020B0503020204020204" pitchFamily="34" charset="-122"/>
            </a:endParaRPr>
          </a:p>
          <a:p>
            <a:pPr marL="285750" indent="-285750" eaLnBrk="1" hangingPunct="1">
              <a:lnSpc>
                <a:spcPct val="200000"/>
              </a:lnSpc>
              <a:spcBef>
                <a:spcPct val="20000"/>
              </a:spcBef>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FMEA</a:t>
            </a:r>
            <a:r>
              <a:rPr lang="zh-CN" altLang="zh-CN" dirty="0">
                <a:latin typeface="微软雅黑" panose="020B0503020204020204" pitchFamily="34" charset="-122"/>
                <a:ea typeface="微软雅黑" panose="020B0503020204020204" pitchFamily="34" charset="-122"/>
              </a:rPr>
              <a:t>小组</a:t>
            </a:r>
            <a:r>
              <a:rPr lang="zh-CN" altLang="zh-CN" b="1" dirty="0">
                <a:solidFill>
                  <a:srgbClr val="FF0000"/>
                </a:solidFill>
                <a:latin typeface="微软雅黑" panose="020B0503020204020204" pitchFamily="34" charset="-122"/>
                <a:ea typeface="微软雅黑" panose="020B0503020204020204" pitchFamily="34" charset="-122"/>
              </a:rPr>
              <a:t>必须决定</a:t>
            </a:r>
            <a:r>
              <a:rPr lang="zh-CN" altLang="zh-CN" dirty="0">
                <a:latin typeface="微软雅黑" panose="020B0503020204020204" pitchFamily="34" charset="-122"/>
                <a:ea typeface="微软雅黑" panose="020B0503020204020204" pitchFamily="34" charset="-122"/>
              </a:rPr>
              <a:t>是否需要进一步的努力来</a:t>
            </a:r>
            <a:r>
              <a:rPr lang="zh-CN" altLang="zh-CN" b="1" dirty="0">
                <a:solidFill>
                  <a:srgbClr val="FF0000"/>
                </a:solidFill>
                <a:latin typeface="微软雅黑" panose="020B0503020204020204" pitchFamily="34" charset="-122"/>
                <a:ea typeface="微软雅黑" panose="020B0503020204020204" pitchFamily="34" charset="-122"/>
              </a:rPr>
              <a:t>减少</a:t>
            </a:r>
            <a:r>
              <a:rPr lang="zh-CN" altLang="zh-CN" dirty="0">
                <a:latin typeface="微软雅黑" panose="020B0503020204020204" pitchFamily="34" charset="-122"/>
                <a:ea typeface="微软雅黑" panose="020B0503020204020204" pitchFamily="34" charset="-122"/>
              </a:rPr>
              <a:t>所发现的任何</a:t>
            </a:r>
            <a:r>
              <a:rPr lang="zh-CN" altLang="zh-CN" b="1" dirty="0">
                <a:solidFill>
                  <a:srgbClr val="FF0000"/>
                </a:solidFill>
                <a:latin typeface="微软雅黑" panose="020B0503020204020204" pitchFamily="34" charset="-122"/>
                <a:ea typeface="微软雅黑" panose="020B0503020204020204" pitchFamily="34" charset="-122"/>
              </a:rPr>
              <a:t>风险</a:t>
            </a:r>
            <a:r>
              <a:rPr lang="zh-CN" altLang="zh-CN" dirty="0">
                <a:latin typeface="微软雅黑" panose="020B0503020204020204" pitchFamily="34" charset="-122"/>
                <a:ea typeface="微软雅黑" panose="020B0503020204020204" pitchFamily="34" charset="-122"/>
              </a:rPr>
              <a:t>，由于资源、时间、技术和其他因素的固有限制，团队</a:t>
            </a:r>
            <a:r>
              <a:rPr lang="zh-CN" altLang="zh-CN" b="1" dirty="0">
                <a:solidFill>
                  <a:srgbClr val="FF0000"/>
                </a:solidFill>
                <a:latin typeface="微软雅黑" panose="020B0503020204020204" pitchFamily="34" charset="-122"/>
                <a:ea typeface="微软雅黑" panose="020B0503020204020204" pitchFamily="34" charset="-122"/>
              </a:rPr>
              <a:t>必须选择</a:t>
            </a:r>
            <a:r>
              <a:rPr lang="zh-CN" altLang="zh-CN" dirty="0">
                <a:latin typeface="微软雅黑" panose="020B0503020204020204" pitchFamily="34" charset="-122"/>
                <a:ea typeface="微软雅黑" panose="020B0503020204020204" pitchFamily="34" charset="-122"/>
              </a:rPr>
              <a:t>如何确定改进的</a:t>
            </a:r>
            <a:r>
              <a:rPr lang="zh-CN" altLang="zh-CN" b="1" dirty="0">
                <a:solidFill>
                  <a:srgbClr val="FF0000"/>
                </a:solidFill>
                <a:latin typeface="微软雅黑" panose="020B0503020204020204" pitchFamily="34" charset="-122"/>
                <a:ea typeface="微软雅黑" panose="020B0503020204020204" pitchFamily="34" charset="-122"/>
              </a:rPr>
              <a:t>优先级</a:t>
            </a:r>
            <a:r>
              <a:rPr lang="zh-CN" altLang="zh-CN" dirty="0">
                <a:latin typeface="微软雅黑" panose="020B0503020204020204" pitchFamily="34" charset="-122"/>
                <a:ea typeface="微软雅黑" panose="020B0503020204020204" pitchFamily="34" charset="-122"/>
              </a:rPr>
              <a:t>。只有当所有的措施</a:t>
            </a:r>
            <a:r>
              <a:rPr lang="zh-CN" altLang="zh-CN" b="1" dirty="0">
                <a:solidFill>
                  <a:srgbClr val="FF0000"/>
                </a:solidFill>
                <a:latin typeface="微软雅黑" panose="020B0503020204020204" pitchFamily="34" charset="-122"/>
                <a:ea typeface="微软雅黑" panose="020B0503020204020204" pitchFamily="34" charset="-122"/>
              </a:rPr>
              <a:t>完成及验证后</a:t>
            </a:r>
            <a:r>
              <a:rPr lang="zh-CN" altLang="zh-CN" dirty="0">
                <a:latin typeface="微软雅黑" panose="020B0503020204020204" pitchFamily="34" charset="-122"/>
                <a:ea typeface="微软雅黑" panose="020B0503020204020204" pitchFamily="34" charset="-122"/>
              </a:rPr>
              <a:t>，才能进行产品</a:t>
            </a:r>
            <a:r>
              <a:rPr lang="zh-CN" altLang="zh-CN" b="1" dirty="0">
                <a:solidFill>
                  <a:srgbClr val="FF0000"/>
                </a:solidFill>
                <a:latin typeface="微软雅黑" panose="020B0503020204020204" pitchFamily="34" charset="-122"/>
                <a:ea typeface="微软雅黑" panose="020B0503020204020204" pitchFamily="34" charset="-122"/>
              </a:rPr>
              <a:t>发布</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625100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七步法</a:t>
            </a:r>
            <a:endParaRPr lang="zh-CN" altLang="en-US" sz="3600" dirty="0"/>
          </a:p>
        </p:txBody>
      </p:sp>
      <p:sp>
        <p:nvSpPr>
          <p:cNvPr id="7" name="Rectangle 2">
            <a:extLst>
              <a:ext uri="{FF2B5EF4-FFF2-40B4-BE49-F238E27FC236}">
                <a16:creationId xmlns:a16="http://schemas.microsoft.com/office/drawing/2014/main" id="{534BFEC9-1C6B-4A76-9BC9-C3412199C2FE}"/>
              </a:ext>
            </a:extLst>
          </p:cNvPr>
          <p:cNvSpPr txBox="1">
            <a:spLocks noChangeArrowheads="1"/>
          </p:cNvSpPr>
          <p:nvPr/>
        </p:nvSpPr>
        <p:spPr bwMode="auto">
          <a:xfrm>
            <a:off x="243045" y="865255"/>
            <a:ext cx="1854200" cy="642938"/>
          </a:xfrm>
          <a:prstGeom prst="rect">
            <a:avLst/>
          </a:prstGeom>
          <a:noFill/>
          <a:ln>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r>
              <a:rPr lang="zh-CN" altLang="en-US" sz="3200">
                <a:latin typeface="微软雅黑" panose="020B0503020204020204" pitchFamily="34" charset="-122"/>
                <a:ea typeface="微软雅黑" panose="020B0503020204020204" pitchFamily="34" charset="-122"/>
              </a:rPr>
              <a:t>七步法</a:t>
            </a:r>
          </a:p>
        </p:txBody>
      </p:sp>
      <p:sp>
        <p:nvSpPr>
          <p:cNvPr id="8" name="Rectangle 2">
            <a:extLst>
              <a:ext uri="{FF2B5EF4-FFF2-40B4-BE49-F238E27FC236}">
                <a16:creationId xmlns:a16="http://schemas.microsoft.com/office/drawing/2014/main" id="{2C1C5482-E27B-4489-89AA-A9EE50285786}"/>
              </a:ext>
            </a:extLst>
          </p:cNvPr>
          <p:cNvSpPr txBox="1">
            <a:spLocks noChangeArrowheads="1"/>
          </p:cNvSpPr>
          <p:nvPr/>
        </p:nvSpPr>
        <p:spPr bwMode="auto">
          <a:xfrm>
            <a:off x="1617820" y="1722505"/>
            <a:ext cx="1487488" cy="500063"/>
          </a:xfrm>
          <a:prstGeom prst="rect">
            <a:avLst/>
          </a:prstGeom>
          <a:no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规划和准备</a:t>
            </a:r>
          </a:p>
        </p:txBody>
      </p:sp>
      <p:sp>
        <p:nvSpPr>
          <p:cNvPr id="9" name="Rectangle 2">
            <a:extLst>
              <a:ext uri="{FF2B5EF4-FFF2-40B4-BE49-F238E27FC236}">
                <a16:creationId xmlns:a16="http://schemas.microsoft.com/office/drawing/2014/main" id="{A34A494B-E8AC-457A-B888-8CABB1C2D4BE}"/>
              </a:ext>
            </a:extLst>
          </p:cNvPr>
          <p:cNvSpPr txBox="1">
            <a:spLocks noChangeArrowheads="1"/>
          </p:cNvSpPr>
          <p:nvPr/>
        </p:nvSpPr>
        <p:spPr bwMode="auto">
          <a:xfrm>
            <a:off x="1617820" y="2309880"/>
            <a:ext cx="1487488" cy="500063"/>
          </a:xfrm>
          <a:prstGeom prst="rect">
            <a:avLst/>
          </a:prstGeom>
          <a:no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架构</a:t>
            </a:r>
            <a:r>
              <a:rPr lang="zh-CN" altLang="zh-CN" sz="2000" b="1" dirty="0">
                <a:latin typeface="微软雅黑" panose="020B0503020204020204" pitchFamily="34" charset="-122"/>
                <a:ea typeface="微软雅黑" panose="020B0503020204020204" pitchFamily="34" charset="-122"/>
              </a:rPr>
              <a:t>分析</a:t>
            </a: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10" name="Rectangle 2">
            <a:extLst>
              <a:ext uri="{FF2B5EF4-FFF2-40B4-BE49-F238E27FC236}">
                <a16:creationId xmlns:a16="http://schemas.microsoft.com/office/drawing/2014/main" id="{0AA0A8FD-22CA-4E67-9114-C1CEDBA5310A}"/>
              </a:ext>
            </a:extLst>
          </p:cNvPr>
          <p:cNvSpPr txBox="1">
            <a:spLocks noChangeArrowheads="1"/>
          </p:cNvSpPr>
          <p:nvPr/>
        </p:nvSpPr>
        <p:spPr bwMode="auto">
          <a:xfrm>
            <a:off x="1617820" y="2906780"/>
            <a:ext cx="1487488" cy="500063"/>
          </a:xfrm>
          <a:prstGeom prst="rect">
            <a:avLst/>
          </a:prstGeom>
          <a:no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功能分析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1" name="Rectangle 2">
            <a:extLst>
              <a:ext uri="{FF2B5EF4-FFF2-40B4-BE49-F238E27FC236}">
                <a16:creationId xmlns:a16="http://schemas.microsoft.com/office/drawing/2014/main" id="{CC119CFC-F515-42C4-848C-FF08CB920787}"/>
              </a:ext>
            </a:extLst>
          </p:cNvPr>
          <p:cNvSpPr txBox="1">
            <a:spLocks noChangeArrowheads="1"/>
          </p:cNvSpPr>
          <p:nvPr/>
        </p:nvSpPr>
        <p:spPr bwMode="auto">
          <a:xfrm>
            <a:off x="1617820" y="3511618"/>
            <a:ext cx="1487488" cy="500062"/>
          </a:xfrm>
          <a:prstGeom prst="rect">
            <a:avLst/>
          </a:prstGeom>
          <a:no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失效分析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2" name="Rectangle 2">
            <a:extLst>
              <a:ext uri="{FF2B5EF4-FFF2-40B4-BE49-F238E27FC236}">
                <a16:creationId xmlns:a16="http://schemas.microsoft.com/office/drawing/2014/main" id="{36987104-68BD-4E52-B62E-C89D7FD61C30}"/>
              </a:ext>
            </a:extLst>
          </p:cNvPr>
          <p:cNvSpPr txBox="1">
            <a:spLocks noChangeArrowheads="1"/>
          </p:cNvSpPr>
          <p:nvPr/>
        </p:nvSpPr>
        <p:spPr bwMode="auto">
          <a:xfrm>
            <a:off x="1617820" y="4125980"/>
            <a:ext cx="1487488" cy="500063"/>
          </a:xfrm>
          <a:prstGeom prst="rect">
            <a:avLst/>
          </a:prstGeom>
          <a:no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b="1">
                <a:latin typeface="微软雅黑" panose="020B0503020204020204" pitchFamily="34" charset="-122"/>
                <a:ea typeface="微软雅黑" panose="020B0503020204020204" pitchFamily="34" charset="-122"/>
              </a:rPr>
              <a:t>风险分析</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13" name="Rectangle 2">
            <a:extLst>
              <a:ext uri="{FF2B5EF4-FFF2-40B4-BE49-F238E27FC236}">
                <a16:creationId xmlns:a16="http://schemas.microsoft.com/office/drawing/2014/main" id="{1574394B-A01B-4C13-8272-B46AB7236283}"/>
              </a:ext>
            </a:extLst>
          </p:cNvPr>
          <p:cNvSpPr txBox="1">
            <a:spLocks noChangeArrowheads="1"/>
          </p:cNvSpPr>
          <p:nvPr/>
        </p:nvSpPr>
        <p:spPr bwMode="auto">
          <a:xfrm>
            <a:off x="1617820" y="4738755"/>
            <a:ext cx="1487488" cy="500063"/>
          </a:xfrm>
          <a:prstGeom prst="rect">
            <a:avLst/>
          </a:prstGeom>
          <a:no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技术改进</a:t>
            </a:r>
          </a:p>
        </p:txBody>
      </p:sp>
      <p:sp>
        <p:nvSpPr>
          <p:cNvPr id="14" name="右箭头 25">
            <a:extLst>
              <a:ext uri="{FF2B5EF4-FFF2-40B4-BE49-F238E27FC236}">
                <a16:creationId xmlns:a16="http://schemas.microsoft.com/office/drawing/2014/main" id="{2EFFE9DF-F569-438D-9547-B1762EAE3704}"/>
              </a:ext>
            </a:extLst>
          </p:cNvPr>
          <p:cNvSpPr>
            <a:spLocks noChangeArrowheads="1"/>
          </p:cNvSpPr>
          <p:nvPr/>
        </p:nvSpPr>
        <p:spPr bwMode="auto">
          <a:xfrm>
            <a:off x="3105308" y="5473776"/>
            <a:ext cx="798596" cy="307958"/>
          </a:xfrm>
          <a:prstGeom prst="rightArrow">
            <a:avLst>
              <a:gd name="adj1" fmla="val 50000"/>
              <a:gd name="adj2" fmla="val 50000"/>
            </a:avLst>
          </a:prstGeom>
          <a:solidFill>
            <a:schemeClr val="accent1"/>
          </a:solidFill>
          <a:ln w="25400">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5" name="Rectangle 2">
            <a:extLst>
              <a:ext uri="{FF2B5EF4-FFF2-40B4-BE49-F238E27FC236}">
                <a16:creationId xmlns:a16="http://schemas.microsoft.com/office/drawing/2014/main" id="{F39AEB4E-246B-497C-A254-F87C90C5CD42}"/>
              </a:ext>
            </a:extLst>
          </p:cNvPr>
          <p:cNvSpPr txBox="1">
            <a:spLocks noChangeArrowheads="1"/>
          </p:cNvSpPr>
          <p:nvPr/>
        </p:nvSpPr>
        <p:spPr bwMode="auto">
          <a:xfrm>
            <a:off x="1617820" y="5378518"/>
            <a:ext cx="1487488" cy="500062"/>
          </a:xfrm>
          <a:prstGeom prst="rect">
            <a:avLst/>
          </a:prstGeom>
          <a:solidFill>
            <a:srgbClr val="92D050"/>
          </a:solidFill>
          <a:ln w="9525">
            <a:solidFill>
              <a:srgbClr val="FF0000"/>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文档化</a:t>
            </a:r>
          </a:p>
        </p:txBody>
      </p:sp>
      <p:cxnSp>
        <p:nvCxnSpPr>
          <p:cNvPr id="16" name="肘形连接符 5">
            <a:extLst>
              <a:ext uri="{FF2B5EF4-FFF2-40B4-BE49-F238E27FC236}">
                <a16:creationId xmlns:a16="http://schemas.microsoft.com/office/drawing/2014/main" id="{7163561F-43BC-44C3-81CB-3494F8598DA2}"/>
              </a:ext>
            </a:extLst>
          </p:cNvPr>
          <p:cNvCxnSpPr>
            <a:cxnSpLocks noChangeShapeType="1"/>
            <a:stCxn id="7" idx="2"/>
            <a:endCxn id="8" idx="1"/>
          </p:cNvCxnSpPr>
          <p:nvPr/>
        </p:nvCxnSpPr>
        <p:spPr bwMode="auto">
          <a:xfrm rot="16200000" flipH="1">
            <a:off x="1162208" y="1516130"/>
            <a:ext cx="46355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肘形连接符 7">
            <a:extLst>
              <a:ext uri="{FF2B5EF4-FFF2-40B4-BE49-F238E27FC236}">
                <a16:creationId xmlns:a16="http://schemas.microsoft.com/office/drawing/2014/main" id="{AD3DD36A-BD3C-48D1-B089-E33CA2EB491B}"/>
              </a:ext>
            </a:extLst>
          </p:cNvPr>
          <p:cNvCxnSpPr>
            <a:cxnSpLocks noChangeShapeType="1"/>
            <a:stCxn id="7" idx="2"/>
            <a:endCxn id="9" idx="1"/>
          </p:cNvCxnSpPr>
          <p:nvPr/>
        </p:nvCxnSpPr>
        <p:spPr bwMode="auto">
          <a:xfrm rot="16200000" flipH="1">
            <a:off x="867727" y="1810611"/>
            <a:ext cx="105251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肘形连接符 9">
            <a:extLst>
              <a:ext uri="{FF2B5EF4-FFF2-40B4-BE49-F238E27FC236}">
                <a16:creationId xmlns:a16="http://schemas.microsoft.com/office/drawing/2014/main" id="{1C3B3A46-3ED7-4017-A1AB-4DAC4BA20C05}"/>
              </a:ext>
            </a:extLst>
          </p:cNvPr>
          <p:cNvCxnSpPr>
            <a:cxnSpLocks noChangeShapeType="1"/>
            <a:stCxn id="7" idx="2"/>
            <a:endCxn id="10" idx="1"/>
          </p:cNvCxnSpPr>
          <p:nvPr/>
        </p:nvCxnSpPr>
        <p:spPr bwMode="auto">
          <a:xfrm rot="16200000" flipH="1">
            <a:off x="569277" y="2109061"/>
            <a:ext cx="164941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肘形连接符 11">
            <a:extLst>
              <a:ext uri="{FF2B5EF4-FFF2-40B4-BE49-F238E27FC236}">
                <a16:creationId xmlns:a16="http://schemas.microsoft.com/office/drawing/2014/main" id="{9B515C23-173E-4938-B247-0CACDC809CFB}"/>
              </a:ext>
            </a:extLst>
          </p:cNvPr>
          <p:cNvCxnSpPr>
            <a:cxnSpLocks noChangeShapeType="1"/>
            <a:stCxn id="7" idx="2"/>
            <a:endCxn id="11" idx="1"/>
          </p:cNvCxnSpPr>
          <p:nvPr/>
        </p:nvCxnSpPr>
        <p:spPr bwMode="auto">
          <a:xfrm rot="16200000" flipH="1">
            <a:off x="266858" y="2411480"/>
            <a:ext cx="225425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肘形连接符 13">
            <a:extLst>
              <a:ext uri="{FF2B5EF4-FFF2-40B4-BE49-F238E27FC236}">
                <a16:creationId xmlns:a16="http://schemas.microsoft.com/office/drawing/2014/main" id="{3C943E7E-2EA6-43EC-919E-D64AE3487E8D}"/>
              </a:ext>
            </a:extLst>
          </p:cNvPr>
          <p:cNvCxnSpPr>
            <a:cxnSpLocks noChangeShapeType="1"/>
            <a:stCxn id="7" idx="2"/>
            <a:endCxn id="12" idx="1"/>
          </p:cNvCxnSpPr>
          <p:nvPr/>
        </p:nvCxnSpPr>
        <p:spPr bwMode="auto">
          <a:xfrm rot="16200000" flipH="1">
            <a:off x="-39530" y="2717868"/>
            <a:ext cx="2867025"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肘形连接符 15">
            <a:extLst>
              <a:ext uri="{FF2B5EF4-FFF2-40B4-BE49-F238E27FC236}">
                <a16:creationId xmlns:a16="http://schemas.microsoft.com/office/drawing/2014/main" id="{E13F9A8C-7140-4BC9-BB10-504C2207EAD4}"/>
              </a:ext>
            </a:extLst>
          </p:cNvPr>
          <p:cNvCxnSpPr>
            <a:cxnSpLocks noChangeShapeType="1"/>
            <a:stCxn id="7" idx="2"/>
            <a:endCxn id="13" idx="1"/>
          </p:cNvCxnSpPr>
          <p:nvPr/>
        </p:nvCxnSpPr>
        <p:spPr bwMode="auto">
          <a:xfrm rot="16200000" flipH="1">
            <a:off x="-345917" y="3024255"/>
            <a:ext cx="3479800"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肘形连接符 17">
            <a:extLst>
              <a:ext uri="{FF2B5EF4-FFF2-40B4-BE49-F238E27FC236}">
                <a16:creationId xmlns:a16="http://schemas.microsoft.com/office/drawing/2014/main" id="{B806DCBE-135F-4FD2-9E95-8C222E1A5128}"/>
              </a:ext>
            </a:extLst>
          </p:cNvPr>
          <p:cNvCxnSpPr>
            <a:cxnSpLocks noChangeShapeType="1"/>
            <a:stCxn id="7" idx="2"/>
            <a:endCxn id="15" idx="1"/>
          </p:cNvCxnSpPr>
          <p:nvPr/>
        </p:nvCxnSpPr>
        <p:spPr bwMode="auto">
          <a:xfrm rot="16200000" flipH="1">
            <a:off x="-665798" y="3344136"/>
            <a:ext cx="4119562" cy="44767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矩形 1">
            <a:extLst>
              <a:ext uri="{FF2B5EF4-FFF2-40B4-BE49-F238E27FC236}">
                <a16:creationId xmlns:a16="http://schemas.microsoft.com/office/drawing/2014/main" id="{02D19D89-D5FB-4A4C-84EA-1C56D27133A6}"/>
              </a:ext>
            </a:extLst>
          </p:cNvPr>
          <p:cNvSpPr>
            <a:spLocks noChangeArrowheads="1"/>
          </p:cNvSpPr>
          <p:nvPr/>
        </p:nvSpPr>
        <p:spPr bwMode="auto">
          <a:xfrm>
            <a:off x="3903904" y="2472383"/>
            <a:ext cx="7088049" cy="3465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gn="just">
              <a:lnSpc>
                <a:spcPct val="150000"/>
              </a:lnSpc>
              <a:buFont typeface="Wingdings" panose="05000000000000000000" pitchFamily="2" charset="2"/>
              <a:buChar char="p"/>
            </a:pPr>
            <a:r>
              <a:rPr lang="zh-CN" altLang="en-US" b="1" dirty="0">
                <a:solidFill>
                  <a:srgbClr val="FF0000"/>
                </a:solidFill>
                <a:latin typeface="微软雅黑" panose="020B0503020204020204" pitchFamily="34" charset="-122"/>
                <a:ea typeface="微软雅黑" panose="020B0503020204020204" pitchFamily="34" charset="-122"/>
              </a:rPr>
              <a:t>目的</a:t>
            </a:r>
            <a:r>
              <a:rPr lang="zh-CN" altLang="en-US" dirty="0">
                <a:latin typeface="微软雅黑" panose="020B0503020204020204" pitchFamily="34" charset="-122"/>
                <a:ea typeface="微软雅黑" panose="020B0503020204020204" pitchFamily="34" charset="-122"/>
              </a:rPr>
              <a:t>：针对</a:t>
            </a:r>
            <a:r>
              <a:rPr lang="en-US" altLang="zh-CN" dirty="0">
                <a:latin typeface="微软雅黑" panose="020B0503020204020204" pitchFamily="34" charset="-122"/>
                <a:ea typeface="微软雅黑" panose="020B0503020204020204" pitchFamily="34" charset="-122"/>
              </a:rPr>
              <a:t>FMEA</a:t>
            </a:r>
            <a:r>
              <a:rPr lang="zh-CN" altLang="en-US" dirty="0">
                <a:latin typeface="微软雅黑" panose="020B0503020204020204" pitchFamily="34" charset="-122"/>
                <a:ea typeface="微软雅黑" panose="020B0503020204020204" pitchFamily="34" charset="-122"/>
              </a:rPr>
              <a:t>活动的结果进行</a:t>
            </a:r>
            <a:r>
              <a:rPr lang="zh-CN" altLang="en-US" b="1" dirty="0">
                <a:solidFill>
                  <a:srgbClr val="FF0000"/>
                </a:solidFill>
                <a:latin typeface="微软雅黑" panose="020B0503020204020204" pitchFamily="34" charset="-122"/>
                <a:ea typeface="微软雅黑" panose="020B0503020204020204" pitchFamily="34" charset="-122"/>
              </a:rPr>
              <a:t>总结和交流</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b="1" dirty="0">
                <a:solidFill>
                  <a:srgbClr val="FF0000"/>
                </a:solidFill>
                <a:latin typeface="微软雅黑" panose="020B0503020204020204" pitchFamily="34" charset="-122"/>
                <a:ea typeface="微软雅黑" panose="020B0503020204020204" pitchFamily="34" charset="-122"/>
              </a:rPr>
              <a:t>主要目标</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536575" lvl="1" indent="-263525" algn="just">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对</a:t>
            </a:r>
            <a:r>
              <a:rPr lang="zh-CN" altLang="en-US" sz="1600" b="1" dirty="0">
                <a:solidFill>
                  <a:srgbClr val="FF0000"/>
                </a:solidFill>
                <a:latin typeface="微软雅黑" panose="020B0503020204020204" pitchFamily="34" charset="-122"/>
                <a:ea typeface="微软雅黑" panose="020B0503020204020204" pitchFamily="34" charset="-122"/>
              </a:rPr>
              <a:t>结果</a:t>
            </a:r>
            <a:r>
              <a:rPr lang="zh-CN" altLang="en-US" sz="1600" dirty="0">
                <a:latin typeface="微软雅黑" panose="020B0503020204020204" pitchFamily="34" charset="-122"/>
                <a:ea typeface="微软雅黑" panose="020B0503020204020204" pitchFamily="34" charset="-122"/>
              </a:rPr>
              <a:t>和分析结论进行</a:t>
            </a:r>
            <a:r>
              <a:rPr lang="zh-CN" altLang="en-US" sz="1600" b="1" dirty="0">
                <a:solidFill>
                  <a:srgbClr val="FF0000"/>
                </a:solidFill>
                <a:latin typeface="微软雅黑" panose="020B0503020204020204" pitchFamily="34" charset="-122"/>
                <a:ea typeface="微软雅黑" panose="020B0503020204020204" pitchFamily="34" charset="-122"/>
              </a:rPr>
              <a:t>沟通</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536575" lvl="1" indent="-263525" algn="just">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建立</a:t>
            </a:r>
            <a:r>
              <a:rPr lang="zh-CN" altLang="en-US" sz="1600" b="1" dirty="0">
                <a:solidFill>
                  <a:srgbClr val="FF0000"/>
                </a:solidFill>
                <a:latin typeface="微软雅黑" panose="020B0503020204020204" pitchFamily="34" charset="-122"/>
                <a:ea typeface="微软雅黑" panose="020B0503020204020204" pitchFamily="34" charset="-122"/>
              </a:rPr>
              <a:t>文件</a:t>
            </a:r>
            <a:r>
              <a:rPr lang="zh-CN" altLang="en-US" sz="1600" dirty="0">
                <a:latin typeface="微软雅黑" panose="020B0503020204020204" pitchFamily="34" charset="-122"/>
                <a:ea typeface="微软雅黑" panose="020B0503020204020204" pitchFamily="34" charset="-122"/>
              </a:rPr>
              <a:t>内容</a:t>
            </a:r>
            <a:endParaRPr lang="en-US" altLang="zh-CN" sz="1600" dirty="0">
              <a:latin typeface="微软雅黑" panose="020B0503020204020204" pitchFamily="34" charset="-122"/>
              <a:ea typeface="微软雅黑" panose="020B0503020204020204" pitchFamily="34" charset="-122"/>
            </a:endParaRPr>
          </a:p>
          <a:p>
            <a:pPr marL="536575" lvl="1" indent="-263525" algn="just">
              <a:lnSpc>
                <a:spcPct val="150000"/>
              </a:lnSpc>
              <a:buFont typeface="Wingdings" panose="05000000000000000000" pitchFamily="2" charset="2"/>
              <a:buChar char="Ø"/>
            </a:pPr>
            <a:r>
              <a:rPr lang="zh-CN" altLang="en-US" sz="1600" b="1" dirty="0">
                <a:solidFill>
                  <a:srgbClr val="FF0000"/>
                </a:solidFill>
                <a:latin typeface="微软雅黑" panose="020B0503020204020204" pitchFamily="34" charset="-122"/>
                <a:ea typeface="微软雅黑" panose="020B0503020204020204" pitchFamily="34" charset="-122"/>
              </a:rPr>
              <a:t>记录</a:t>
            </a:r>
            <a:r>
              <a:rPr lang="zh-CN" altLang="en-US" sz="1600" dirty="0">
                <a:latin typeface="微软雅黑" panose="020B0503020204020204" pitchFamily="34" charset="-122"/>
                <a:ea typeface="微软雅黑" panose="020B0503020204020204" pitchFamily="34" charset="-122"/>
              </a:rPr>
              <a:t>采取的措施，包括对实施措施的效果进行确认、采取措施后进行风险评估</a:t>
            </a:r>
            <a:endParaRPr lang="en-US" altLang="zh-CN" sz="1600" dirty="0">
              <a:latin typeface="微软雅黑" panose="020B0503020204020204" pitchFamily="34" charset="-122"/>
              <a:ea typeface="微软雅黑" panose="020B0503020204020204" pitchFamily="34" charset="-122"/>
            </a:endParaRPr>
          </a:p>
          <a:p>
            <a:pPr marL="536575" lvl="1" indent="-263525" algn="just">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在组织内部，以及与</a:t>
            </a:r>
            <a:r>
              <a:rPr lang="zh-CN" altLang="en-US" sz="1600" b="1" dirty="0">
                <a:solidFill>
                  <a:srgbClr val="FF0000"/>
                </a:solidFill>
                <a:latin typeface="微软雅黑" panose="020B0503020204020204" pitchFamily="34" charset="-122"/>
                <a:ea typeface="微软雅黑" panose="020B0503020204020204" pitchFamily="34" charset="-122"/>
              </a:rPr>
              <a:t>客户</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或</a:t>
            </a:r>
            <a:r>
              <a:rPr lang="zh-CN" altLang="en-US" sz="1600" b="1" dirty="0">
                <a:solidFill>
                  <a:srgbClr val="FF0000"/>
                </a:solidFill>
                <a:latin typeface="微软雅黑" panose="020B0503020204020204" pitchFamily="34" charset="-122"/>
                <a:ea typeface="微软雅黑" panose="020B0503020204020204" pitchFamily="34" charset="-122"/>
              </a:rPr>
              <a:t>供应商</a:t>
            </a:r>
            <a:r>
              <a:rPr lang="zh-CN" altLang="en-US" sz="1600" dirty="0">
                <a:latin typeface="微软雅黑" panose="020B0503020204020204" pitchFamily="34" charset="-122"/>
                <a:ea typeface="微软雅黑" panose="020B0503020204020204" pitchFamily="34" charset="-122"/>
              </a:rPr>
              <a:t>之间（如需）针对降低风险的措施进行</a:t>
            </a:r>
            <a:r>
              <a:rPr lang="zh-CN" altLang="en-US" sz="1600" b="1" dirty="0">
                <a:solidFill>
                  <a:srgbClr val="FF0000"/>
                </a:solidFill>
                <a:latin typeface="微软雅黑" panose="020B0503020204020204" pitchFamily="34" charset="-122"/>
                <a:ea typeface="微软雅黑" panose="020B0503020204020204" pitchFamily="34" charset="-122"/>
              </a:rPr>
              <a:t>沟通</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536575" lvl="1" indent="-263525" algn="just">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记录风险分析和风险降低到的</a:t>
            </a:r>
            <a:r>
              <a:rPr lang="zh-CN" altLang="en-US" sz="1600" b="1" dirty="0">
                <a:solidFill>
                  <a:srgbClr val="FF0000"/>
                </a:solidFill>
                <a:latin typeface="微软雅黑" panose="020B0503020204020204" pitchFamily="34" charset="-122"/>
                <a:ea typeface="微软雅黑" panose="020B0503020204020204" pitchFamily="34" charset="-122"/>
              </a:rPr>
              <a:t>可接受</a:t>
            </a:r>
            <a:r>
              <a:rPr lang="zh-CN" altLang="en-US" sz="1600" dirty="0">
                <a:latin typeface="微软雅黑" panose="020B0503020204020204" pitchFamily="34" charset="-122"/>
                <a:ea typeface="微软雅黑" panose="020B0503020204020204" pitchFamily="34" charset="-122"/>
              </a:rPr>
              <a:t>水平</a:t>
            </a:r>
          </a:p>
        </p:txBody>
      </p:sp>
    </p:spTree>
    <p:extLst>
      <p:ext uri="{BB962C8B-B14F-4D97-AF65-F5344CB8AC3E}">
        <p14:creationId xmlns:p14="http://schemas.microsoft.com/office/powerpoint/2010/main" val="818672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AAB2BAEE-351F-4DA3-A0BB-796BAC220EE4}"/>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5363" name="文本框 6">
            <a:extLst>
              <a:ext uri="{FF2B5EF4-FFF2-40B4-BE49-F238E27FC236}">
                <a16:creationId xmlns:a16="http://schemas.microsoft.com/office/drawing/2014/main" id="{E2A47668-1234-499B-A8EF-824D175EE566}"/>
              </a:ext>
            </a:extLst>
          </p:cNvPr>
          <p:cNvSpPr>
            <a:spLocks noChangeArrowheads="1"/>
          </p:cNvSpPr>
          <p:nvPr/>
        </p:nvSpPr>
        <p:spPr bwMode="auto">
          <a:xfrm>
            <a:off x="9145588" y="6130925"/>
            <a:ext cx="23002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1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深信服科技培训发展中心系列课程</a:t>
            </a:r>
            <a:endParaRPr lang="zh-CN" altLang="zh-CN"/>
          </a:p>
        </p:txBody>
      </p:sp>
      <p:pic>
        <p:nvPicPr>
          <p:cNvPr id="15364" name="图片 7">
            <a:extLst>
              <a:ext uri="{FF2B5EF4-FFF2-40B4-BE49-F238E27FC236}">
                <a16:creationId xmlns:a16="http://schemas.microsoft.com/office/drawing/2014/main" id="{966D4729-C3C2-4C9B-85C8-5141C9ABF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522075"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图片 8">
            <a:extLst>
              <a:ext uri="{FF2B5EF4-FFF2-40B4-BE49-F238E27FC236}">
                <a16:creationId xmlns:a16="http://schemas.microsoft.com/office/drawing/2014/main" id="{8C59BF0B-0508-4C98-94A2-26A92CEFE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1925" y="508000"/>
            <a:ext cx="170656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文本框 9">
            <a:extLst>
              <a:ext uri="{FF2B5EF4-FFF2-40B4-BE49-F238E27FC236}">
                <a16:creationId xmlns:a16="http://schemas.microsoft.com/office/drawing/2014/main" id="{FF0C6DDC-EDBA-4A06-875A-F080BA7D2F83}"/>
              </a:ext>
            </a:extLst>
          </p:cNvPr>
          <p:cNvSpPr>
            <a:spLocks noChangeArrowheads="1"/>
          </p:cNvSpPr>
          <p:nvPr/>
        </p:nvSpPr>
        <p:spPr bwMode="auto">
          <a:xfrm>
            <a:off x="8556625" y="5957888"/>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pic>
        <p:nvPicPr>
          <p:cNvPr id="15367" name="图片 2">
            <a:extLst>
              <a:ext uri="{FF2B5EF4-FFF2-40B4-BE49-F238E27FC236}">
                <a16:creationId xmlns:a16="http://schemas.microsoft.com/office/drawing/2014/main" id="{71CC0898-143F-4400-8D74-DFCDCDDD02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520488"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Box 23">
            <a:extLst>
              <a:ext uri="{FF2B5EF4-FFF2-40B4-BE49-F238E27FC236}">
                <a16:creationId xmlns:a16="http://schemas.microsoft.com/office/drawing/2014/main" id="{84E30A0D-46FC-44AC-ADCC-62EE9BA54AEC}"/>
              </a:ext>
            </a:extLst>
          </p:cNvPr>
          <p:cNvSpPr>
            <a:spLocks noChangeArrowheads="1"/>
          </p:cNvSpPr>
          <p:nvPr/>
        </p:nvSpPr>
        <p:spPr bwMode="auto">
          <a:xfrm>
            <a:off x="5483225" y="2625725"/>
            <a:ext cx="3126113" cy="6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64802" tIns="32401" rIns="64802" bIns="3240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000" b="1"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sz="4000" b="1" dirty="0">
                <a:latin typeface="微软雅黑" panose="020B0503020204020204" pitchFamily="34" charset="-122"/>
                <a:ea typeface="微软雅黑" panose="020B0503020204020204" pitchFamily="34" charset="-122"/>
                <a:sym typeface="微软雅黑" panose="020B0503020204020204" pitchFamily="34" charset="-122"/>
              </a:rPr>
              <a:t>设计</a:t>
            </a:r>
            <a:r>
              <a:rPr lang="en-US" altLang="zh-CN" sz="4000" b="1" dirty="0">
                <a:latin typeface="微软雅黑" panose="020B0503020204020204" pitchFamily="34" charset="-122"/>
                <a:ea typeface="微软雅黑" panose="020B0503020204020204" pitchFamily="34" charset="-122"/>
                <a:sym typeface="微软雅黑" panose="020B0503020204020204" pitchFamily="34" charset="-122"/>
              </a:rPr>
              <a:t>FMEA</a:t>
            </a:r>
            <a:endParaRPr lang="zh-CN" altLang="en-US" dirty="0"/>
          </a:p>
        </p:txBody>
      </p:sp>
      <p:sp>
        <p:nvSpPr>
          <p:cNvPr id="15369" name="直线连接符 6">
            <a:extLst>
              <a:ext uri="{FF2B5EF4-FFF2-40B4-BE49-F238E27FC236}">
                <a16:creationId xmlns:a16="http://schemas.microsoft.com/office/drawing/2014/main" id="{A84DF005-5A97-49B0-B37E-905D1B845181}"/>
              </a:ext>
            </a:extLst>
          </p:cNvPr>
          <p:cNvSpPr>
            <a:spLocks noChangeShapeType="1"/>
          </p:cNvSpPr>
          <p:nvPr/>
        </p:nvSpPr>
        <p:spPr bwMode="auto">
          <a:xfrm flipV="1">
            <a:off x="5686425" y="3395663"/>
            <a:ext cx="4886325" cy="1587"/>
          </a:xfrm>
          <a:prstGeom prst="line">
            <a:avLst/>
          </a:prstGeom>
          <a:noFill/>
          <a:ln w="19050">
            <a:solidFill>
              <a:srgbClr val="7F7F7F"/>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370" name="Group 10">
            <a:extLst>
              <a:ext uri="{FF2B5EF4-FFF2-40B4-BE49-F238E27FC236}">
                <a16:creationId xmlns:a16="http://schemas.microsoft.com/office/drawing/2014/main" id="{5474AC78-CBD9-45DA-B6D3-739F770391E9}"/>
              </a:ext>
            </a:extLst>
          </p:cNvPr>
          <p:cNvGrpSpPr>
            <a:grpSpLocks noChangeAspect="1"/>
          </p:cNvGrpSpPr>
          <p:nvPr/>
        </p:nvGrpSpPr>
        <p:grpSpPr bwMode="auto">
          <a:xfrm>
            <a:off x="8520113" y="3613150"/>
            <a:ext cx="2052637" cy="406400"/>
            <a:chOff x="0" y="0"/>
            <a:chExt cx="2172097" cy="430362"/>
          </a:xfrm>
        </p:grpSpPr>
        <p:pic>
          <p:nvPicPr>
            <p:cNvPr id="15372" name="图片 6">
              <a:extLst>
                <a:ext uri="{FF2B5EF4-FFF2-40B4-BE49-F238E27FC236}">
                  <a16:creationId xmlns:a16="http://schemas.microsoft.com/office/drawing/2014/main" id="{4A48C7E9-E17D-4750-8109-0BE485B06005}"/>
                </a:ext>
              </a:extLst>
            </p:cNvPr>
            <p:cNvPicPr>
              <a:picLocks noChangeAspect="1" noChangeArrowheads="1"/>
            </p:cNvPicPr>
            <p:nvPr/>
          </p:nvPicPr>
          <p:blipFill>
            <a:blip r:embed="rId5">
              <a:lum bright="-40000" contrast="-40000"/>
              <a:extLst>
                <a:ext uri="{28A0092B-C50C-407E-A947-70E740481C1C}">
                  <a14:useLocalDpi xmlns:a14="http://schemas.microsoft.com/office/drawing/2010/main" val="0"/>
                </a:ext>
              </a:extLst>
            </a:blip>
            <a:srcRect/>
            <a:stretch>
              <a:fillRect/>
            </a:stretch>
          </p:blipFill>
          <p:spPr bwMode="auto">
            <a:xfrm>
              <a:off x="0" y="0"/>
              <a:ext cx="430363" cy="4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3" name="图片 7">
              <a:extLst>
                <a:ext uri="{FF2B5EF4-FFF2-40B4-BE49-F238E27FC236}">
                  <a16:creationId xmlns:a16="http://schemas.microsoft.com/office/drawing/2014/main" id="{F9FF977C-A159-4A5D-89D7-05E621510244}"/>
                </a:ext>
              </a:extLst>
            </p:cNvPr>
            <p:cNvPicPr>
              <a:picLocks noChangeAspect="1" noChangeArrowheads="1"/>
            </p:cNvPicPr>
            <p:nvPr/>
          </p:nvPicPr>
          <p:blipFill>
            <a:blip r:embed="rId6">
              <a:lum bright="-40000" contrast="-40000"/>
              <a:extLst>
                <a:ext uri="{28A0092B-C50C-407E-A947-70E740481C1C}">
                  <a14:useLocalDpi xmlns:a14="http://schemas.microsoft.com/office/drawing/2010/main" val="0"/>
                </a:ext>
              </a:extLst>
            </a:blip>
            <a:srcRect/>
            <a:stretch>
              <a:fillRect/>
            </a:stretch>
          </p:blipFill>
          <p:spPr bwMode="auto">
            <a:xfrm>
              <a:off x="580578" y="0"/>
              <a:ext cx="430363" cy="4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4" name="图片 8">
              <a:extLst>
                <a:ext uri="{FF2B5EF4-FFF2-40B4-BE49-F238E27FC236}">
                  <a16:creationId xmlns:a16="http://schemas.microsoft.com/office/drawing/2014/main" id="{E35B029F-B86F-4286-AEF6-675B3AC0E37C}"/>
                </a:ext>
              </a:extLst>
            </p:cNvPr>
            <p:cNvPicPr>
              <a:picLocks noChangeAspect="1" noChangeArrowheads="1"/>
            </p:cNvPicPr>
            <p:nvPr/>
          </p:nvPicPr>
          <p:blipFill>
            <a:blip r:embed="rId7">
              <a:lum bright="-40000" contrast="-40000"/>
              <a:extLst>
                <a:ext uri="{28A0092B-C50C-407E-A947-70E740481C1C}">
                  <a14:useLocalDpi xmlns:a14="http://schemas.microsoft.com/office/drawing/2010/main" val="0"/>
                </a:ext>
              </a:extLst>
            </a:blip>
            <a:srcRect/>
            <a:stretch>
              <a:fillRect/>
            </a:stretch>
          </p:blipFill>
          <p:spPr bwMode="auto">
            <a:xfrm>
              <a:off x="1161156" y="0"/>
              <a:ext cx="430363" cy="4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5" name="图片 9">
              <a:extLst>
                <a:ext uri="{FF2B5EF4-FFF2-40B4-BE49-F238E27FC236}">
                  <a16:creationId xmlns:a16="http://schemas.microsoft.com/office/drawing/2014/main" id="{C588285C-B961-4051-8EE0-5140285EB3DE}"/>
                </a:ext>
              </a:extLst>
            </p:cNvPr>
            <p:cNvPicPr>
              <a:picLocks noChangeAspect="1" noChangeArrowheads="1"/>
            </p:cNvPicPr>
            <p:nvPr/>
          </p:nvPicPr>
          <p:blipFill>
            <a:blip r:embed="rId8">
              <a:lum bright="-40000" contrast="-40000"/>
              <a:extLst>
                <a:ext uri="{28A0092B-C50C-407E-A947-70E740481C1C}">
                  <a14:useLocalDpi xmlns:a14="http://schemas.microsoft.com/office/drawing/2010/main" val="0"/>
                </a:ext>
              </a:extLst>
            </a:blip>
            <a:srcRect/>
            <a:stretch>
              <a:fillRect/>
            </a:stretch>
          </p:blipFill>
          <p:spPr bwMode="auto">
            <a:xfrm>
              <a:off x="1741734" y="0"/>
              <a:ext cx="430363" cy="4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371" name="图片 10">
            <a:extLst>
              <a:ext uri="{FF2B5EF4-FFF2-40B4-BE49-F238E27FC236}">
                <a16:creationId xmlns:a16="http://schemas.microsoft.com/office/drawing/2014/main" id="{A9388863-D8C2-479F-B314-BF4BAAB83D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20263" y="34925"/>
            <a:ext cx="17049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简介</a:t>
            </a:r>
            <a:endParaRPr lang="zh-CN" altLang="en-US" sz="3600" dirty="0"/>
          </a:p>
        </p:txBody>
      </p:sp>
      <p:sp>
        <p:nvSpPr>
          <p:cNvPr id="24" name="Rectangle 2">
            <a:extLst>
              <a:ext uri="{FF2B5EF4-FFF2-40B4-BE49-F238E27FC236}">
                <a16:creationId xmlns:a16="http://schemas.microsoft.com/office/drawing/2014/main" id="{F0A911E3-9A89-4517-BE27-C56796CE4C5D}"/>
              </a:ext>
            </a:extLst>
          </p:cNvPr>
          <p:cNvSpPr txBox="1">
            <a:spLocks noChangeArrowheads="1"/>
          </p:cNvSpPr>
          <p:nvPr/>
        </p:nvSpPr>
        <p:spPr bwMode="auto">
          <a:xfrm>
            <a:off x="458170" y="912813"/>
            <a:ext cx="2214563" cy="500062"/>
          </a:xfrm>
          <a:prstGeom prst="rect">
            <a:avLst/>
          </a:prstGeom>
          <a:noFill/>
          <a:ln>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eaLnBrk="1" hangingPunct="1"/>
            <a:r>
              <a:rPr lang="en-US" altLang="zh-CN" sz="2400" dirty="0">
                <a:latin typeface="微软雅黑" panose="020B0503020204020204" pitchFamily="34" charset="-122"/>
                <a:ea typeface="微软雅黑" panose="020B0503020204020204" pitchFamily="34" charset="-122"/>
              </a:rPr>
              <a:t>DFMEA</a:t>
            </a:r>
            <a:r>
              <a:rPr lang="zh-CN" altLang="en-US" sz="2400" dirty="0">
                <a:latin typeface="微软雅黑" panose="020B0503020204020204" pitchFamily="34" charset="-122"/>
                <a:ea typeface="微软雅黑" panose="020B0503020204020204" pitchFamily="34" charset="-122"/>
              </a:rPr>
              <a:t>简介 </a:t>
            </a:r>
          </a:p>
        </p:txBody>
      </p:sp>
      <p:grpSp>
        <p:nvGrpSpPr>
          <p:cNvPr id="26" name="Group 5">
            <a:extLst>
              <a:ext uri="{FF2B5EF4-FFF2-40B4-BE49-F238E27FC236}">
                <a16:creationId xmlns:a16="http://schemas.microsoft.com/office/drawing/2014/main" id="{11FCD3BE-0087-4555-81C1-068F49B304B4}"/>
              </a:ext>
            </a:extLst>
          </p:cNvPr>
          <p:cNvGrpSpPr>
            <a:grpSpLocks/>
          </p:cNvGrpSpPr>
          <p:nvPr/>
        </p:nvGrpSpPr>
        <p:grpSpPr bwMode="auto">
          <a:xfrm>
            <a:off x="3387108" y="2270125"/>
            <a:ext cx="577850" cy="1800225"/>
            <a:chOff x="0" y="0"/>
            <a:chExt cx="250" cy="496"/>
          </a:xfrm>
        </p:grpSpPr>
        <p:sp>
          <p:nvSpPr>
            <p:cNvPr id="27" name="Freeform 28">
              <a:extLst>
                <a:ext uri="{FF2B5EF4-FFF2-40B4-BE49-F238E27FC236}">
                  <a16:creationId xmlns:a16="http://schemas.microsoft.com/office/drawing/2014/main" id="{1099B4D7-9310-49B4-A7A6-A41DE329B60F}"/>
                </a:ext>
              </a:extLst>
            </p:cNvPr>
            <p:cNvSpPr>
              <a:spLocks/>
            </p:cNvSpPr>
            <p:nvPr/>
          </p:nvSpPr>
          <p:spPr bwMode="auto">
            <a:xfrm>
              <a:off x="0" y="11"/>
              <a:ext cx="0" cy="474"/>
            </a:xfrm>
            <a:custGeom>
              <a:avLst/>
              <a:gdLst>
                <a:gd name="T0" fmla="*/ 0 h 1186"/>
                <a:gd name="T1" fmla="*/ 2 h 1186"/>
                <a:gd name="T2" fmla="*/ 0 60000 65536"/>
                <a:gd name="T3" fmla="*/ 0 60000 65536"/>
                <a:gd name="T4" fmla="*/ 0 h 1186"/>
                <a:gd name="T5" fmla="*/ 1186 h 1186"/>
              </a:gdLst>
              <a:ahLst/>
              <a:cxnLst>
                <a:cxn ang="T2">
                  <a:pos x="0" y="T0"/>
                </a:cxn>
                <a:cxn ang="T3">
                  <a:pos x="0" y="T1"/>
                </a:cxn>
              </a:cxnLst>
              <a:rect l="0" t="T4" r="0" b="T5"/>
              <a:pathLst>
                <a:path h="1186">
                  <a:moveTo>
                    <a:pt x="0" y="0"/>
                  </a:moveTo>
                  <a:lnTo>
                    <a:pt x="0" y="1186"/>
                  </a:lnTo>
                </a:path>
              </a:pathLst>
            </a:custGeom>
            <a:noFill/>
            <a:ln w="12700"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 name="Freeform 29">
              <a:extLst>
                <a:ext uri="{FF2B5EF4-FFF2-40B4-BE49-F238E27FC236}">
                  <a16:creationId xmlns:a16="http://schemas.microsoft.com/office/drawing/2014/main" id="{2CA37BFB-F07D-48D9-84FB-5E7BCEC6298F}"/>
                </a:ext>
              </a:extLst>
            </p:cNvPr>
            <p:cNvSpPr>
              <a:spLocks/>
            </p:cNvSpPr>
            <p:nvPr/>
          </p:nvSpPr>
          <p:spPr bwMode="auto">
            <a:xfrm>
              <a:off x="0" y="0"/>
              <a:ext cx="250" cy="21"/>
            </a:xfrm>
            <a:custGeom>
              <a:avLst/>
              <a:gdLst>
                <a:gd name="T0" fmla="*/ 1 w 626"/>
                <a:gd name="T1" fmla="*/ 0 h 53"/>
                <a:gd name="T2" fmla="*/ 0 w 626"/>
                <a:gd name="T3" fmla="*/ 0 h 53"/>
                <a:gd name="T4" fmla="*/ 0 w 626"/>
                <a:gd name="T5" fmla="*/ 0 h 53"/>
                <a:gd name="T6" fmla="*/ 1 w 626"/>
                <a:gd name="T7" fmla="*/ 0 h 53"/>
                <a:gd name="T8" fmla="*/ 1 w 626"/>
                <a:gd name="T9" fmla="*/ 0 h 53"/>
                <a:gd name="T10" fmla="*/ 0 w 626"/>
                <a:gd name="T11" fmla="*/ 0 h 53"/>
                <a:gd name="T12" fmla="*/ 0 w 626"/>
                <a:gd name="T13" fmla="*/ 0 h 53"/>
                <a:gd name="T14" fmla="*/ 0 w 626"/>
                <a:gd name="T15" fmla="*/ 0 h 53"/>
                <a:gd name="T16" fmla="*/ 0 w 626"/>
                <a:gd name="T17" fmla="*/ 0 h 53"/>
                <a:gd name="T18" fmla="*/ 1 w 626"/>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6"/>
                <a:gd name="T31" fmla="*/ 0 h 53"/>
                <a:gd name="T32" fmla="*/ 626 w 626"/>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6" h="53">
                  <a:moveTo>
                    <a:pt x="626" y="40"/>
                  </a:moveTo>
                  <a:lnTo>
                    <a:pt x="53" y="40"/>
                  </a:lnTo>
                  <a:lnTo>
                    <a:pt x="53" y="26"/>
                  </a:lnTo>
                  <a:lnTo>
                    <a:pt x="626" y="26"/>
                  </a:lnTo>
                  <a:lnTo>
                    <a:pt x="626" y="40"/>
                  </a:lnTo>
                  <a:lnTo>
                    <a:pt x="66" y="66"/>
                  </a:lnTo>
                  <a:lnTo>
                    <a:pt x="0" y="26"/>
                  </a:lnTo>
                  <a:lnTo>
                    <a:pt x="66" y="0"/>
                  </a:lnTo>
                  <a:lnTo>
                    <a:pt x="66" y="66"/>
                  </a:lnTo>
                  <a:lnTo>
                    <a:pt x="626" y="4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 name="Freeform 30">
              <a:extLst>
                <a:ext uri="{FF2B5EF4-FFF2-40B4-BE49-F238E27FC236}">
                  <a16:creationId xmlns:a16="http://schemas.microsoft.com/office/drawing/2014/main" id="{FC6AA788-6665-4903-9D9B-97D0D95045BE}"/>
                </a:ext>
              </a:extLst>
            </p:cNvPr>
            <p:cNvSpPr>
              <a:spLocks/>
            </p:cNvSpPr>
            <p:nvPr/>
          </p:nvSpPr>
          <p:spPr bwMode="auto">
            <a:xfrm>
              <a:off x="0" y="112"/>
              <a:ext cx="250" cy="21"/>
            </a:xfrm>
            <a:custGeom>
              <a:avLst/>
              <a:gdLst>
                <a:gd name="T0" fmla="*/ 1 w 626"/>
                <a:gd name="T1" fmla="*/ 0 h 53"/>
                <a:gd name="T2" fmla="*/ 0 w 626"/>
                <a:gd name="T3" fmla="*/ 0 h 53"/>
                <a:gd name="T4" fmla="*/ 0 w 626"/>
                <a:gd name="T5" fmla="*/ 0 h 53"/>
                <a:gd name="T6" fmla="*/ 1 w 626"/>
                <a:gd name="T7" fmla="*/ 0 h 53"/>
                <a:gd name="T8" fmla="*/ 1 w 626"/>
                <a:gd name="T9" fmla="*/ 0 h 53"/>
                <a:gd name="T10" fmla="*/ 0 w 626"/>
                <a:gd name="T11" fmla="*/ 0 h 53"/>
                <a:gd name="T12" fmla="*/ 0 w 626"/>
                <a:gd name="T13" fmla="*/ 0 h 53"/>
                <a:gd name="T14" fmla="*/ 0 w 626"/>
                <a:gd name="T15" fmla="*/ 0 h 53"/>
                <a:gd name="T16" fmla="*/ 0 w 626"/>
                <a:gd name="T17" fmla="*/ 0 h 53"/>
                <a:gd name="T18" fmla="*/ 1 w 626"/>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6"/>
                <a:gd name="T31" fmla="*/ 0 h 53"/>
                <a:gd name="T32" fmla="*/ 626 w 626"/>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6" h="53">
                  <a:moveTo>
                    <a:pt x="626" y="40"/>
                  </a:moveTo>
                  <a:lnTo>
                    <a:pt x="53" y="40"/>
                  </a:lnTo>
                  <a:lnTo>
                    <a:pt x="53" y="26"/>
                  </a:lnTo>
                  <a:lnTo>
                    <a:pt x="626" y="26"/>
                  </a:lnTo>
                  <a:lnTo>
                    <a:pt x="626" y="40"/>
                  </a:lnTo>
                  <a:lnTo>
                    <a:pt x="66" y="66"/>
                  </a:lnTo>
                  <a:lnTo>
                    <a:pt x="0" y="26"/>
                  </a:lnTo>
                  <a:lnTo>
                    <a:pt x="66" y="0"/>
                  </a:lnTo>
                  <a:lnTo>
                    <a:pt x="66" y="66"/>
                  </a:lnTo>
                  <a:lnTo>
                    <a:pt x="626" y="4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0" name="Freeform 31">
              <a:extLst>
                <a:ext uri="{FF2B5EF4-FFF2-40B4-BE49-F238E27FC236}">
                  <a16:creationId xmlns:a16="http://schemas.microsoft.com/office/drawing/2014/main" id="{E61A74B8-8879-4DF4-A991-8E4E12E8C302}"/>
                </a:ext>
              </a:extLst>
            </p:cNvPr>
            <p:cNvSpPr>
              <a:spLocks/>
            </p:cNvSpPr>
            <p:nvPr/>
          </p:nvSpPr>
          <p:spPr bwMode="auto">
            <a:xfrm>
              <a:off x="0" y="224"/>
              <a:ext cx="250" cy="27"/>
            </a:xfrm>
            <a:custGeom>
              <a:avLst/>
              <a:gdLst>
                <a:gd name="T0" fmla="*/ 1 w 626"/>
                <a:gd name="T1" fmla="*/ 0 h 67"/>
                <a:gd name="T2" fmla="*/ 0 w 626"/>
                <a:gd name="T3" fmla="*/ 0 h 67"/>
                <a:gd name="T4" fmla="*/ 0 w 626"/>
                <a:gd name="T5" fmla="*/ 0 h 67"/>
                <a:gd name="T6" fmla="*/ 1 w 626"/>
                <a:gd name="T7" fmla="*/ 0 h 67"/>
                <a:gd name="T8" fmla="*/ 1 w 626"/>
                <a:gd name="T9" fmla="*/ 0 h 67"/>
                <a:gd name="T10" fmla="*/ 0 w 626"/>
                <a:gd name="T11" fmla="*/ 0 h 67"/>
                <a:gd name="T12" fmla="*/ 0 w 626"/>
                <a:gd name="T13" fmla="*/ 0 h 67"/>
                <a:gd name="T14" fmla="*/ 0 w 626"/>
                <a:gd name="T15" fmla="*/ 0 h 67"/>
                <a:gd name="T16" fmla="*/ 0 w 626"/>
                <a:gd name="T17" fmla="*/ 0 h 67"/>
                <a:gd name="T18" fmla="*/ 1 w 626"/>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6"/>
                <a:gd name="T31" fmla="*/ 0 h 67"/>
                <a:gd name="T32" fmla="*/ 626 w 626"/>
                <a:gd name="T33" fmla="*/ 67 h 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6" h="67">
                  <a:moveTo>
                    <a:pt x="626" y="40"/>
                  </a:moveTo>
                  <a:lnTo>
                    <a:pt x="53" y="40"/>
                  </a:lnTo>
                  <a:lnTo>
                    <a:pt x="53" y="26"/>
                  </a:lnTo>
                  <a:lnTo>
                    <a:pt x="626" y="26"/>
                  </a:lnTo>
                  <a:lnTo>
                    <a:pt x="626" y="40"/>
                  </a:lnTo>
                  <a:lnTo>
                    <a:pt x="66" y="66"/>
                  </a:lnTo>
                  <a:lnTo>
                    <a:pt x="0" y="26"/>
                  </a:lnTo>
                  <a:lnTo>
                    <a:pt x="66" y="0"/>
                  </a:lnTo>
                  <a:lnTo>
                    <a:pt x="66" y="66"/>
                  </a:lnTo>
                  <a:lnTo>
                    <a:pt x="626" y="4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 name="Freeform 32">
              <a:extLst>
                <a:ext uri="{FF2B5EF4-FFF2-40B4-BE49-F238E27FC236}">
                  <a16:creationId xmlns:a16="http://schemas.microsoft.com/office/drawing/2014/main" id="{1C367FF2-485C-474B-B4AE-6EDFDC6E95CA}"/>
                </a:ext>
              </a:extLst>
            </p:cNvPr>
            <p:cNvSpPr>
              <a:spLocks/>
            </p:cNvSpPr>
            <p:nvPr/>
          </p:nvSpPr>
          <p:spPr bwMode="auto">
            <a:xfrm>
              <a:off x="0" y="352"/>
              <a:ext cx="250" cy="21"/>
            </a:xfrm>
            <a:custGeom>
              <a:avLst/>
              <a:gdLst>
                <a:gd name="T0" fmla="*/ 1 w 626"/>
                <a:gd name="T1" fmla="*/ 0 h 53"/>
                <a:gd name="T2" fmla="*/ 0 w 626"/>
                <a:gd name="T3" fmla="*/ 0 h 53"/>
                <a:gd name="T4" fmla="*/ 0 w 626"/>
                <a:gd name="T5" fmla="*/ 0 h 53"/>
                <a:gd name="T6" fmla="*/ 1 w 626"/>
                <a:gd name="T7" fmla="*/ 0 h 53"/>
                <a:gd name="T8" fmla="*/ 1 w 626"/>
                <a:gd name="T9" fmla="*/ 0 h 53"/>
                <a:gd name="T10" fmla="*/ 1 w 626"/>
                <a:gd name="T11" fmla="*/ 0 h 53"/>
                <a:gd name="T12" fmla="*/ 1 w 626"/>
                <a:gd name="T13" fmla="*/ 0 h 53"/>
                <a:gd name="T14" fmla="*/ 1 w 626"/>
                <a:gd name="T15" fmla="*/ 0 h 53"/>
                <a:gd name="T16" fmla="*/ 1 w 626"/>
                <a:gd name="T17" fmla="*/ 0 h 53"/>
                <a:gd name="T18" fmla="*/ 1 w 626"/>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6"/>
                <a:gd name="T31" fmla="*/ 0 h 53"/>
                <a:gd name="T32" fmla="*/ 626 w 626"/>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6" h="53">
                  <a:moveTo>
                    <a:pt x="573" y="40"/>
                  </a:moveTo>
                  <a:lnTo>
                    <a:pt x="0" y="40"/>
                  </a:lnTo>
                  <a:lnTo>
                    <a:pt x="0" y="26"/>
                  </a:lnTo>
                  <a:lnTo>
                    <a:pt x="573" y="26"/>
                  </a:lnTo>
                  <a:lnTo>
                    <a:pt x="573" y="40"/>
                  </a:lnTo>
                  <a:lnTo>
                    <a:pt x="560" y="0"/>
                  </a:lnTo>
                  <a:lnTo>
                    <a:pt x="626" y="26"/>
                  </a:lnTo>
                  <a:lnTo>
                    <a:pt x="560" y="66"/>
                  </a:lnTo>
                  <a:lnTo>
                    <a:pt x="560" y="0"/>
                  </a:lnTo>
                  <a:lnTo>
                    <a:pt x="573" y="4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 name="Freeform 33">
              <a:extLst>
                <a:ext uri="{FF2B5EF4-FFF2-40B4-BE49-F238E27FC236}">
                  <a16:creationId xmlns:a16="http://schemas.microsoft.com/office/drawing/2014/main" id="{49CCF485-BFF7-4FED-A299-DCC2069C5AA7}"/>
                </a:ext>
              </a:extLst>
            </p:cNvPr>
            <p:cNvSpPr>
              <a:spLocks/>
            </p:cNvSpPr>
            <p:nvPr/>
          </p:nvSpPr>
          <p:spPr bwMode="auto">
            <a:xfrm>
              <a:off x="0" y="475"/>
              <a:ext cx="250" cy="21"/>
            </a:xfrm>
            <a:custGeom>
              <a:avLst/>
              <a:gdLst>
                <a:gd name="T0" fmla="*/ 1 w 626"/>
                <a:gd name="T1" fmla="*/ 0 h 53"/>
                <a:gd name="T2" fmla="*/ 0 w 626"/>
                <a:gd name="T3" fmla="*/ 0 h 53"/>
                <a:gd name="T4" fmla="*/ 0 w 626"/>
                <a:gd name="T5" fmla="*/ 0 h 53"/>
                <a:gd name="T6" fmla="*/ 1 w 626"/>
                <a:gd name="T7" fmla="*/ 0 h 53"/>
                <a:gd name="T8" fmla="*/ 1 w 626"/>
                <a:gd name="T9" fmla="*/ 0 h 53"/>
                <a:gd name="T10" fmla="*/ 1 w 626"/>
                <a:gd name="T11" fmla="*/ 0 h 53"/>
                <a:gd name="T12" fmla="*/ 1 w 626"/>
                <a:gd name="T13" fmla="*/ 0 h 53"/>
                <a:gd name="T14" fmla="*/ 1 w 626"/>
                <a:gd name="T15" fmla="*/ 0 h 53"/>
                <a:gd name="T16" fmla="*/ 1 w 626"/>
                <a:gd name="T17" fmla="*/ 0 h 53"/>
                <a:gd name="T18" fmla="*/ 1 w 626"/>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6"/>
                <a:gd name="T31" fmla="*/ 0 h 53"/>
                <a:gd name="T32" fmla="*/ 626 w 626"/>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6" h="53">
                  <a:moveTo>
                    <a:pt x="573" y="40"/>
                  </a:moveTo>
                  <a:lnTo>
                    <a:pt x="0" y="40"/>
                  </a:lnTo>
                  <a:lnTo>
                    <a:pt x="0" y="26"/>
                  </a:lnTo>
                  <a:lnTo>
                    <a:pt x="573" y="26"/>
                  </a:lnTo>
                  <a:lnTo>
                    <a:pt x="573" y="40"/>
                  </a:lnTo>
                  <a:lnTo>
                    <a:pt x="560" y="0"/>
                  </a:lnTo>
                  <a:lnTo>
                    <a:pt x="626" y="26"/>
                  </a:lnTo>
                  <a:lnTo>
                    <a:pt x="560" y="66"/>
                  </a:lnTo>
                  <a:lnTo>
                    <a:pt x="560" y="0"/>
                  </a:lnTo>
                  <a:lnTo>
                    <a:pt x="573" y="4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33" name="Rectangle 35">
            <a:extLst>
              <a:ext uri="{FF2B5EF4-FFF2-40B4-BE49-F238E27FC236}">
                <a16:creationId xmlns:a16="http://schemas.microsoft.com/office/drawing/2014/main" id="{47BCA4A3-D747-41F6-A4DD-29AE6CD7940B}"/>
              </a:ext>
            </a:extLst>
          </p:cNvPr>
          <p:cNvSpPr>
            <a:spLocks noChangeArrowheads="1"/>
          </p:cNvSpPr>
          <p:nvPr/>
        </p:nvSpPr>
        <p:spPr bwMode="auto">
          <a:xfrm>
            <a:off x="4028458" y="2181225"/>
            <a:ext cx="12239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设计</a:t>
            </a:r>
            <a:r>
              <a:rPr lang="zh-CN" altLang="en-US">
                <a:solidFill>
                  <a:schemeClr val="accent2"/>
                </a:solidFill>
                <a:latin typeface="微软雅黑" panose="020B0503020204020204" pitchFamily="34" charset="-122"/>
                <a:ea typeface="微软雅黑" panose="020B0503020204020204" pitchFamily="34" charset="-122"/>
              </a:rPr>
              <a:t>目的</a:t>
            </a:r>
          </a:p>
        </p:txBody>
      </p:sp>
      <p:sp>
        <p:nvSpPr>
          <p:cNvPr id="34" name="Rectangle 36">
            <a:extLst>
              <a:ext uri="{FF2B5EF4-FFF2-40B4-BE49-F238E27FC236}">
                <a16:creationId xmlns:a16="http://schemas.microsoft.com/office/drawing/2014/main" id="{CCED46A8-CB50-49E4-802D-1B7A5436F667}"/>
              </a:ext>
            </a:extLst>
          </p:cNvPr>
          <p:cNvSpPr>
            <a:spLocks noChangeArrowheads="1"/>
          </p:cNvSpPr>
          <p:nvPr/>
        </p:nvSpPr>
        <p:spPr bwMode="auto">
          <a:xfrm>
            <a:off x="4028458" y="2613025"/>
            <a:ext cx="12239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dirty="0">
                <a:solidFill>
                  <a:schemeClr val="accent2"/>
                </a:solidFill>
                <a:latin typeface="微软雅黑" panose="020B0503020204020204" pitchFamily="34" charset="-122"/>
                <a:ea typeface="微软雅黑" panose="020B0503020204020204" pitchFamily="34" charset="-122"/>
              </a:rPr>
              <a:t>客户需求</a:t>
            </a:r>
          </a:p>
        </p:txBody>
      </p:sp>
      <p:sp>
        <p:nvSpPr>
          <p:cNvPr id="35" name="Rectangle 37">
            <a:extLst>
              <a:ext uri="{FF2B5EF4-FFF2-40B4-BE49-F238E27FC236}">
                <a16:creationId xmlns:a16="http://schemas.microsoft.com/office/drawing/2014/main" id="{41387581-717F-4B09-A9D2-60E1F6196D8F}"/>
              </a:ext>
            </a:extLst>
          </p:cNvPr>
          <p:cNvSpPr>
            <a:spLocks noChangeArrowheads="1"/>
          </p:cNvSpPr>
          <p:nvPr/>
        </p:nvSpPr>
        <p:spPr bwMode="auto">
          <a:xfrm>
            <a:off x="4028458" y="2973388"/>
            <a:ext cx="12239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dirty="0">
                <a:solidFill>
                  <a:schemeClr val="accent2"/>
                </a:solidFill>
                <a:latin typeface="微软雅黑" panose="020B0503020204020204" pitchFamily="34" charset="-122"/>
                <a:ea typeface="微软雅黑" panose="020B0503020204020204" pitchFamily="34" charset="-122"/>
              </a:rPr>
              <a:t>客户期望</a:t>
            </a:r>
          </a:p>
        </p:txBody>
      </p:sp>
      <p:sp>
        <p:nvSpPr>
          <p:cNvPr id="36" name="Rectangle 38">
            <a:extLst>
              <a:ext uri="{FF2B5EF4-FFF2-40B4-BE49-F238E27FC236}">
                <a16:creationId xmlns:a16="http://schemas.microsoft.com/office/drawing/2014/main" id="{52ABE410-E02A-46F6-B17C-8E1A7D5E90AB}"/>
              </a:ext>
            </a:extLst>
          </p:cNvPr>
          <p:cNvSpPr>
            <a:spLocks noChangeArrowheads="1"/>
          </p:cNvSpPr>
          <p:nvPr/>
        </p:nvSpPr>
        <p:spPr bwMode="auto">
          <a:xfrm>
            <a:off x="4028458" y="2973388"/>
            <a:ext cx="12239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37" name="Rectangle 39">
            <a:extLst>
              <a:ext uri="{FF2B5EF4-FFF2-40B4-BE49-F238E27FC236}">
                <a16:creationId xmlns:a16="http://schemas.microsoft.com/office/drawing/2014/main" id="{A4ABEB55-2168-4E2F-B977-CC979BC369EE}"/>
              </a:ext>
            </a:extLst>
          </p:cNvPr>
          <p:cNvSpPr>
            <a:spLocks noChangeArrowheads="1"/>
          </p:cNvSpPr>
          <p:nvPr/>
        </p:nvSpPr>
        <p:spPr bwMode="auto">
          <a:xfrm>
            <a:off x="4028458" y="3405188"/>
            <a:ext cx="12239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产品</a:t>
            </a:r>
            <a:r>
              <a:rPr lang="zh-CN" altLang="en-US">
                <a:solidFill>
                  <a:schemeClr val="accent2"/>
                </a:solidFill>
                <a:latin typeface="微软雅黑" panose="020B0503020204020204" pitchFamily="34" charset="-122"/>
                <a:ea typeface="微软雅黑" panose="020B0503020204020204" pitchFamily="34" charset="-122"/>
              </a:rPr>
              <a:t>要求</a:t>
            </a:r>
          </a:p>
        </p:txBody>
      </p:sp>
      <p:sp>
        <p:nvSpPr>
          <p:cNvPr id="38" name="Rectangle 40">
            <a:extLst>
              <a:ext uri="{FF2B5EF4-FFF2-40B4-BE49-F238E27FC236}">
                <a16:creationId xmlns:a16="http://schemas.microsoft.com/office/drawing/2014/main" id="{AFCB51DD-AD04-4C6E-BDD1-C3279F378F5A}"/>
              </a:ext>
            </a:extLst>
          </p:cNvPr>
          <p:cNvSpPr>
            <a:spLocks noChangeArrowheads="1"/>
          </p:cNvSpPr>
          <p:nvPr/>
        </p:nvSpPr>
        <p:spPr bwMode="auto">
          <a:xfrm>
            <a:off x="4101483" y="3836988"/>
            <a:ext cx="12239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rPr>
              <a:t>制造</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安装</a:t>
            </a:r>
            <a:r>
              <a:rPr lang="zh-CN" altLang="en-US" dirty="0">
                <a:solidFill>
                  <a:schemeClr val="accent2"/>
                </a:solidFill>
                <a:latin typeface="微软雅黑" panose="020B0503020204020204" pitchFamily="34" charset="-122"/>
                <a:ea typeface="微软雅黑" panose="020B0503020204020204" pitchFamily="34" charset="-122"/>
              </a:rPr>
              <a:t>要求</a:t>
            </a:r>
          </a:p>
        </p:txBody>
      </p:sp>
      <p:sp>
        <p:nvSpPr>
          <p:cNvPr id="39" name="Rectangle 41">
            <a:extLst>
              <a:ext uri="{FF2B5EF4-FFF2-40B4-BE49-F238E27FC236}">
                <a16:creationId xmlns:a16="http://schemas.microsoft.com/office/drawing/2014/main" id="{615749E0-F41B-434C-8371-81BB13658E87}"/>
              </a:ext>
            </a:extLst>
          </p:cNvPr>
          <p:cNvSpPr>
            <a:spLocks noChangeArrowheads="1"/>
          </p:cNvSpPr>
          <p:nvPr/>
        </p:nvSpPr>
        <p:spPr bwMode="auto">
          <a:xfrm>
            <a:off x="1529733" y="2627313"/>
            <a:ext cx="1214437" cy="785812"/>
          </a:xfrm>
          <a:prstGeom prst="rect">
            <a:avLst/>
          </a:prstGeom>
          <a:solidFill>
            <a:srgbClr val="FFFF00"/>
          </a:solidFill>
          <a:ln w="952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260CC0"/>
                </a:solidFill>
                <a:latin typeface="微软雅黑" panose="020B0503020204020204" pitchFamily="34" charset="-122"/>
                <a:ea typeface="微软雅黑" panose="020B0503020204020204" pitchFamily="34" charset="-122"/>
              </a:rPr>
              <a:t>典型的</a:t>
            </a:r>
            <a:endParaRPr lang="en-US" altLang="zh-CN" sz="2000" b="1">
              <a:solidFill>
                <a:srgbClr val="260CC0"/>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2000" b="1">
                <a:solidFill>
                  <a:srgbClr val="260CC0"/>
                </a:solidFill>
                <a:latin typeface="微软雅黑" panose="020B0503020204020204" pitchFamily="34" charset="-122"/>
                <a:ea typeface="微软雅黑" panose="020B0503020204020204" pitchFamily="34" charset="-122"/>
              </a:rPr>
              <a:t>设计考虑 </a:t>
            </a:r>
          </a:p>
        </p:txBody>
      </p:sp>
      <p:sp>
        <p:nvSpPr>
          <p:cNvPr id="40" name="Rectangle 42">
            <a:extLst>
              <a:ext uri="{FF2B5EF4-FFF2-40B4-BE49-F238E27FC236}">
                <a16:creationId xmlns:a16="http://schemas.microsoft.com/office/drawing/2014/main" id="{112A4D3F-CB9B-4E94-ADF6-12179760D131}"/>
              </a:ext>
            </a:extLst>
          </p:cNvPr>
          <p:cNvSpPr>
            <a:spLocks noChangeArrowheads="1"/>
          </p:cNvSpPr>
          <p:nvPr/>
        </p:nvSpPr>
        <p:spPr bwMode="auto">
          <a:xfrm>
            <a:off x="6978033" y="1355725"/>
            <a:ext cx="237648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什么是设计期望</a:t>
            </a:r>
          </a:p>
        </p:txBody>
      </p:sp>
      <p:sp>
        <p:nvSpPr>
          <p:cNvPr id="41" name="Rectangle 43">
            <a:extLst>
              <a:ext uri="{FF2B5EF4-FFF2-40B4-BE49-F238E27FC236}">
                <a16:creationId xmlns:a16="http://schemas.microsoft.com/office/drawing/2014/main" id="{126DCD66-C096-4022-B2EB-1A34C3C3BF54}"/>
              </a:ext>
            </a:extLst>
          </p:cNvPr>
          <p:cNvSpPr>
            <a:spLocks noChangeArrowheads="1"/>
          </p:cNvSpPr>
          <p:nvPr/>
        </p:nvSpPr>
        <p:spPr bwMode="auto">
          <a:xfrm>
            <a:off x="7092333" y="1771650"/>
            <a:ext cx="237648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什么是设计不期望</a:t>
            </a:r>
          </a:p>
        </p:txBody>
      </p:sp>
      <p:sp>
        <p:nvSpPr>
          <p:cNvPr id="42" name="Rectangle 44">
            <a:extLst>
              <a:ext uri="{FF2B5EF4-FFF2-40B4-BE49-F238E27FC236}">
                <a16:creationId xmlns:a16="http://schemas.microsoft.com/office/drawing/2014/main" id="{2AB7632A-69AA-48B9-B576-C53E8D7952E4}"/>
              </a:ext>
            </a:extLst>
          </p:cNvPr>
          <p:cNvSpPr>
            <a:spLocks noChangeArrowheads="1"/>
          </p:cNvSpPr>
          <p:nvPr/>
        </p:nvSpPr>
        <p:spPr bwMode="auto">
          <a:xfrm>
            <a:off x="5541345" y="2613025"/>
            <a:ext cx="12239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能够被指定或测量</a:t>
            </a:r>
          </a:p>
        </p:txBody>
      </p:sp>
      <p:sp>
        <p:nvSpPr>
          <p:cNvPr id="43" name="Rectangle 45">
            <a:extLst>
              <a:ext uri="{FF2B5EF4-FFF2-40B4-BE49-F238E27FC236}">
                <a16:creationId xmlns:a16="http://schemas.microsoft.com/office/drawing/2014/main" id="{7877B013-A93D-4F18-A318-4EC1A02AFCB1}"/>
              </a:ext>
            </a:extLst>
          </p:cNvPr>
          <p:cNvSpPr>
            <a:spLocks noChangeArrowheads="1"/>
          </p:cNvSpPr>
          <p:nvPr/>
        </p:nvSpPr>
        <p:spPr bwMode="auto">
          <a:xfrm>
            <a:off x="5541345" y="2973388"/>
            <a:ext cx="12239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某些不能解释 </a:t>
            </a:r>
          </a:p>
        </p:txBody>
      </p:sp>
      <p:sp>
        <p:nvSpPr>
          <p:cNvPr id="44" name="Oval 47">
            <a:extLst>
              <a:ext uri="{FF2B5EF4-FFF2-40B4-BE49-F238E27FC236}">
                <a16:creationId xmlns:a16="http://schemas.microsoft.com/office/drawing/2014/main" id="{975DB0E7-B6A9-47DD-962C-403733D88372}"/>
              </a:ext>
            </a:extLst>
          </p:cNvPr>
          <p:cNvSpPr>
            <a:spLocks noChangeArrowheads="1"/>
          </p:cNvSpPr>
          <p:nvPr/>
        </p:nvSpPr>
        <p:spPr bwMode="auto">
          <a:xfrm>
            <a:off x="7173295" y="2270125"/>
            <a:ext cx="2214563" cy="30718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rPr>
              <a:t>质量功能展开</a:t>
            </a:r>
          </a:p>
          <a:p>
            <a:pPr algn="ctr" eaLnBrk="1" hangingPunct="1">
              <a:lnSpc>
                <a:spcPct val="150000"/>
              </a:lnSpc>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rPr>
              <a:t>与客户接触 </a:t>
            </a:r>
          </a:p>
          <a:p>
            <a:pPr algn="ctr" eaLnBrk="1" hangingPunct="1">
              <a:lnSpc>
                <a:spcPct val="150000"/>
              </a:lnSpc>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rPr>
              <a:t>竞争对手分析 </a:t>
            </a:r>
          </a:p>
          <a:p>
            <a:pPr algn="ctr" eaLnBrk="1" hangingPunct="1">
              <a:lnSpc>
                <a:spcPct val="150000"/>
              </a:lnSpc>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rPr>
              <a:t>知名产品质量</a:t>
            </a:r>
          </a:p>
          <a:p>
            <a:pPr algn="ctr" eaLnBrk="1" hangingPunct="1">
              <a:lnSpc>
                <a:spcPct val="150000"/>
              </a:lnSpc>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rPr>
              <a:t>可靠性要求</a:t>
            </a:r>
          </a:p>
          <a:p>
            <a:pPr algn="ctr" eaLnBrk="1" hangingPunct="1">
              <a:lnSpc>
                <a:spcPct val="150000"/>
              </a:lnSpc>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rPr>
              <a:t>制造要求</a:t>
            </a:r>
          </a:p>
        </p:txBody>
      </p:sp>
      <p:sp>
        <p:nvSpPr>
          <p:cNvPr id="45" name="Rectangle 48">
            <a:extLst>
              <a:ext uri="{FF2B5EF4-FFF2-40B4-BE49-F238E27FC236}">
                <a16:creationId xmlns:a16="http://schemas.microsoft.com/office/drawing/2014/main" id="{C8100857-99F4-4311-8DF6-799F10FF81F7}"/>
              </a:ext>
            </a:extLst>
          </p:cNvPr>
          <p:cNvSpPr>
            <a:spLocks noChangeArrowheads="1"/>
          </p:cNvSpPr>
          <p:nvPr/>
        </p:nvSpPr>
        <p:spPr bwMode="auto">
          <a:xfrm>
            <a:off x="3048970" y="5108575"/>
            <a:ext cx="43180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a:solidFill>
                  <a:srgbClr val="260CC0"/>
                </a:solidFill>
                <a:latin typeface="微软雅黑" panose="020B0503020204020204" pitchFamily="34" charset="-122"/>
                <a:ea typeface="微软雅黑" panose="020B0503020204020204" pitchFamily="34" charset="-122"/>
              </a:rPr>
              <a:t>想想在公司从什么文件</a:t>
            </a:r>
            <a:r>
              <a:rPr lang="en-US" altLang="zh-CN" b="1" dirty="0">
                <a:solidFill>
                  <a:srgbClr val="260CC0"/>
                </a:solidFill>
                <a:latin typeface="微软雅黑" panose="020B0503020204020204" pitchFamily="34" charset="-122"/>
                <a:ea typeface="微软雅黑" panose="020B0503020204020204" pitchFamily="34" charset="-122"/>
              </a:rPr>
              <a:t>/</a:t>
            </a:r>
            <a:r>
              <a:rPr lang="zh-CN" altLang="en-US" dirty="0">
                <a:solidFill>
                  <a:srgbClr val="260CC0"/>
                </a:solidFill>
                <a:latin typeface="微软雅黑" panose="020B0503020204020204" pitchFamily="34" charset="-122"/>
                <a:ea typeface="微软雅黑" panose="020B0503020204020204" pitchFamily="34" charset="-122"/>
              </a:rPr>
              <a:t>资料定义这些 </a:t>
            </a:r>
          </a:p>
        </p:txBody>
      </p:sp>
      <p:sp>
        <p:nvSpPr>
          <p:cNvPr id="46" name="Line 49">
            <a:extLst>
              <a:ext uri="{FF2B5EF4-FFF2-40B4-BE49-F238E27FC236}">
                <a16:creationId xmlns:a16="http://schemas.microsoft.com/office/drawing/2014/main" id="{E44DA0D3-2F47-404D-8ACD-D9D97C72076C}"/>
              </a:ext>
            </a:extLst>
          </p:cNvPr>
          <p:cNvSpPr>
            <a:spLocks noChangeShapeType="1"/>
          </p:cNvSpPr>
          <p:nvPr/>
        </p:nvSpPr>
        <p:spPr bwMode="auto">
          <a:xfrm flipH="1">
            <a:off x="5173045" y="1698625"/>
            <a:ext cx="2092325" cy="57150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7" name="Rectangle 41">
            <a:extLst>
              <a:ext uri="{FF2B5EF4-FFF2-40B4-BE49-F238E27FC236}">
                <a16:creationId xmlns:a16="http://schemas.microsoft.com/office/drawing/2014/main" id="{3C90471E-7907-4B54-A129-CEC6C8E32CDA}"/>
              </a:ext>
            </a:extLst>
          </p:cNvPr>
          <p:cNvSpPr>
            <a:spLocks noChangeArrowheads="1"/>
          </p:cNvSpPr>
          <p:nvPr/>
        </p:nvSpPr>
        <p:spPr bwMode="auto">
          <a:xfrm>
            <a:off x="1601170" y="3984625"/>
            <a:ext cx="1214438" cy="7858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260CC0"/>
                </a:solidFill>
                <a:latin typeface="微软雅黑" panose="020B0503020204020204" pitchFamily="34" charset="-122"/>
                <a:ea typeface="微软雅黑" panose="020B0503020204020204" pitchFamily="34" charset="-122"/>
              </a:rPr>
              <a:t>作用 </a:t>
            </a:r>
          </a:p>
        </p:txBody>
      </p:sp>
      <p:cxnSp>
        <p:nvCxnSpPr>
          <p:cNvPr id="48" name="形状 28">
            <a:extLst>
              <a:ext uri="{FF2B5EF4-FFF2-40B4-BE49-F238E27FC236}">
                <a16:creationId xmlns:a16="http://schemas.microsoft.com/office/drawing/2014/main" id="{179D44F5-6DC6-4A53-ABAF-5149370AAC9C}"/>
              </a:ext>
            </a:extLst>
          </p:cNvPr>
          <p:cNvCxnSpPr>
            <a:cxnSpLocks noChangeShapeType="1"/>
            <a:endCxn id="39" idx="1"/>
          </p:cNvCxnSpPr>
          <p:nvPr/>
        </p:nvCxnSpPr>
        <p:spPr bwMode="auto">
          <a:xfrm rot="16200000" flipH="1">
            <a:off x="655020" y="2144713"/>
            <a:ext cx="1177925" cy="571500"/>
          </a:xfrm>
          <a:prstGeom prst="bentConnector2">
            <a:avLst/>
          </a:prstGeom>
          <a:noFill/>
          <a:ln w="28575">
            <a:solidFill>
              <a:srgbClr val="FF0000"/>
            </a:solidFill>
            <a:miter lim="800000"/>
            <a:headEnd/>
            <a:tailEnd type="arrow" w="med" len="med"/>
          </a:ln>
          <a:extLst>
            <a:ext uri="{909E8E84-426E-40DD-AFC4-6F175D3DCCD1}">
              <a14:hiddenFill xmlns:a14="http://schemas.microsoft.com/office/drawing/2010/main">
                <a:noFill/>
              </a14:hiddenFill>
            </a:ext>
          </a:extLst>
        </p:spPr>
      </p:cxnSp>
      <p:cxnSp>
        <p:nvCxnSpPr>
          <p:cNvPr id="49" name="形状 30">
            <a:extLst>
              <a:ext uri="{FF2B5EF4-FFF2-40B4-BE49-F238E27FC236}">
                <a16:creationId xmlns:a16="http://schemas.microsoft.com/office/drawing/2014/main" id="{071620AF-E8FC-4586-BE80-9CFCC55342E5}"/>
              </a:ext>
            </a:extLst>
          </p:cNvPr>
          <p:cNvCxnSpPr>
            <a:cxnSpLocks noChangeShapeType="1"/>
            <a:endCxn id="47" idx="1"/>
          </p:cNvCxnSpPr>
          <p:nvPr/>
        </p:nvCxnSpPr>
        <p:spPr bwMode="auto">
          <a:xfrm rot="16200000" flipH="1">
            <a:off x="-203023" y="2574131"/>
            <a:ext cx="2965450" cy="642937"/>
          </a:xfrm>
          <a:prstGeom prst="bentConnector2">
            <a:avLst/>
          </a:prstGeom>
          <a:noFill/>
          <a:ln w="28575">
            <a:solidFill>
              <a:srgbClr val="FF0000"/>
            </a:solidFill>
            <a:miter lim="800000"/>
            <a:headEnd/>
            <a:tailEnd type="arrow" w="med" len="med"/>
          </a:ln>
          <a:extLst>
            <a:ext uri="{909E8E84-426E-40DD-AFC4-6F175D3DCCD1}">
              <a14:hiddenFill xmlns:a14="http://schemas.microsoft.com/office/drawing/2010/main">
                <a:noFill/>
              </a14:hiddenFill>
            </a:ext>
          </a:extLst>
        </p:spPr>
      </p:cxnSp>
      <p:sp>
        <p:nvSpPr>
          <p:cNvPr id="50" name="右箭头 31">
            <a:extLst>
              <a:ext uri="{FF2B5EF4-FFF2-40B4-BE49-F238E27FC236}">
                <a16:creationId xmlns:a16="http://schemas.microsoft.com/office/drawing/2014/main" id="{79B83A15-3C7B-4AFD-A525-5DF18716BAF7}"/>
              </a:ext>
            </a:extLst>
          </p:cNvPr>
          <p:cNvSpPr>
            <a:spLocks noChangeArrowheads="1"/>
          </p:cNvSpPr>
          <p:nvPr/>
        </p:nvSpPr>
        <p:spPr bwMode="auto">
          <a:xfrm>
            <a:off x="2815608" y="2841625"/>
            <a:ext cx="500062" cy="285750"/>
          </a:xfrm>
          <a:prstGeom prst="rightArrow">
            <a:avLst>
              <a:gd name="adj1" fmla="val 50000"/>
              <a:gd name="adj2" fmla="val 49996"/>
            </a:avLst>
          </a:prstGeom>
          <a:solidFill>
            <a:schemeClr val="accent1"/>
          </a:solidFill>
          <a:ln w="25400">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2555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简介</a:t>
            </a:r>
            <a:endParaRPr lang="zh-CN" altLang="en-US" sz="3600" dirty="0"/>
          </a:p>
        </p:txBody>
      </p:sp>
      <p:sp>
        <p:nvSpPr>
          <p:cNvPr id="51" name="Rectangle 2">
            <a:extLst>
              <a:ext uri="{FF2B5EF4-FFF2-40B4-BE49-F238E27FC236}">
                <a16:creationId xmlns:a16="http://schemas.microsoft.com/office/drawing/2014/main" id="{871C4B34-BED6-48E3-9C01-22F4184F8F70}"/>
              </a:ext>
            </a:extLst>
          </p:cNvPr>
          <p:cNvSpPr txBox="1">
            <a:spLocks noChangeArrowheads="1"/>
          </p:cNvSpPr>
          <p:nvPr/>
        </p:nvSpPr>
        <p:spPr bwMode="auto">
          <a:xfrm>
            <a:off x="379626" y="1146147"/>
            <a:ext cx="2214563" cy="500062"/>
          </a:xfrm>
          <a:prstGeom prst="rect">
            <a:avLst/>
          </a:prstGeom>
          <a:noFill/>
          <a:ln>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eaLnBrk="1" hangingPunct="1"/>
            <a:r>
              <a:rPr lang="en-US" altLang="zh-CN" sz="2400" dirty="0">
                <a:latin typeface="微软雅黑" panose="020B0503020204020204" pitchFamily="34" charset="-122"/>
                <a:ea typeface="微软雅黑" panose="020B0503020204020204" pitchFamily="34" charset="-122"/>
              </a:rPr>
              <a:t>DFMEA</a:t>
            </a:r>
            <a:r>
              <a:rPr lang="zh-CN" altLang="en-US" sz="2400" dirty="0">
                <a:latin typeface="微软雅黑" panose="020B0503020204020204" pitchFamily="34" charset="-122"/>
                <a:ea typeface="微软雅黑" panose="020B0503020204020204" pitchFamily="34" charset="-122"/>
              </a:rPr>
              <a:t>简介 </a:t>
            </a:r>
          </a:p>
        </p:txBody>
      </p:sp>
      <p:sp>
        <p:nvSpPr>
          <p:cNvPr id="52" name="Rectangle 41">
            <a:extLst>
              <a:ext uri="{FF2B5EF4-FFF2-40B4-BE49-F238E27FC236}">
                <a16:creationId xmlns:a16="http://schemas.microsoft.com/office/drawing/2014/main" id="{BCEE8A42-77C6-459E-9974-E54394A591E0}"/>
              </a:ext>
            </a:extLst>
          </p:cNvPr>
          <p:cNvSpPr>
            <a:spLocks noChangeArrowheads="1"/>
          </p:cNvSpPr>
          <p:nvPr/>
        </p:nvSpPr>
        <p:spPr bwMode="auto">
          <a:xfrm>
            <a:off x="1451189" y="2860647"/>
            <a:ext cx="1214437" cy="78581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260CC0"/>
                </a:solidFill>
                <a:latin typeface="微软雅黑" panose="020B0503020204020204" pitchFamily="34" charset="-122"/>
                <a:ea typeface="微软雅黑" panose="020B0503020204020204" pitchFamily="34" charset="-122"/>
              </a:rPr>
              <a:t>典型的</a:t>
            </a:r>
            <a:endParaRPr lang="en-US" altLang="zh-CN" sz="2000" b="1">
              <a:solidFill>
                <a:srgbClr val="260CC0"/>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2000" b="1">
                <a:solidFill>
                  <a:srgbClr val="260CC0"/>
                </a:solidFill>
                <a:latin typeface="微软雅黑" panose="020B0503020204020204" pitchFamily="34" charset="-122"/>
                <a:ea typeface="微软雅黑" panose="020B0503020204020204" pitchFamily="34" charset="-122"/>
              </a:rPr>
              <a:t>设计考虑 </a:t>
            </a:r>
          </a:p>
        </p:txBody>
      </p:sp>
      <p:sp>
        <p:nvSpPr>
          <p:cNvPr id="53" name="Rectangle 41">
            <a:extLst>
              <a:ext uri="{FF2B5EF4-FFF2-40B4-BE49-F238E27FC236}">
                <a16:creationId xmlns:a16="http://schemas.microsoft.com/office/drawing/2014/main" id="{3E0EE97D-FE30-4709-BF7B-6E9F600A048A}"/>
              </a:ext>
            </a:extLst>
          </p:cNvPr>
          <p:cNvSpPr>
            <a:spLocks noChangeArrowheads="1"/>
          </p:cNvSpPr>
          <p:nvPr/>
        </p:nvSpPr>
        <p:spPr bwMode="auto">
          <a:xfrm>
            <a:off x="1522626" y="4217959"/>
            <a:ext cx="1214438" cy="785813"/>
          </a:xfrm>
          <a:prstGeom prst="rect">
            <a:avLst/>
          </a:prstGeom>
          <a:solidFill>
            <a:srgbClr val="FFFF00"/>
          </a:solidFill>
          <a:ln w="952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260CC0"/>
                </a:solidFill>
                <a:latin typeface="微软雅黑" panose="020B0503020204020204" pitchFamily="34" charset="-122"/>
                <a:ea typeface="微软雅黑" panose="020B0503020204020204" pitchFamily="34" charset="-122"/>
              </a:rPr>
              <a:t>作用 </a:t>
            </a:r>
          </a:p>
        </p:txBody>
      </p:sp>
      <p:cxnSp>
        <p:nvCxnSpPr>
          <p:cNvPr id="54" name="形状 28">
            <a:extLst>
              <a:ext uri="{FF2B5EF4-FFF2-40B4-BE49-F238E27FC236}">
                <a16:creationId xmlns:a16="http://schemas.microsoft.com/office/drawing/2014/main" id="{719DF32D-CD04-40E6-99CF-59844B119AB0}"/>
              </a:ext>
            </a:extLst>
          </p:cNvPr>
          <p:cNvCxnSpPr>
            <a:cxnSpLocks noChangeShapeType="1"/>
            <a:endCxn id="52" idx="1"/>
          </p:cNvCxnSpPr>
          <p:nvPr/>
        </p:nvCxnSpPr>
        <p:spPr bwMode="auto">
          <a:xfrm rot="16200000" flipH="1">
            <a:off x="576476" y="2378047"/>
            <a:ext cx="1177925" cy="571500"/>
          </a:xfrm>
          <a:prstGeom prst="bentConnector2">
            <a:avLst/>
          </a:prstGeom>
          <a:noFill/>
          <a:ln w="28575">
            <a:solidFill>
              <a:srgbClr val="FF0000"/>
            </a:solidFill>
            <a:miter lim="800000"/>
            <a:headEnd/>
            <a:tailEnd type="arrow" w="med" len="med"/>
          </a:ln>
          <a:extLst>
            <a:ext uri="{909E8E84-426E-40DD-AFC4-6F175D3DCCD1}">
              <a14:hiddenFill xmlns:a14="http://schemas.microsoft.com/office/drawing/2010/main">
                <a:noFill/>
              </a14:hiddenFill>
            </a:ext>
          </a:extLst>
        </p:spPr>
      </p:cxnSp>
      <p:cxnSp>
        <p:nvCxnSpPr>
          <p:cNvPr id="55" name="形状 30">
            <a:extLst>
              <a:ext uri="{FF2B5EF4-FFF2-40B4-BE49-F238E27FC236}">
                <a16:creationId xmlns:a16="http://schemas.microsoft.com/office/drawing/2014/main" id="{EA45C6D6-113D-472E-B601-E2CF60D236A7}"/>
              </a:ext>
            </a:extLst>
          </p:cNvPr>
          <p:cNvCxnSpPr>
            <a:cxnSpLocks noChangeShapeType="1"/>
            <a:endCxn id="53" idx="1"/>
          </p:cNvCxnSpPr>
          <p:nvPr/>
        </p:nvCxnSpPr>
        <p:spPr bwMode="auto">
          <a:xfrm rot="16200000" flipH="1">
            <a:off x="-281567" y="2807465"/>
            <a:ext cx="2965450" cy="642937"/>
          </a:xfrm>
          <a:prstGeom prst="bentConnector2">
            <a:avLst/>
          </a:prstGeom>
          <a:noFill/>
          <a:ln w="28575">
            <a:solidFill>
              <a:srgbClr val="FF0000"/>
            </a:solidFill>
            <a:miter lim="800000"/>
            <a:headEnd/>
            <a:tailEnd type="arrow" w="med" len="med"/>
          </a:ln>
          <a:extLst>
            <a:ext uri="{909E8E84-426E-40DD-AFC4-6F175D3DCCD1}">
              <a14:hiddenFill xmlns:a14="http://schemas.microsoft.com/office/drawing/2010/main">
                <a:noFill/>
              </a14:hiddenFill>
            </a:ext>
          </a:extLst>
        </p:spPr>
      </p:cxnSp>
      <p:sp>
        <p:nvSpPr>
          <p:cNvPr id="56" name="右箭头 31">
            <a:extLst>
              <a:ext uri="{FF2B5EF4-FFF2-40B4-BE49-F238E27FC236}">
                <a16:creationId xmlns:a16="http://schemas.microsoft.com/office/drawing/2014/main" id="{66914FAE-8FA0-42AE-9696-ADB0DA3C5493}"/>
              </a:ext>
            </a:extLst>
          </p:cNvPr>
          <p:cNvSpPr>
            <a:spLocks noChangeArrowheads="1"/>
          </p:cNvSpPr>
          <p:nvPr/>
        </p:nvSpPr>
        <p:spPr bwMode="auto">
          <a:xfrm>
            <a:off x="2808501" y="4503709"/>
            <a:ext cx="500063" cy="285750"/>
          </a:xfrm>
          <a:prstGeom prst="rightArrow">
            <a:avLst>
              <a:gd name="adj1" fmla="val 50000"/>
              <a:gd name="adj2" fmla="val 49997"/>
            </a:avLst>
          </a:prstGeom>
          <a:solidFill>
            <a:schemeClr val="accent1"/>
          </a:solidFill>
          <a:ln w="25400">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57" name="Rectangle 3">
            <a:extLst>
              <a:ext uri="{FF2B5EF4-FFF2-40B4-BE49-F238E27FC236}">
                <a16:creationId xmlns:a16="http://schemas.microsoft.com/office/drawing/2014/main" id="{722E3ADA-C629-4A0B-86E9-C4B56FDC09C6}"/>
              </a:ext>
            </a:extLst>
          </p:cNvPr>
          <p:cNvSpPr txBox="1">
            <a:spLocks noChangeArrowheads="1"/>
          </p:cNvSpPr>
          <p:nvPr/>
        </p:nvSpPr>
        <p:spPr bwMode="auto">
          <a:xfrm>
            <a:off x="3308564" y="1010342"/>
            <a:ext cx="8030272" cy="5198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50000"/>
              </a:lnSpc>
              <a:spcBef>
                <a:spcPct val="20000"/>
              </a:spcBef>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有助于客观</a:t>
            </a:r>
            <a:r>
              <a:rPr lang="zh-CN" altLang="en-US" sz="1600" b="1" dirty="0">
                <a:solidFill>
                  <a:srgbClr val="FF0000"/>
                </a:solidFill>
                <a:latin typeface="微软雅黑" panose="020B0503020204020204" pitchFamily="34" charset="-122"/>
                <a:ea typeface="微软雅黑" panose="020B0503020204020204" pitchFamily="34" charset="-122"/>
              </a:rPr>
              <a:t>评价</a:t>
            </a:r>
            <a:r>
              <a:rPr lang="zh-CN" altLang="en-US" sz="1600" dirty="0">
                <a:latin typeface="微软雅黑" panose="020B0503020204020204" pitchFamily="34" charset="-122"/>
                <a:ea typeface="微软雅黑" panose="020B0503020204020204" pitchFamily="34" charset="-122"/>
              </a:rPr>
              <a:t>设计，包括功能要求及设计方案提供</a:t>
            </a:r>
            <a:r>
              <a:rPr lang="zh-CN" altLang="en-US" sz="1600" b="1" dirty="0">
                <a:solidFill>
                  <a:srgbClr val="FF0000"/>
                </a:solidFill>
                <a:latin typeface="微软雅黑" panose="020B0503020204020204" pitchFamily="34" charset="-122"/>
                <a:ea typeface="微软雅黑" panose="020B0503020204020204" pitchFamily="34" charset="-122"/>
              </a:rPr>
              <a:t>帮助</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285750" indent="-285750" eaLnBrk="1" hangingPunct="1">
              <a:lnSpc>
                <a:spcPct val="150000"/>
              </a:lnSpc>
              <a:spcBef>
                <a:spcPct val="20000"/>
              </a:spcBef>
              <a:buFont typeface="Wingdings" panose="05000000000000000000" pitchFamily="2" charset="2"/>
              <a:buChar char="p"/>
            </a:pPr>
            <a:r>
              <a:rPr lang="zh-CN" altLang="en-US" sz="1600" b="1" dirty="0">
                <a:solidFill>
                  <a:srgbClr val="FF0000"/>
                </a:solidFill>
                <a:latin typeface="微软雅黑" panose="020B0503020204020204" pitchFamily="34" charset="-122"/>
                <a:ea typeface="微软雅黑" panose="020B0503020204020204" pitchFamily="34" charset="-122"/>
              </a:rPr>
              <a:t>评价</a:t>
            </a:r>
            <a:r>
              <a:rPr lang="zh-CN" altLang="en-US" sz="1600" dirty="0">
                <a:latin typeface="微软雅黑" panose="020B0503020204020204" pitchFamily="34" charset="-122"/>
                <a:ea typeface="微软雅黑" panose="020B0503020204020204" pitchFamily="34" charset="-122"/>
              </a:rPr>
              <a:t>制造、装配、服务和回收等要求所作的</a:t>
            </a:r>
            <a:r>
              <a:rPr lang="zh-CN" altLang="en-US" sz="1600" b="1" dirty="0">
                <a:solidFill>
                  <a:srgbClr val="FF0000"/>
                </a:solidFill>
                <a:latin typeface="微软雅黑" panose="020B0503020204020204" pitchFamily="34" charset="-122"/>
                <a:ea typeface="微软雅黑" panose="020B0503020204020204" pitchFamily="34" charset="-122"/>
              </a:rPr>
              <a:t>最初</a:t>
            </a:r>
            <a:r>
              <a:rPr lang="zh-CN" altLang="en-US" sz="1600" dirty="0">
                <a:latin typeface="微软雅黑" panose="020B0503020204020204" pitchFamily="34" charset="-122"/>
                <a:ea typeface="微软雅黑" panose="020B0503020204020204" pitchFamily="34" charset="-122"/>
              </a:rPr>
              <a:t>设计</a:t>
            </a:r>
            <a:endParaRPr lang="en-US" altLang="zh-CN" sz="1600" dirty="0">
              <a:latin typeface="微软雅黑" panose="020B0503020204020204" pitchFamily="34" charset="-122"/>
              <a:ea typeface="微软雅黑" panose="020B0503020204020204" pitchFamily="34" charset="-122"/>
            </a:endParaRPr>
          </a:p>
          <a:p>
            <a:pPr marL="285750" indent="-285750" eaLnBrk="1" hangingPunct="1">
              <a:lnSpc>
                <a:spcPct val="150000"/>
              </a:lnSpc>
              <a:spcBef>
                <a:spcPct val="20000"/>
              </a:spcBef>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提高在设计</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开发过程中，</a:t>
            </a:r>
            <a:r>
              <a:rPr lang="zh-CN" altLang="en-US" sz="1600" b="1" dirty="0">
                <a:solidFill>
                  <a:srgbClr val="FF0000"/>
                </a:solidFill>
                <a:latin typeface="微软雅黑" panose="020B0503020204020204" pitchFamily="34" charset="-122"/>
                <a:ea typeface="微软雅黑" panose="020B0503020204020204" pitchFamily="34" charset="-122"/>
              </a:rPr>
              <a:t>已考虑</a:t>
            </a:r>
            <a:r>
              <a:rPr lang="zh-CN" altLang="en-US" sz="1600" dirty="0">
                <a:latin typeface="微软雅黑" panose="020B0503020204020204" pitchFamily="34" charset="-122"/>
                <a:ea typeface="微软雅黑" panose="020B0503020204020204" pitchFamily="34" charset="-122"/>
              </a:rPr>
              <a:t>潜在失效模式及其对系统和业务运行影响的可能</a:t>
            </a:r>
            <a:endParaRPr lang="en-US" altLang="zh-CN" sz="1600" dirty="0">
              <a:latin typeface="微软雅黑" panose="020B0503020204020204" pitchFamily="34" charset="-122"/>
              <a:ea typeface="微软雅黑" panose="020B0503020204020204" pitchFamily="34" charset="-122"/>
            </a:endParaRPr>
          </a:p>
          <a:p>
            <a:pPr marL="285750" indent="-285750" eaLnBrk="1" hangingPunct="1">
              <a:lnSpc>
                <a:spcPct val="150000"/>
              </a:lnSpc>
              <a:spcBef>
                <a:spcPct val="20000"/>
              </a:spcBef>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为全面和有效的设计、开发和确认项目的策划，</a:t>
            </a:r>
            <a:r>
              <a:rPr lang="zh-CN" altLang="en-US" sz="1600" b="1" dirty="0">
                <a:solidFill>
                  <a:srgbClr val="FF0000"/>
                </a:solidFill>
                <a:latin typeface="微软雅黑" panose="020B0503020204020204" pitchFamily="34" charset="-122"/>
                <a:ea typeface="微软雅黑" panose="020B0503020204020204" pitchFamily="34" charset="-122"/>
              </a:rPr>
              <a:t>提供</a:t>
            </a:r>
            <a:r>
              <a:rPr lang="zh-CN" altLang="en-US" sz="1600" dirty="0">
                <a:latin typeface="微软雅黑" panose="020B0503020204020204" pitchFamily="34" charset="-122"/>
                <a:ea typeface="微软雅黑" panose="020B0503020204020204" pitchFamily="34" charset="-122"/>
              </a:rPr>
              <a:t>更多的</a:t>
            </a:r>
            <a:r>
              <a:rPr lang="zh-CN" altLang="en-US" sz="1600" b="1" dirty="0">
                <a:solidFill>
                  <a:srgbClr val="FF0000"/>
                </a:solidFill>
                <a:latin typeface="微软雅黑" panose="020B0503020204020204" pitchFamily="34" charset="-122"/>
                <a:ea typeface="微软雅黑" panose="020B0503020204020204" pitchFamily="34" charset="-122"/>
              </a:rPr>
              <a:t>信息</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285750" indent="-285750" eaLnBrk="1" hangingPunct="1">
              <a:lnSpc>
                <a:spcPct val="150000"/>
              </a:lnSpc>
              <a:spcBef>
                <a:spcPct val="20000"/>
              </a:spcBef>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根据潜在失效模式对客户的影响，对其进行</a:t>
            </a:r>
            <a:r>
              <a:rPr lang="zh-CN" altLang="en-US" sz="1600" b="1" dirty="0">
                <a:solidFill>
                  <a:srgbClr val="FF0000"/>
                </a:solidFill>
                <a:latin typeface="微软雅黑" panose="020B0503020204020204" pitchFamily="34" charset="-122"/>
                <a:ea typeface="微软雅黑" panose="020B0503020204020204" pitchFamily="34" charset="-122"/>
              </a:rPr>
              <a:t>排序</a:t>
            </a:r>
            <a:r>
              <a:rPr lang="zh-CN" altLang="en-US" sz="1600" dirty="0">
                <a:latin typeface="微软雅黑" panose="020B0503020204020204" pitchFamily="34" charset="-122"/>
                <a:ea typeface="微软雅黑" panose="020B0503020204020204" pitchFamily="34" charset="-122"/>
              </a:rPr>
              <a:t>列表，进而建立一套改进设计和开发试验的</a:t>
            </a:r>
            <a:r>
              <a:rPr lang="zh-CN" altLang="en-US" sz="1600" b="1" dirty="0">
                <a:solidFill>
                  <a:srgbClr val="FF0000"/>
                </a:solidFill>
                <a:latin typeface="微软雅黑" panose="020B0503020204020204" pitchFamily="34" charset="-122"/>
                <a:ea typeface="微软雅黑" panose="020B0503020204020204" pitchFamily="34" charset="-122"/>
              </a:rPr>
              <a:t>优先控制系统</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285750" indent="-285750" eaLnBrk="1" hangingPunct="1">
              <a:lnSpc>
                <a:spcPct val="150000"/>
              </a:lnSpc>
              <a:spcBef>
                <a:spcPct val="20000"/>
              </a:spcBef>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为推荐和跟踪降低风险的措施提供一个</a:t>
            </a:r>
            <a:r>
              <a:rPr lang="zh-CN" altLang="en-US" sz="1600" b="1" dirty="0">
                <a:solidFill>
                  <a:srgbClr val="FF0000"/>
                </a:solidFill>
                <a:latin typeface="微软雅黑" panose="020B0503020204020204" pitchFamily="34" charset="-122"/>
                <a:ea typeface="微软雅黑" panose="020B0503020204020204" pitchFamily="34" charset="-122"/>
              </a:rPr>
              <a:t>解决问题</a:t>
            </a:r>
            <a:r>
              <a:rPr lang="zh-CN" altLang="en-US" sz="1600" dirty="0">
                <a:latin typeface="微软雅黑" panose="020B0503020204020204" pitchFamily="34" charset="-122"/>
                <a:ea typeface="微软雅黑" panose="020B0503020204020204" pitchFamily="34" charset="-122"/>
              </a:rPr>
              <a:t>的格式</a:t>
            </a:r>
            <a:endParaRPr lang="en-US" altLang="zh-CN" sz="1600" dirty="0">
              <a:latin typeface="微软雅黑" panose="020B0503020204020204" pitchFamily="34" charset="-122"/>
              <a:ea typeface="微软雅黑" panose="020B0503020204020204" pitchFamily="34" charset="-122"/>
            </a:endParaRPr>
          </a:p>
          <a:p>
            <a:pPr marL="285750" indent="-285750" eaLnBrk="1" hangingPunct="1">
              <a:lnSpc>
                <a:spcPct val="150000"/>
              </a:lnSpc>
              <a:spcBef>
                <a:spcPct val="20000"/>
              </a:spcBef>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为将来分析研究现场情况，评价设计更改及开发更先进的设计</a:t>
            </a:r>
            <a:r>
              <a:rPr lang="zh-CN" altLang="en-US" sz="1600" b="1" dirty="0">
                <a:solidFill>
                  <a:srgbClr val="FF0000"/>
                </a:solidFill>
                <a:latin typeface="微软雅黑" panose="020B0503020204020204" pitchFamily="34" charset="-122"/>
                <a:ea typeface="微软雅黑" panose="020B0503020204020204" pitchFamily="34" charset="-122"/>
              </a:rPr>
              <a:t>提供参考</a:t>
            </a:r>
            <a:endParaRPr lang="en-US" altLang="zh-CN" sz="1600" dirty="0">
              <a:latin typeface="微软雅黑" panose="020B0503020204020204" pitchFamily="34" charset="-122"/>
              <a:ea typeface="微软雅黑" panose="020B0503020204020204" pitchFamily="34" charset="-122"/>
            </a:endParaRPr>
          </a:p>
          <a:p>
            <a:pPr marL="285750" indent="-285750" eaLnBrk="1" hangingPunct="1">
              <a:lnSpc>
                <a:spcPct val="150000"/>
              </a:lnSpc>
              <a:spcBef>
                <a:spcPct val="20000"/>
              </a:spcBef>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DFMEA</a:t>
            </a:r>
            <a:r>
              <a:rPr lang="zh-CN" altLang="en-US" sz="1600" dirty="0">
                <a:latin typeface="微软雅黑" panose="020B0503020204020204" pitchFamily="34" charset="-122"/>
                <a:ea typeface="微软雅黑" panose="020B0503020204020204" pitchFamily="34" charset="-122"/>
              </a:rPr>
              <a:t>是一种</a:t>
            </a:r>
            <a:r>
              <a:rPr lang="zh-CN" altLang="en-US" sz="1600" b="1" dirty="0">
                <a:solidFill>
                  <a:srgbClr val="FF0000"/>
                </a:solidFill>
                <a:latin typeface="微软雅黑" panose="020B0503020204020204" pitchFamily="34" charset="-122"/>
                <a:ea typeface="微软雅黑" panose="020B0503020204020204" pitchFamily="34" charset="-122"/>
              </a:rPr>
              <a:t>动态</a:t>
            </a:r>
            <a:r>
              <a:rPr lang="zh-CN" altLang="en-US" sz="1600" dirty="0">
                <a:latin typeface="微软雅黑" panose="020B0503020204020204" pitchFamily="34" charset="-122"/>
                <a:ea typeface="微软雅黑" panose="020B0503020204020204" pitchFamily="34" charset="-122"/>
              </a:rPr>
              <a:t>文件，主要体现在：</a:t>
            </a:r>
            <a:endParaRPr lang="en-US" altLang="zh-CN" sz="16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在一个设计概念最终形成之时或之前开始</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在产品开发各阶段中，当设计有变更或获得信息增加时，要</a:t>
            </a:r>
            <a:r>
              <a:rPr lang="zh-CN" altLang="en-US" sz="1400" b="1" dirty="0">
                <a:solidFill>
                  <a:srgbClr val="FF0000"/>
                </a:solidFill>
                <a:latin typeface="微软雅黑" panose="020B0503020204020204" pitchFamily="34" charset="-122"/>
                <a:ea typeface="微软雅黑" panose="020B0503020204020204" pitchFamily="34" charset="-122"/>
              </a:rPr>
              <a:t>及时地修改</a:t>
            </a:r>
            <a:endParaRPr lang="en-US" altLang="zh-CN" sz="1400" b="1" dirty="0">
              <a:solidFill>
                <a:srgbClr val="FF0000"/>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在最终发布放行之前完成</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成为将来设计循环的经验来源</a:t>
            </a:r>
          </a:p>
        </p:txBody>
      </p:sp>
    </p:spTree>
    <p:extLst>
      <p:ext uri="{BB962C8B-B14F-4D97-AF65-F5344CB8AC3E}">
        <p14:creationId xmlns:p14="http://schemas.microsoft.com/office/powerpoint/2010/main" val="2293955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执行步骤</a:t>
            </a:r>
            <a:endParaRPr lang="zh-CN" altLang="en-US" sz="3600" dirty="0"/>
          </a:p>
        </p:txBody>
      </p:sp>
      <p:graphicFrame>
        <p:nvGraphicFramePr>
          <p:cNvPr id="14" name="表格 13">
            <a:extLst>
              <a:ext uri="{FF2B5EF4-FFF2-40B4-BE49-F238E27FC236}">
                <a16:creationId xmlns:a16="http://schemas.microsoft.com/office/drawing/2014/main" id="{A1D46EF0-2F72-4A77-A5BB-1AEBE85053F2}"/>
              </a:ext>
            </a:extLst>
          </p:cNvPr>
          <p:cNvGraphicFramePr>
            <a:graphicFrameLocks noGrp="1"/>
          </p:cNvGraphicFramePr>
          <p:nvPr>
            <p:extLst>
              <p:ext uri="{D42A27DB-BD31-4B8C-83A1-F6EECF244321}">
                <p14:modId xmlns:p14="http://schemas.microsoft.com/office/powerpoint/2010/main" val="1881952459"/>
              </p:ext>
            </p:extLst>
          </p:nvPr>
        </p:nvGraphicFramePr>
        <p:xfrm>
          <a:off x="592285" y="3227303"/>
          <a:ext cx="10376569" cy="2946400"/>
        </p:xfrm>
        <a:graphic>
          <a:graphicData uri="http://schemas.openxmlformats.org/drawingml/2006/table">
            <a:tbl>
              <a:tblPr/>
              <a:tblGrid>
                <a:gridCol w="241655">
                  <a:extLst>
                    <a:ext uri="{9D8B030D-6E8A-4147-A177-3AD203B41FA5}">
                      <a16:colId xmlns:a16="http://schemas.microsoft.com/office/drawing/2014/main" val="1798054468"/>
                    </a:ext>
                  </a:extLst>
                </a:gridCol>
                <a:gridCol w="410084">
                  <a:extLst>
                    <a:ext uri="{9D8B030D-6E8A-4147-A177-3AD203B41FA5}">
                      <a16:colId xmlns:a16="http://schemas.microsoft.com/office/drawing/2014/main" val="1369896910"/>
                    </a:ext>
                  </a:extLst>
                </a:gridCol>
                <a:gridCol w="512604">
                  <a:extLst>
                    <a:ext uri="{9D8B030D-6E8A-4147-A177-3AD203B41FA5}">
                      <a16:colId xmlns:a16="http://schemas.microsoft.com/office/drawing/2014/main" val="1752958014"/>
                    </a:ext>
                  </a:extLst>
                </a:gridCol>
                <a:gridCol w="439376">
                  <a:extLst>
                    <a:ext uri="{9D8B030D-6E8A-4147-A177-3AD203B41FA5}">
                      <a16:colId xmlns:a16="http://schemas.microsoft.com/office/drawing/2014/main" val="3773325124"/>
                    </a:ext>
                  </a:extLst>
                </a:gridCol>
                <a:gridCol w="454022">
                  <a:extLst>
                    <a:ext uri="{9D8B030D-6E8A-4147-A177-3AD203B41FA5}">
                      <a16:colId xmlns:a16="http://schemas.microsoft.com/office/drawing/2014/main" val="2905517437"/>
                    </a:ext>
                  </a:extLst>
                </a:gridCol>
                <a:gridCol w="402762">
                  <a:extLst>
                    <a:ext uri="{9D8B030D-6E8A-4147-A177-3AD203B41FA5}">
                      <a16:colId xmlns:a16="http://schemas.microsoft.com/office/drawing/2014/main" val="4276892408"/>
                    </a:ext>
                  </a:extLst>
                </a:gridCol>
                <a:gridCol w="388114">
                  <a:extLst>
                    <a:ext uri="{9D8B030D-6E8A-4147-A177-3AD203B41FA5}">
                      <a16:colId xmlns:a16="http://schemas.microsoft.com/office/drawing/2014/main" val="3835777866"/>
                    </a:ext>
                  </a:extLst>
                </a:gridCol>
                <a:gridCol w="388114">
                  <a:extLst>
                    <a:ext uri="{9D8B030D-6E8A-4147-A177-3AD203B41FA5}">
                      <a16:colId xmlns:a16="http://schemas.microsoft.com/office/drawing/2014/main" val="902039424"/>
                    </a:ext>
                  </a:extLst>
                </a:gridCol>
                <a:gridCol w="388114">
                  <a:extLst>
                    <a:ext uri="{9D8B030D-6E8A-4147-A177-3AD203B41FA5}">
                      <a16:colId xmlns:a16="http://schemas.microsoft.com/office/drawing/2014/main" val="387152762"/>
                    </a:ext>
                  </a:extLst>
                </a:gridCol>
                <a:gridCol w="388114">
                  <a:extLst>
                    <a:ext uri="{9D8B030D-6E8A-4147-A177-3AD203B41FA5}">
                      <a16:colId xmlns:a16="http://schemas.microsoft.com/office/drawing/2014/main" val="2397079351"/>
                    </a:ext>
                  </a:extLst>
                </a:gridCol>
                <a:gridCol w="314885">
                  <a:extLst>
                    <a:ext uri="{9D8B030D-6E8A-4147-A177-3AD203B41FA5}">
                      <a16:colId xmlns:a16="http://schemas.microsoft.com/office/drawing/2014/main" val="3569045438"/>
                    </a:ext>
                  </a:extLst>
                </a:gridCol>
                <a:gridCol w="388114">
                  <a:extLst>
                    <a:ext uri="{9D8B030D-6E8A-4147-A177-3AD203B41FA5}">
                      <a16:colId xmlns:a16="http://schemas.microsoft.com/office/drawing/2014/main" val="3831314601"/>
                    </a:ext>
                  </a:extLst>
                </a:gridCol>
                <a:gridCol w="314885">
                  <a:extLst>
                    <a:ext uri="{9D8B030D-6E8A-4147-A177-3AD203B41FA5}">
                      <a16:colId xmlns:a16="http://schemas.microsoft.com/office/drawing/2014/main" val="2916603943"/>
                    </a:ext>
                  </a:extLst>
                </a:gridCol>
                <a:gridCol w="388114">
                  <a:extLst>
                    <a:ext uri="{9D8B030D-6E8A-4147-A177-3AD203B41FA5}">
                      <a16:colId xmlns:a16="http://schemas.microsoft.com/office/drawing/2014/main" val="1309564825"/>
                    </a:ext>
                  </a:extLst>
                </a:gridCol>
                <a:gridCol w="388114">
                  <a:extLst>
                    <a:ext uri="{9D8B030D-6E8A-4147-A177-3AD203B41FA5}">
                      <a16:colId xmlns:a16="http://schemas.microsoft.com/office/drawing/2014/main" val="3092243088"/>
                    </a:ext>
                  </a:extLst>
                </a:gridCol>
                <a:gridCol w="388114">
                  <a:extLst>
                    <a:ext uri="{9D8B030D-6E8A-4147-A177-3AD203B41FA5}">
                      <a16:colId xmlns:a16="http://schemas.microsoft.com/office/drawing/2014/main" val="2857912821"/>
                    </a:ext>
                  </a:extLst>
                </a:gridCol>
                <a:gridCol w="388114">
                  <a:extLst>
                    <a:ext uri="{9D8B030D-6E8A-4147-A177-3AD203B41FA5}">
                      <a16:colId xmlns:a16="http://schemas.microsoft.com/office/drawing/2014/main" val="2953345700"/>
                    </a:ext>
                  </a:extLst>
                </a:gridCol>
                <a:gridCol w="388114">
                  <a:extLst>
                    <a:ext uri="{9D8B030D-6E8A-4147-A177-3AD203B41FA5}">
                      <a16:colId xmlns:a16="http://schemas.microsoft.com/office/drawing/2014/main" val="409950190"/>
                    </a:ext>
                  </a:extLst>
                </a:gridCol>
                <a:gridCol w="336855">
                  <a:extLst>
                    <a:ext uri="{9D8B030D-6E8A-4147-A177-3AD203B41FA5}">
                      <a16:colId xmlns:a16="http://schemas.microsoft.com/office/drawing/2014/main" val="1391860251"/>
                    </a:ext>
                  </a:extLst>
                </a:gridCol>
                <a:gridCol w="388114">
                  <a:extLst>
                    <a:ext uri="{9D8B030D-6E8A-4147-A177-3AD203B41FA5}">
                      <a16:colId xmlns:a16="http://schemas.microsoft.com/office/drawing/2014/main" val="2493132735"/>
                    </a:ext>
                  </a:extLst>
                </a:gridCol>
                <a:gridCol w="388114">
                  <a:extLst>
                    <a:ext uri="{9D8B030D-6E8A-4147-A177-3AD203B41FA5}">
                      <a16:colId xmlns:a16="http://schemas.microsoft.com/office/drawing/2014/main" val="1267215315"/>
                    </a:ext>
                  </a:extLst>
                </a:gridCol>
                <a:gridCol w="336855">
                  <a:extLst>
                    <a:ext uri="{9D8B030D-6E8A-4147-A177-3AD203B41FA5}">
                      <a16:colId xmlns:a16="http://schemas.microsoft.com/office/drawing/2014/main" val="2100381609"/>
                    </a:ext>
                  </a:extLst>
                </a:gridCol>
                <a:gridCol w="344176">
                  <a:extLst>
                    <a:ext uri="{9D8B030D-6E8A-4147-A177-3AD203B41FA5}">
                      <a16:colId xmlns:a16="http://schemas.microsoft.com/office/drawing/2014/main" val="2842034792"/>
                    </a:ext>
                  </a:extLst>
                </a:gridCol>
                <a:gridCol w="388114">
                  <a:extLst>
                    <a:ext uri="{9D8B030D-6E8A-4147-A177-3AD203B41FA5}">
                      <a16:colId xmlns:a16="http://schemas.microsoft.com/office/drawing/2014/main" val="3016366128"/>
                    </a:ext>
                  </a:extLst>
                </a:gridCol>
                <a:gridCol w="388114">
                  <a:extLst>
                    <a:ext uri="{9D8B030D-6E8A-4147-A177-3AD203B41FA5}">
                      <a16:colId xmlns:a16="http://schemas.microsoft.com/office/drawing/2014/main" val="3423562008"/>
                    </a:ext>
                  </a:extLst>
                </a:gridCol>
                <a:gridCol w="388114">
                  <a:extLst>
                    <a:ext uri="{9D8B030D-6E8A-4147-A177-3AD203B41FA5}">
                      <a16:colId xmlns:a16="http://schemas.microsoft.com/office/drawing/2014/main" val="3883023459"/>
                    </a:ext>
                  </a:extLst>
                </a:gridCol>
                <a:gridCol w="446700">
                  <a:extLst>
                    <a:ext uri="{9D8B030D-6E8A-4147-A177-3AD203B41FA5}">
                      <a16:colId xmlns:a16="http://schemas.microsoft.com/office/drawing/2014/main" val="2787176833"/>
                    </a:ext>
                  </a:extLst>
                </a:gridCol>
              </a:tblGrid>
              <a:tr h="248825">
                <a:tc gridSpan="10">
                  <a:txBody>
                    <a:bodyPr/>
                    <a:lstStyle/>
                    <a:p>
                      <a:pPr algn="l" fontAlgn="ctr"/>
                      <a:r>
                        <a:rPr lang="en-US" altLang="zh-CN" sz="1000" b="1"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范围定义：确认项目</a:t>
                      </a:r>
                    </a:p>
                  </a:txBody>
                  <a:tcPr marL="3339" marR="3339" marT="3339"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17">
                  <a:txBody>
                    <a:bodyPr/>
                    <a:lstStyle/>
                    <a:p>
                      <a:pPr algn="l"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启动准备工作：项目计划，分析边界，经验教训，结构基础 ，分析步骤</a:t>
                      </a:r>
                    </a:p>
                  </a:txBody>
                  <a:tcPr marL="3339" marR="3339" marT="3339"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600290234"/>
                  </a:ext>
                </a:extLst>
              </a:tr>
              <a:tr h="210985">
                <a:tc gridSpan="3">
                  <a:txBody>
                    <a:bodyPr/>
                    <a:lstStyle/>
                    <a:p>
                      <a:pPr algn="ctr" fontAlgn="ctr"/>
                      <a:r>
                        <a:rPr lang="en-US" altLang="zh-CN" sz="1000" b="1"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结构分析</a:t>
                      </a:r>
                    </a:p>
                  </a:txBody>
                  <a:tcPr marL="3339" marR="3339" marT="33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1000" b="1" i="0" u="none" strike="noStrike" dirty="0">
                          <a:solidFill>
                            <a:srgbClr val="000000"/>
                          </a:solidFill>
                          <a:effectLst/>
                          <a:latin typeface="微软雅黑" panose="020B0503020204020204" pitchFamily="34" charset="-122"/>
                          <a:ea typeface="微软雅黑" panose="020B0503020204020204" pitchFamily="34" charset="-122"/>
                        </a:rPr>
                        <a:t>3.</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功能分析</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1000" b="1" i="0" u="none" strike="noStrike" dirty="0">
                          <a:solidFill>
                            <a:srgbClr val="000000"/>
                          </a:solidFill>
                          <a:effectLst/>
                          <a:latin typeface="微软雅黑" panose="020B0503020204020204" pitchFamily="34" charset="-122"/>
                          <a:ea typeface="微软雅黑" panose="020B0503020204020204" pitchFamily="34" charset="-122"/>
                        </a:rPr>
                        <a:t>4.</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失效分析</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6">
                  <a:txBody>
                    <a:bodyPr/>
                    <a:lstStyle/>
                    <a:p>
                      <a:pPr algn="ctr" fontAlgn="ctr"/>
                      <a:r>
                        <a:rPr lang="en-US" altLang="zh-CN" sz="1000" b="1"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风险评估</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11">
                  <a:txBody>
                    <a:bodyPr/>
                    <a:lstStyle/>
                    <a:p>
                      <a:pPr algn="ctr" fontAlgn="ctr"/>
                      <a:r>
                        <a:rPr lang="en-US" altLang="zh-CN" sz="1000" b="1" i="0" u="none" strike="noStrike" dirty="0">
                          <a:solidFill>
                            <a:srgbClr val="000000"/>
                          </a:solidFill>
                          <a:effectLst/>
                          <a:latin typeface="微软雅黑" panose="020B0503020204020204" pitchFamily="34" charset="-122"/>
                          <a:ea typeface="微软雅黑" panose="020B0503020204020204" pitchFamily="34" charset="-122"/>
                        </a:rPr>
                        <a:t>6.</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改进措施</a:t>
                      </a:r>
                    </a:p>
                  </a:txBody>
                  <a:tcPr marL="3339" marR="3339" marT="33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783553643"/>
                  </a:ext>
                </a:extLst>
              </a:tr>
              <a:tr h="830372">
                <a:tc gridSpan="3">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产品、元素或过程的系统结构 </a:t>
                      </a:r>
                    </a:p>
                  </a:txBody>
                  <a:tcPr marL="3339" marR="3339" marT="33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产品或过程的功能概述 </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4">
                  <a:txBody>
                    <a:bodyPr/>
                    <a:lstStyle/>
                    <a:p>
                      <a:pPr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建立失效链</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针对每一个产品或过程功能，分析潜在失效后果</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失效模式</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失效原因）</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6">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识别针对失效原因和失效模式的控制方法</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11">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确认减少风险的必要措施</a:t>
                      </a:r>
                    </a:p>
                  </a:txBody>
                  <a:tcPr marL="3339" marR="3339" marT="33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88517520"/>
                  </a:ext>
                </a:extLst>
              </a:tr>
              <a:tr h="1656218">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系统</a:t>
                      </a: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项目</a:t>
                      </a: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a:t>
                      </a:r>
                    </a:p>
                  </a:txBody>
                  <a:tcPr marL="3339" marR="3339" marT="33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系统要素或工位</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相关接口</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零部件要素</a:t>
                      </a: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项目</a:t>
                      </a: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接口</a:t>
                      </a: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系统的功能，要求及预期输出</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系统要素的功能，要求及预期输出</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零部件的功能，要求，预期输出及特性</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失效影响</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严重度</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失效模式</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失效原因</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现行预防控制</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发生度</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现行探测控制</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探测度</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dirty="0">
                          <a:solidFill>
                            <a:srgbClr val="000000"/>
                          </a:solidFill>
                          <a:effectLst/>
                          <a:latin typeface="微软雅黑" panose="020B0503020204020204" pitchFamily="34" charset="-122"/>
                          <a:ea typeface="微软雅黑" panose="020B0503020204020204" pitchFamily="34" charset="-122"/>
                        </a:rPr>
                        <a:t>AP(</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行动优先级</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筛选代码</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预防措施</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探测措施</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责任人</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计划完成时间</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状态：</a:t>
                      </a:r>
                      <a:b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b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开放状态</a:t>
                      </a:r>
                      <a:b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b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完成状态</a:t>
                      </a:r>
                      <a:b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b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取消状态</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改进措施描述</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实际完成时间</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严重度</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发生度</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探测度</a:t>
                      </a:r>
                    </a:p>
                  </a:txBody>
                  <a:tcPr marL="3339" marR="3339" marT="33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dirty="0">
                          <a:solidFill>
                            <a:srgbClr val="000000"/>
                          </a:solidFill>
                          <a:effectLst/>
                          <a:latin typeface="微软雅黑" panose="020B0503020204020204" pitchFamily="34" charset="-122"/>
                          <a:ea typeface="微软雅黑" panose="020B0503020204020204" pitchFamily="34" charset="-122"/>
                        </a:rPr>
                        <a:t>AP</a:t>
                      </a:r>
                    </a:p>
                  </a:txBody>
                  <a:tcPr marL="3339" marR="3339" marT="33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322309435"/>
                  </a:ext>
                </a:extLst>
              </a:tr>
            </a:tbl>
          </a:graphicData>
        </a:graphic>
      </p:graphicFrame>
      <p:grpSp>
        <p:nvGrpSpPr>
          <p:cNvPr id="24" name="组合 23">
            <a:extLst>
              <a:ext uri="{FF2B5EF4-FFF2-40B4-BE49-F238E27FC236}">
                <a16:creationId xmlns:a16="http://schemas.microsoft.com/office/drawing/2014/main" id="{28967C3A-28B0-490C-94CA-704A7D606BC2}"/>
              </a:ext>
            </a:extLst>
          </p:cNvPr>
          <p:cNvGrpSpPr/>
          <p:nvPr/>
        </p:nvGrpSpPr>
        <p:grpSpPr>
          <a:xfrm>
            <a:off x="376389" y="1045368"/>
            <a:ext cx="11069486" cy="2257425"/>
            <a:chOff x="376389" y="2111374"/>
            <a:chExt cx="11069486" cy="2257425"/>
          </a:xfrm>
        </p:grpSpPr>
        <p:sp>
          <p:nvSpPr>
            <p:cNvPr id="25" name="AutoShape 4">
              <a:extLst>
                <a:ext uri="{FF2B5EF4-FFF2-40B4-BE49-F238E27FC236}">
                  <a16:creationId xmlns:a16="http://schemas.microsoft.com/office/drawing/2014/main" id="{688FAF1E-0BBF-4135-A17C-E7E0C431CFC7}"/>
                </a:ext>
              </a:extLst>
            </p:cNvPr>
            <p:cNvSpPr>
              <a:spLocks noChangeArrowheads="1"/>
            </p:cNvSpPr>
            <p:nvPr/>
          </p:nvSpPr>
          <p:spPr bwMode="ltGray">
            <a:xfrm>
              <a:off x="376389" y="2111374"/>
              <a:ext cx="11069486" cy="2257425"/>
            </a:xfrm>
            <a:prstGeom prst="rightArrow">
              <a:avLst>
                <a:gd name="adj1" fmla="val 76130"/>
                <a:gd name="adj2" fmla="val 66746"/>
              </a:avLst>
            </a:prstGeom>
            <a:solidFill>
              <a:schemeClr val="tx2">
                <a:lumMod val="20000"/>
                <a:lumOff val="80000"/>
              </a:schemeClr>
            </a:solidFill>
            <a:ln>
              <a:noFill/>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dirty="0"/>
            </a:p>
          </p:txBody>
        </p:sp>
        <p:sp>
          <p:nvSpPr>
            <p:cNvPr id="26" name="AutoShape 7">
              <a:extLst>
                <a:ext uri="{FF2B5EF4-FFF2-40B4-BE49-F238E27FC236}">
                  <a16:creationId xmlns:a16="http://schemas.microsoft.com/office/drawing/2014/main" id="{465548D0-7862-4F6B-92A4-2D41D7ED1604}"/>
                </a:ext>
              </a:extLst>
            </p:cNvPr>
            <p:cNvSpPr>
              <a:spLocks noChangeArrowheads="1"/>
            </p:cNvSpPr>
            <p:nvPr/>
          </p:nvSpPr>
          <p:spPr bwMode="gray">
            <a:xfrm>
              <a:off x="422241" y="2762296"/>
              <a:ext cx="1483119" cy="860386"/>
            </a:xfrm>
            <a:prstGeom prst="homePlate">
              <a:avLst>
                <a:gd name="adj" fmla="val 64203"/>
              </a:avLst>
            </a:prstGeom>
            <a:solidFill>
              <a:srgbClr val="92D050"/>
            </a:solidFill>
            <a:ln>
              <a:noFill/>
            </a:ln>
            <a:effectLst>
              <a:outerShdw dist="56796" dir="3806097" algn="ctr" rotWithShape="0">
                <a:srgbClr val="80808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latin typeface="微软雅黑" panose="020B0503020204020204" pitchFamily="34" charset="-122"/>
                  <a:ea typeface="微软雅黑" panose="020B0503020204020204" pitchFamily="34" charset="-122"/>
                </a:rPr>
                <a:t>步骤一</a:t>
              </a:r>
              <a:endParaRPr lang="en-US" altLang="zh-CN" sz="1600" b="1" dirty="0">
                <a:latin typeface="微软雅黑" panose="020B0503020204020204" pitchFamily="34" charset="-122"/>
                <a:ea typeface="微软雅黑" panose="020B0503020204020204" pitchFamily="34" charset="-122"/>
              </a:endParaRPr>
            </a:p>
            <a:p>
              <a:pPr eaLnBrk="1" hangingPunct="1"/>
              <a:r>
                <a:rPr lang="zh-CN" altLang="en-US" sz="1600" b="1" dirty="0">
                  <a:latin typeface="微软雅黑" panose="020B0503020204020204" pitchFamily="34" charset="-122"/>
                  <a:ea typeface="微软雅黑" panose="020B0503020204020204" pitchFamily="34" charset="-122"/>
                </a:rPr>
                <a:t>规划和准备</a:t>
              </a:r>
            </a:p>
          </p:txBody>
        </p:sp>
        <p:sp>
          <p:nvSpPr>
            <p:cNvPr id="27" name="AutoShape 7">
              <a:extLst>
                <a:ext uri="{FF2B5EF4-FFF2-40B4-BE49-F238E27FC236}">
                  <a16:creationId xmlns:a16="http://schemas.microsoft.com/office/drawing/2014/main" id="{CB740C90-E15C-4D40-A532-ABAA61D1729B}"/>
                </a:ext>
              </a:extLst>
            </p:cNvPr>
            <p:cNvSpPr>
              <a:spLocks noChangeArrowheads="1"/>
            </p:cNvSpPr>
            <p:nvPr/>
          </p:nvSpPr>
          <p:spPr bwMode="gray">
            <a:xfrm>
              <a:off x="1907543" y="2762296"/>
              <a:ext cx="1483119" cy="860386"/>
            </a:xfrm>
            <a:prstGeom prst="homePlate">
              <a:avLst>
                <a:gd name="adj" fmla="val 64203"/>
              </a:avLst>
            </a:prstGeom>
            <a:solidFill>
              <a:srgbClr val="92D050"/>
            </a:solidFill>
            <a:ln>
              <a:noFill/>
            </a:ln>
            <a:effectLst>
              <a:outerShdw dist="56796" dir="3806097" algn="ctr" rotWithShape="0">
                <a:srgbClr val="80808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latin typeface="微软雅黑" panose="020B0503020204020204" pitchFamily="34" charset="-122"/>
                  <a:ea typeface="微软雅黑" panose="020B0503020204020204" pitchFamily="34" charset="-122"/>
                </a:rPr>
                <a:t>步骤二</a:t>
              </a:r>
              <a:endParaRPr lang="en-US" altLang="zh-CN" sz="1600" b="1" dirty="0">
                <a:latin typeface="微软雅黑" panose="020B0503020204020204" pitchFamily="34" charset="-122"/>
                <a:ea typeface="微软雅黑" panose="020B0503020204020204" pitchFamily="34" charset="-122"/>
              </a:endParaRPr>
            </a:p>
            <a:p>
              <a:pPr eaLnBrk="1" hangingPunct="1"/>
              <a:r>
                <a:rPr lang="zh-CN" altLang="en-US" sz="1600" b="1" dirty="0">
                  <a:latin typeface="微软雅黑" panose="020B0503020204020204" pitchFamily="34" charset="-122"/>
                  <a:ea typeface="微软雅黑" panose="020B0503020204020204" pitchFamily="34" charset="-122"/>
                </a:rPr>
                <a:t>架构分析</a:t>
              </a:r>
            </a:p>
          </p:txBody>
        </p:sp>
        <p:sp>
          <p:nvSpPr>
            <p:cNvPr id="28" name="AutoShape 7">
              <a:extLst>
                <a:ext uri="{FF2B5EF4-FFF2-40B4-BE49-F238E27FC236}">
                  <a16:creationId xmlns:a16="http://schemas.microsoft.com/office/drawing/2014/main" id="{3A1DFBC5-698D-46FA-B703-58E0B070499A}"/>
                </a:ext>
              </a:extLst>
            </p:cNvPr>
            <p:cNvSpPr>
              <a:spLocks noChangeArrowheads="1"/>
            </p:cNvSpPr>
            <p:nvPr/>
          </p:nvSpPr>
          <p:spPr bwMode="gray">
            <a:xfrm>
              <a:off x="3383000" y="2762296"/>
              <a:ext cx="1483119" cy="860386"/>
            </a:xfrm>
            <a:prstGeom prst="homePlate">
              <a:avLst>
                <a:gd name="adj" fmla="val 64203"/>
              </a:avLst>
            </a:prstGeom>
            <a:solidFill>
              <a:srgbClr val="92D050"/>
            </a:solidFill>
            <a:ln>
              <a:noFill/>
            </a:ln>
            <a:effectLst>
              <a:outerShdw dist="56796" dir="3806097" algn="ctr" rotWithShape="0">
                <a:srgbClr val="80808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latin typeface="微软雅黑" panose="020B0503020204020204" pitchFamily="34" charset="-122"/>
                  <a:ea typeface="微软雅黑" panose="020B0503020204020204" pitchFamily="34" charset="-122"/>
                </a:rPr>
                <a:t>步骤三</a:t>
              </a:r>
              <a:endParaRPr lang="en-US" altLang="zh-CN" sz="1600" b="1" dirty="0">
                <a:latin typeface="微软雅黑" panose="020B0503020204020204" pitchFamily="34" charset="-122"/>
                <a:ea typeface="微软雅黑" panose="020B0503020204020204" pitchFamily="34" charset="-122"/>
              </a:endParaRPr>
            </a:p>
            <a:p>
              <a:pPr eaLnBrk="1" hangingPunct="1"/>
              <a:r>
                <a:rPr lang="zh-CN" altLang="en-US" sz="1600" b="1" dirty="0">
                  <a:latin typeface="微软雅黑" panose="020B0503020204020204" pitchFamily="34" charset="-122"/>
                  <a:ea typeface="微软雅黑" panose="020B0503020204020204" pitchFamily="34" charset="-122"/>
                </a:rPr>
                <a:t>功能分析</a:t>
              </a:r>
            </a:p>
          </p:txBody>
        </p:sp>
        <p:sp>
          <p:nvSpPr>
            <p:cNvPr id="29" name="AutoShape 7">
              <a:extLst>
                <a:ext uri="{FF2B5EF4-FFF2-40B4-BE49-F238E27FC236}">
                  <a16:creationId xmlns:a16="http://schemas.microsoft.com/office/drawing/2014/main" id="{D4A9A533-B89B-4AD3-92B0-5113CBB731C6}"/>
                </a:ext>
              </a:extLst>
            </p:cNvPr>
            <p:cNvSpPr>
              <a:spLocks noChangeArrowheads="1"/>
            </p:cNvSpPr>
            <p:nvPr/>
          </p:nvSpPr>
          <p:spPr bwMode="gray">
            <a:xfrm>
              <a:off x="4849433" y="2762296"/>
              <a:ext cx="1483119" cy="860386"/>
            </a:xfrm>
            <a:prstGeom prst="homePlate">
              <a:avLst>
                <a:gd name="adj" fmla="val 64203"/>
              </a:avLst>
            </a:prstGeom>
            <a:solidFill>
              <a:srgbClr val="92D050"/>
            </a:solidFill>
            <a:ln>
              <a:noFill/>
            </a:ln>
            <a:effectLst>
              <a:outerShdw dist="56796" dir="3806097" algn="ctr" rotWithShape="0">
                <a:srgbClr val="80808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latin typeface="微软雅黑" panose="020B0503020204020204" pitchFamily="34" charset="-122"/>
                  <a:ea typeface="微软雅黑" panose="020B0503020204020204" pitchFamily="34" charset="-122"/>
                </a:rPr>
                <a:t>步骤四</a:t>
              </a:r>
              <a:endParaRPr lang="en-US" altLang="zh-CN" sz="1600" b="1" dirty="0">
                <a:latin typeface="微软雅黑" panose="020B0503020204020204" pitchFamily="34" charset="-122"/>
                <a:ea typeface="微软雅黑" panose="020B0503020204020204" pitchFamily="34" charset="-122"/>
              </a:endParaRPr>
            </a:p>
            <a:p>
              <a:pPr eaLnBrk="1" hangingPunct="1"/>
              <a:r>
                <a:rPr lang="zh-CN" altLang="en-US" sz="1600" b="1" dirty="0">
                  <a:latin typeface="微软雅黑" panose="020B0503020204020204" pitchFamily="34" charset="-122"/>
                  <a:ea typeface="微软雅黑" panose="020B0503020204020204" pitchFamily="34" charset="-122"/>
                </a:rPr>
                <a:t>失效分析</a:t>
              </a:r>
            </a:p>
          </p:txBody>
        </p:sp>
        <p:sp>
          <p:nvSpPr>
            <p:cNvPr id="30" name="AutoShape 7">
              <a:extLst>
                <a:ext uri="{FF2B5EF4-FFF2-40B4-BE49-F238E27FC236}">
                  <a16:creationId xmlns:a16="http://schemas.microsoft.com/office/drawing/2014/main" id="{5CFD5C2E-FBE2-42B0-AD05-18D86BCC1ECF}"/>
                </a:ext>
              </a:extLst>
            </p:cNvPr>
            <p:cNvSpPr>
              <a:spLocks noChangeArrowheads="1"/>
            </p:cNvSpPr>
            <p:nvPr/>
          </p:nvSpPr>
          <p:spPr bwMode="gray">
            <a:xfrm>
              <a:off x="6341576" y="2762296"/>
              <a:ext cx="1483119" cy="860386"/>
            </a:xfrm>
            <a:prstGeom prst="homePlate">
              <a:avLst>
                <a:gd name="adj" fmla="val 64203"/>
              </a:avLst>
            </a:prstGeom>
            <a:solidFill>
              <a:srgbClr val="92D050"/>
            </a:solidFill>
            <a:ln>
              <a:noFill/>
            </a:ln>
            <a:effectLst>
              <a:outerShdw dist="56796" dir="3806097" algn="ctr" rotWithShape="0">
                <a:srgbClr val="80808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latin typeface="微软雅黑" panose="020B0503020204020204" pitchFamily="34" charset="-122"/>
                  <a:ea typeface="微软雅黑" panose="020B0503020204020204" pitchFamily="34" charset="-122"/>
                </a:rPr>
                <a:t>步骤五</a:t>
              </a:r>
              <a:endParaRPr lang="en-US" altLang="zh-CN" sz="1600" b="1" dirty="0">
                <a:latin typeface="微软雅黑" panose="020B0503020204020204" pitchFamily="34" charset="-122"/>
                <a:ea typeface="微软雅黑" panose="020B0503020204020204" pitchFamily="34" charset="-122"/>
              </a:endParaRPr>
            </a:p>
            <a:p>
              <a:pPr eaLnBrk="1" hangingPunct="1"/>
              <a:r>
                <a:rPr lang="zh-CN" altLang="en-US" sz="1600" b="1" dirty="0">
                  <a:latin typeface="微软雅黑" panose="020B0503020204020204" pitchFamily="34" charset="-122"/>
                  <a:ea typeface="微软雅黑" panose="020B0503020204020204" pitchFamily="34" charset="-122"/>
                </a:rPr>
                <a:t>风险分析</a:t>
              </a:r>
            </a:p>
          </p:txBody>
        </p:sp>
        <p:sp>
          <p:nvSpPr>
            <p:cNvPr id="31" name="AutoShape 7">
              <a:extLst>
                <a:ext uri="{FF2B5EF4-FFF2-40B4-BE49-F238E27FC236}">
                  <a16:creationId xmlns:a16="http://schemas.microsoft.com/office/drawing/2014/main" id="{35CDFAD8-BD2D-48CA-90B1-1B1E96B79ECF}"/>
                </a:ext>
              </a:extLst>
            </p:cNvPr>
            <p:cNvSpPr>
              <a:spLocks noChangeArrowheads="1"/>
            </p:cNvSpPr>
            <p:nvPr/>
          </p:nvSpPr>
          <p:spPr bwMode="gray">
            <a:xfrm>
              <a:off x="7811512" y="2762296"/>
              <a:ext cx="1483119" cy="860386"/>
            </a:xfrm>
            <a:prstGeom prst="homePlate">
              <a:avLst>
                <a:gd name="adj" fmla="val 64203"/>
              </a:avLst>
            </a:prstGeom>
            <a:solidFill>
              <a:srgbClr val="92D050"/>
            </a:solidFill>
            <a:ln>
              <a:noFill/>
            </a:ln>
            <a:effectLst>
              <a:outerShdw dist="56796" dir="3806097" algn="ctr" rotWithShape="0">
                <a:srgbClr val="80808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latin typeface="微软雅黑" panose="020B0503020204020204" pitchFamily="34" charset="-122"/>
                  <a:ea typeface="微软雅黑" panose="020B0503020204020204" pitchFamily="34" charset="-122"/>
                </a:rPr>
                <a:t>步骤六</a:t>
              </a:r>
              <a:endParaRPr lang="en-US" altLang="zh-CN" sz="1600" b="1" dirty="0">
                <a:latin typeface="微软雅黑" panose="020B0503020204020204" pitchFamily="34" charset="-122"/>
                <a:ea typeface="微软雅黑" panose="020B0503020204020204" pitchFamily="34" charset="-122"/>
              </a:endParaRPr>
            </a:p>
            <a:p>
              <a:pPr eaLnBrk="1" hangingPunct="1"/>
              <a:r>
                <a:rPr lang="zh-CN" altLang="en-US" sz="1600" b="1" dirty="0">
                  <a:latin typeface="微软雅黑" panose="020B0503020204020204" pitchFamily="34" charset="-122"/>
                  <a:ea typeface="微软雅黑" panose="020B0503020204020204" pitchFamily="34" charset="-122"/>
                </a:rPr>
                <a:t>技术改进</a:t>
              </a:r>
            </a:p>
          </p:txBody>
        </p:sp>
        <p:sp>
          <p:nvSpPr>
            <p:cNvPr id="32" name="AutoShape 7">
              <a:extLst>
                <a:ext uri="{FF2B5EF4-FFF2-40B4-BE49-F238E27FC236}">
                  <a16:creationId xmlns:a16="http://schemas.microsoft.com/office/drawing/2014/main" id="{542FBFF3-2186-465E-9634-1BDC5E5A971B}"/>
                </a:ext>
              </a:extLst>
            </p:cNvPr>
            <p:cNvSpPr>
              <a:spLocks noChangeArrowheads="1"/>
            </p:cNvSpPr>
            <p:nvPr/>
          </p:nvSpPr>
          <p:spPr bwMode="gray">
            <a:xfrm>
              <a:off x="9262787" y="2762296"/>
              <a:ext cx="1483119" cy="860386"/>
            </a:xfrm>
            <a:prstGeom prst="homePlate">
              <a:avLst>
                <a:gd name="adj" fmla="val 64203"/>
              </a:avLst>
            </a:prstGeom>
            <a:solidFill>
              <a:srgbClr val="92D050"/>
            </a:solidFill>
            <a:ln>
              <a:noFill/>
            </a:ln>
            <a:effectLst>
              <a:outerShdw dist="56796" dir="3806097" algn="ctr" rotWithShape="0">
                <a:srgbClr val="80808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latin typeface="微软雅黑" panose="020B0503020204020204" pitchFamily="34" charset="-122"/>
                  <a:ea typeface="微软雅黑" panose="020B0503020204020204" pitchFamily="34" charset="-122"/>
                </a:rPr>
                <a:t>步骤七</a:t>
              </a:r>
              <a:endParaRPr lang="en-US" altLang="zh-CN" sz="1600" b="1" dirty="0">
                <a:latin typeface="微软雅黑" panose="020B0503020204020204" pitchFamily="34" charset="-122"/>
                <a:ea typeface="微软雅黑" panose="020B0503020204020204" pitchFamily="34" charset="-122"/>
              </a:endParaRPr>
            </a:p>
            <a:p>
              <a:pPr eaLnBrk="1" hangingPunct="1"/>
              <a:r>
                <a:rPr lang="zh-CN" altLang="en-US" sz="1600" b="1" dirty="0">
                  <a:latin typeface="微软雅黑" panose="020B0503020204020204" pitchFamily="34" charset="-122"/>
                  <a:ea typeface="微软雅黑" panose="020B0503020204020204" pitchFamily="34" charset="-122"/>
                </a:rPr>
                <a:t>文档化</a:t>
              </a:r>
            </a:p>
          </p:txBody>
        </p:sp>
      </p:grpSp>
    </p:spTree>
    <p:extLst>
      <p:ext uri="{BB962C8B-B14F-4D97-AF65-F5344CB8AC3E}">
        <p14:creationId xmlns:p14="http://schemas.microsoft.com/office/powerpoint/2010/main" val="3128554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规划和准备</a:t>
            </a:r>
            <a:endParaRPr lang="zh-CN" altLang="en-US" sz="3600" dirty="0"/>
          </a:p>
        </p:txBody>
      </p:sp>
      <p:sp>
        <p:nvSpPr>
          <p:cNvPr id="13" name="矩形 1">
            <a:extLst>
              <a:ext uri="{FF2B5EF4-FFF2-40B4-BE49-F238E27FC236}">
                <a16:creationId xmlns:a16="http://schemas.microsoft.com/office/drawing/2014/main" id="{36B95B2E-1BAF-4848-B5ED-68B1C618B522}"/>
              </a:ext>
            </a:extLst>
          </p:cNvPr>
          <p:cNvSpPr>
            <a:spLocks noChangeArrowheads="1"/>
          </p:cNvSpPr>
          <p:nvPr/>
        </p:nvSpPr>
        <p:spPr bwMode="auto">
          <a:xfrm>
            <a:off x="4433925" y="935103"/>
            <a:ext cx="6757695" cy="128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en-US" altLang="zh-CN" b="1" dirty="0">
                <a:solidFill>
                  <a:srgbClr val="FF0000"/>
                </a:solidFill>
                <a:latin typeface="微软雅黑" panose="020B0503020204020204" pitchFamily="34" charset="-122"/>
                <a:ea typeface="微软雅黑" panose="020B0503020204020204" pitchFamily="34" charset="-122"/>
              </a:rPr>
              <a:t>DFMEA</a:t>
            </a:r>
            <a:r>
              <a:rPr lang="zh-CN" altLang="en-US" dirty="0">
                <a:latin typeface="微软雅黑" panose="020B0503020204020204" pitchFamily="34" charset="-122"/>
                <a:ea typeface="微软雅黑" panose="020B0503020204020204" pitchFamily="34" charset="-122"/>
              </a:rPr>
              <a:t>项目确定包括明确了解需要评估的内容</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这涉及到一个决策过程来确定顾客项目所需的</a:t>
            </a:r>
            <a:r>
              <a:rPr lang="en-US" altLang="zh-CN" dirty="0">
                <a:latin typeface="微软雅黑" panose="020B0503020204020204" pitchFamily="34" charset="-122"/>
                <a:ea typeface="微软雅黑" panose="020B0503020204020204" pitchFamily="34" charset="-122"/>
              </a:rPr>
              <a:t>DFMEA</a:t>
            </a:r>
            <a:r>
              <a:rPr lang="zh-CN" altLang="en-US" dirty="0">
                <a:latin typeface="微软雅黑" panose="020B0503020204020204" pitchFamily="34" charset="-122"/>
                <a:ea typeface="微软雅黑" panose="020B0503020204020204" pitchFamily="34" charset="-122"/>
              </a:rPr>
              <a:t>。在分析中需要不包括和包括的内容同样重要。</a:t>
            </a:r>
          </a:p>
        </p:txBody>
      </p:sp>
      <p:sp>
        <p:nvSpPr>
          <p:cNvPr id="15" name="矩形 3">
            <a:extLst>
              <a:ext uri="{FF2B5EF4-FFF2-40B4-BE49-F238E27FC236}">
                <a16:creationId xmlns:a16="http://schemas.microsoft.com/office/drawing/2014/main" id="{EB6F8225-79CE-40AD-B98B-651E540128EE}"/>
              </a:ext>
            </a:extLst>
          </p:cNvPr>
          <p:cNvSpPr>
            <a:spLocks noChangeArrowheads="1"/>
          </p:cNvSpPr>
          <p:nvPr/>
        </p:nvSpPr>
        <p:spPr bwMode="auto">
          <a:xfrm>
            <a:off x="408123" y="1387440"/>
            <a:ext cx="1466850" cy="40005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a:latin typeface="微软雅黑" panose="020B0503020204020204" pitchFamily="34" charset="-122"/>
                <a:ea typeface="微软雅黑" panose="020B0503020204020204" pitchFamily="34" charset="-122"/>
              </a:rPr>
              <a:t>规划和准备</a:t>
            </a:r>
            <a:endParaRPr lang="en-US" altLang="zh-CN" sz="2000">
              <a:latin typeface="微软雅黑" panose="020B0503020204020204" pitchFamily="34" charset="-122"/>
              <a:ea typeface="微软雅黑" panose="020B0503020204020204" pitchFamily="34" charset="-122"/>
            </a:endParaRPr>
          </a:p>
        </p:txBody>
      </p:sp>
      <p:sp>
        <p:nvSpPr>
          <p:cNvPr id="16" name="矩形 4">
            <a:extLst>
              <a:ext uri="{FF2B5EF4-FFF2-40B4-BE49-F238E27FC236}">
                <a16:creationId xmlns:a16="http://schemas.microsoft.com/office/drawing/2014/main" id="{AEC14F35-D6A0-42AD-9C82-2CC06C7EC767}"/>
              </a:ext>
            </a:extLst>
          </p:cNvPr>
          <p:cNvSpPr>
            <a:spLocks noChangeArrowheads="1"/>
          </p:cNvSpPr>
          <p:nvPr/>
        </p:nvSpPr>
        <p:spPr bwMode="auto">
          <a:xfrm>
            <a:off x="1468573" y="2352640"/>
            <a:ext cx="1800225" cy="369888"/>
          </a:xfrm>
          <a:prstGeom prst="rect">
            <a:avLst/>
          </a:prstGeom>
          <a:solidFill>
            <a:srgbClr val="FFC000"/>
          </a:solidFill>
          <a:ln w="9525">
            <a:solidFill>
              <a:srgbClr val="00B0F0"/>
            </a:solidFill>
            <a:miter lim="800000"/>
            <a:headEnd/>
            <a:tailEnd/>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项目确定和边界</a:t>
            </a:r>
            <a:endParaRPr lang="en-US" altLang="zh-CN" dirty="0">
              <a:latin typeface="微软雅黑" panose="020B0503020204020204" pitchFamily="34" charset="-122"/>
              <a:ea typeface="微软雅黑" panose="020B0503020204020204" pitchFamily="34" charset="-122"/>
            </a:endParaRPr>
          </a:p>
        </p:txBody>
      </p:sp>
      <p:sp>
        <p:nvSpPr>
          <p:cNvPr id="17" name="矩形 5">
            <a:extLst>
              <a:ext uri="{FF2B5EF4-FFF2-40B4-BE49-F238E27FC236}">
                <a16:creationId xmlns:a16="http://schemas.microsoft.com/office/drawing/2014/main" id="{FD29D330-3F86-4E56-AC61-18EEF5E07A5C}"/>
              </a:ext>
            </a:extLst>
          </p:cNvPr>
          <p:cNvSpPr>
            <a:spLocks noChangeArrowheads="1"/>
          </p:cNvSpPr>
          <p:nvPr/>
        </p:nvSpPr>
        <p:spPr bwMode="auto">
          <a:xfrm>
            <a:off x="1468573" y="3373403"/>
            <a:ext cx="1800225" cy="369887"/>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项目计划</a:t>
            </a:r>
            <a:endParaRPr lang="en-US" altLang="zh-CN">
              <a:latin typeface="微软雅黑" panose="020B0503020204020204" pitchFamily="34" charset="-122"/>
              <a:ea typeface="微软雅黑" panose="020B0503020204020204" pitchFamily="34" charset="-122"/>
            </a:endParaRPr>
          </a:p>
        </p:txBody>
      </p:sp>
      <p:sp>
        <p:nvSpPr>
          <p:cNvPr id="18" name="矩形 6">
            <a:extLst>
              <a:ext uri="{FF2B5EF4-FFF2-40B4-BE49-F238E27FC236}">
                <a16:creationId xmlns:a16="http://schemas.microsoft.com/office/drawing/2014/main" id="{248529E1-78DA-40DD-8A79-FDC01460CAD8}"/>
              </a:ext>
            </a:extLst>
          </p:cNvPr>
          <p:cNvSpPr>
            <a:spLocks noChangeArrowheads="1"/>
          </p:cNvSpPr>
          <p:nvPr/>
        </p:nvSpPr>
        <p:spPr bwMode="auto">
          <a:xfrm>
            <a:off x="1463811" y="4427503"/>
            <a:ext cx="1804987" cy="369887"/>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确定基准</a:t>
            </a:r>
          </a:p>
        </p:txBody>
      </p:sp>
      <p:cxnSp>
        <p:nvCxnSpPr>
          <p:cNvPr id="19" name="肘形连接符 8">
            <a:extLst>
              <a:ext uri="{FF2B5EF4-FFF2-40B4-BE49-F238E27FC236}">
                <a16:creationId xmlns:a16="http://schemas.microsoft.com/office/drawing/2014/main" id="{5B72BA43-7C75-4C4E-808F-24B2A7F7CDD3}"/>
              </a:ext>
            </a:extLst>
          </p:cNvPr>
          <p:cNvCxnSpPr>
            <a:cxnSpLocks noChangeShapeType="1"/>
            <a:stCxn id="15" idx="2"/>
            <a:endCxn id="16" idx="1"/>
          </p:cNvCxnSpPr>
          <p:nvPr/>
        </p:nvCxnSpPr>
        <p:spPr bwMode="auto">
          <a:xfrm rot="16200000" flipH="1">
            <a:off x="930411" y="1998627"/>
            <a:ext cx="749300" cy="3270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肘形连接符 10">
            <a:extLst>
              <a:ext uri="{FF2B5EF4-FFF2-40B4-BE49-F238E27FC236}">
                <a16:creationId xmlns:a16="http://schemas.microsoft.com/office/drawing/2014/main" id="{26B1A0AB-6137-400B-B058-895CE9B431E8}"/>
              </a:ext>
            </a:extLst>
          </p:cNvPr>
          <p:cNvCxnSpPr>
            <a:cxnSpLocks noChangeShapeType="1"/>
            <a:stCxn id="15" idx="2"/>
            <a:endCxn id="17" idx="1"/>
          </p:cNvCxnSpPr>
          <p:nvPr/>
        </p:nvCxnSpPr>
        <p:spPr bwMode="auto">
          <a:xfrm rot="16200000" flipH="1">
            <a:off x="420029" y="2509009"/>
            <a:ext cx="1770063" cy="3270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肘形连接符 12">
            <a:extLst>
              <a:ext uri="{FF2B5EF4-FFF2-40B4-BE49-F238E27FC236}">
                <a16:creationId xmlns:a16="http://schemas.microsoft.com/office/drawing/2014/main" id="{C3B9F78E-B58D-4502-9AE0-84FF25B79249}"/>
              </a:ext>
            </a:extLst>
          </p:cNvPr>
          <p:cNvCxnSpPr>
            <a:cxnSpLocks noChangeShapeType="1"/>
            <a:stCxn id="15" idx="2"/>
            <a:endCxn id="18" idx="1"/>
          </p:cNvCxnSpPr>
          <p:nvPr/>
        </p:nvCxnSpPr>
        <p:spPr bwMode="auto">
          <a:xfrm rot="16200000" flipH="1">
            <a:off x="-109402" y="3038440"/>
            <a:ext cx="2824163" cy="322263"/>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右箭头 15">
            <a:extLst>
              <a:ext uri="{FF2B5EF4-FFF2-40B4-BE49-F238E27FC236}">
                <a16:creationId xmlns:a16="http://schemas.microsoft.com/office/drawing/2014/main" id="{905A7D1E-A1B4-4D6F-B672-91986B04FC0E}"/>
              </a:ext>
            </a:extLst>
          </p:cNvPr>
          <p:cNvSpPr>
            <a:spLocks noChangeArrowheads="1"/>
          </p:cNvSpPr>
          <p:nvPr/>
        </p:nvSpPr>
        <p:spPr bwMode="auto">
          <a:xfrm>
            <a:off x="3386205" y="2408897"/>
            <a:ext cx="838176" cy="272406"/>
          </a:xfrm>
          <a:prstGeom prst="rightArrow">
            <a:avLst>
              <a:gd name="adj1" fmla="val 50000"/>
              <a:gd name="adj2" fmla="val 50018"/>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298A6DE-0E50-488F-A1DC-B97E8B1DD410}"/>
              </a:ext>
            </a:extLst>
          </p:cNvPr>
          <p:cNvPicPr>
            <a:picLocks noChangeAspect="1"/>
          </p:cNvPicPr>
          <p:nvPr/>
        </p:nvPicPr>
        <p:blipFill>
          <a:blip r:embed="rId3"/>
          <a:stretch>
            <a:fillRect/>
          </a:stretch>
        </p:blipFill>
        <p:spPr>
          <a:xfrm>
            <a:off x="4479829" y="2247110"/>
            <a:ext cx="6711791" cy="3336734"/>
          </a:xfrm>
          <a:prstGeom prst="rect">
            <a:avLst/>
          </a:prstGeom>
        </p:spPr>
      </p:pic>
    </p:spTree>
    <p:extLst>
      <p:ext uri="{BB962C8B-B14F-4D97-AF65-F5344CB8AC3E}">
        <p14:creationId xmlns:p14="http://schemas.microsoft.com/office/powerpoint/2010/main" val="3625732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4A300D65-25F5-4BE0-91A6-1BCFD5DD480A}"/>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123" name="图片 8">
            <a:extLst>
              <a:ext uri="{FF2B5EF4-FFF2-40B4-BE49-F238E27FC236}">
                <a16:creationId xmlns:a16="http://schemas.microsoft.com/office/drawing/2014/main" id="{C4623EF8-86AE-4772-90F5-C1ABF472A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6613" y="19050"/>
            <a:ext cx="17081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文本框 9">
            <a:extLst>
              <a:ext uri="{FF2B5EF4-FFF2-40B4-BE49-F238E27FC236}">
                <a16:creationId xmlns:a16="http://schemas.microsoft.com/office/drawing/2014/main" id="{65CDEC98-7A9B-4EF3-8381-0B8CCA9764B2}"/>
              </a:ext>
            </a:extLst>
          </p:cNvPr>
          <p:cNvSpPr>
            <a:spLocks noChangeArrowheads="1"/>
          </p:cNvSpPr>
          <p:nvPr/>
        </p:nvSpPr>
        <p:spPr bwMode="auto">
          <a:xfrm>
            <a:off x="9510713" y="6210300"/>
            <a:ext cx="21637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5125" name="TextBox 1">
            <a:extLst>
              <a:ext uri="{FF2B5EF4-FFF2-40B4-BE49-F238E27FC236}">
                <a16:creationId xmlns:a16="http://schemas.microsoft.com/office/drawing/2014/main" id="{790390CD-4F13-4FCF-9161-67D5605CB74F}"/>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对潜在的理解</a:t>
            </a:r>
            <a:endParaRPr lang="zh-CN" altLang="en-US" sz="3600" dirty="0"/>
          </a:p>
        </p:txBody>
      </p:sp>
      <p:pic>
        <p:nvPicPr>
          <p:cNvPr id="13" name="Picture 4">
            <a:extLst>
              <a:ext uri="{FF2B5EF4-FFF2-40B4-BE49-F238E27FC236}">
                <a16:creationId xmlns:a16="http://schemas.microsoft.com/office/drawing/2014/main" id="{F0E92681-D92F-4BEC-9DBA-8087483D6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543" y="1336694"/>
            <a:ext cx="1330325" cy="12049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6">
            <a:extLst>
              <a:ext uri="{FF2B5EF4-FFF2-40B4-BE49-F238E27FC236}">
                <a16:creationId xmlns:a16="http://schemas.microsoft.com/office/drawing/2014/main" id="{80FB7DC9-B0B2-4F10-B42B-FCC94B41752D}"/>
              </a:ext>
            </a:extLst>
          </p:cNvPr>
          <p:cNvGrpSpPr>
            <a:grpSpLocks/>
          </p:cNvGrpSpPr>
          <p:nvPr/>
        </p:nvGrpSpPr>
        <p:grpSpPr bwMode="auto">
          <a:xfrm>
            <a:off x="8138980" y="868382"/>
            <a:ext cx="2232025" cy="1368425"/>
            <a:chOff x="0" y="0"/>
            <a:chExt cx="2232025" cy="1368425"/>
          </a:xfrm>
        </p:grpSpPr>
        <p:sp>
          <p:nvSpPr>
            <p:cNvPr id="15" name="AutoShape 6">
              <a:extLst>
                <a:ext uri="{FF2B5EF4-FFF2-40B4-BE49-F238E27FC236}">
                  <a16:creationId xmlns:a16="http://schemas.microsoft.com/office/drawing/2014/main" id="{5138BAFC-D3F6-4A36-B553-2A73D52A8CE9}"/>
                </a:ext>
              </a:extLst>
            </p:cNvPr>
            <p:cNvSpPr>
              <a:spLocks noChangeArrowheads="1"/>
            </p:cNvSpPr>
            <p:nvPr/>
          </p:nvSpPr>
          <p:spPr bwMode="auto">
            <a:xfrm>
              <a:off x="0" y="0"/>
              <a:ext cx="2232025" cy="1368425"/>
            </a:xfrm>
            <a:prstGeom prst="cloudCallout">
              <a:avLst>
                <a:gd name="adj1" fmla="val -78319"/>
                <a:gd name="adj2" fmla="val 1935"/>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latin typeface="微软雅黑" panose="020B0503020204020204" pitchFamily="34" charset="-122"/>
                <a:ea typeface="微软雅黑" panose="020B0503020204020204" pitchFamily="34" charset="-122"/>
              </a:endParaRPr>
            </a:p>
          </p:txBody>
        </p:sp>
        <p:sp>
          <p:nvSpPr>
            <p:cNvPr id="16" name="Rectangle 8">
              <a:extLst>
                <a:ext uri="{FF2B5EF4-FFF2-40B4-BE49-F238E27FC236}">
                  <a16:creationId xmlns:a16="http://schemas.microsoft.com/office/drawing/2014/main" id="{B03C48A2-EE4D-41A2-A1E8-C1CE19A27376}"/>
                </a:ext>
              </a:extLst>
            </p:cNvPr>
            <p:cNvSpPr>
              <a:spLocks noChangeArrowheads="1"/>
            </p:cNvSpPr>
            <p:nvPr/>
          </p:nvSpPr>
          <p:spPr bwMode="auto">
            <a:xfrm>
              <a:off x="285752" y="158995"/>
              <a:ext cx="1636712" cy="104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2000" dirty="0">
                  <a:solidFill>
                    <a:schemeClr val="accent2"/>
                  </a:solidFill>
                  <a:latin typeface="微软雅黑" panose="020B0503020204020204" pitchFamily="34" charset="-122"/>
                  <a:ea typeface="微软雅黑" panose="020B0503020204020204" pitchFamily="34" charset="-122"/>
                </a:rPr>
                <a:t>潜在意味着：</a:t>
              </a:r>
              <a:endParaRPr lang="en-US" altLang="zh-CN" sz="2000" dirty="0">
                <a:solidFill>
                  <a:schemeClr val="accent2"/>
                </a:solidFill>
                <a:latin typeface="微软雅黑" panose="020B0503020204020204" pitchFamily="34" charset="-122"/>
                <a:ea typeface="微软雅黑" panose="020B0503020204020204" pitchFamily="34" charset="-122"/>
              </a:endParaRPr>
            </a:p>
            <a:p>
              <a:pPr algn="ctr" eaLnBrk="1" hangingPunct="1">
                <a:lnSpc>
                  <a:spcPct val="150000"/>
                </a:lnSpc>
                <a:buFont typeface="Arial" panose="020B0604020202020204" pitchFamily="34" charset="0"/>
                <a:buNone/>
              </a:pPr>
              <a:r>
                <a:rPr lang="zh-CN" altLang="en-US" sz="2400" b="1" dirty="0">
                  <a:solidFill>
                    <a:srgbClr val="FF0000"/>
                  </a:solidFill>
                  <a:latin typeface="微软雅黑" panose="020B0503020204020204" pitchFamily="34" charset="-122"/>
                  <a:ea typeface="微软雅黑" panose="020B0503020204020204" pitchFamily="34" charset="-122"/>
                </a:rPr>
                <a:t>预防</a:t>
              </a:r>
            </a:p>
          </p:txBody>
        </p:sp>
      </p:grpSp>
      <p:grpSp>
        <p:nvGrpSpPr>
          <p:cNvPr id="17" name="Group 9">
            <a:extLst>
              <a:ext uri="{FF2B5EF4-FFF2-40B4-BE49-F238E27FC236}">
                <a16:creationId xmlns:a16="http://schemas.microsoft.com/office/drawing/2014/main" id="{3C9632B7-3068-44F9-B0E5-F79457FB211C}"/>
              </a:ext>
            </a:extLst>
          </p:cNvPr>
          <p:cNvGrpSpPr>
            <a:grpSpLocks/>
          </p:cNvGrpSpPr>
          <p:nvPr/>
        </p:nvGrpSpPr>
        <p:grpSpPr bwMode="auto">
          <a:xfrm>
            <a:off x="801829" y="2349390"/>
            <a:ext cx="7977188" cy="3524250"/>
            <a:chOff x="0" y="0"/>
            <a:chExt cx="8305800" cy="4572000"/>
          </a:xfrm>
        </p:grpSpPr>
        <p:sp>
          <p:nvSpPr>
            <p:cNvPr id="18" name="Line 1027">
              <a:extLst>
                <a:ext uri="{FF2B5EF4-FFF2-40B4-BE49-F238E27FC236}">
                  <a16:creationId xmlns:a16="http://schemas.microsoft.com/office/drawing/2014/main" id="{6287CBEE-67FD-4304-95E0-4CDA80D1423C}"/>
                </a:ext>
              </a:extLst>
            </p:cNvPr>
            <p:cNvSpPr>
              <a:spLocks noChangeShapeType="1"/>
            </p:cNvSpPr>
            <p:nvPr/>
          </p:nvSpPr>
          <p:spPr bwMode="auto">
            <a:xfrm>
              <a:off x="1066800" y="2132013"/>
              <a:ext cx="7239000" cy="158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 name="Rectangle 1028">
              <a:extLst>
                <a:ext uri="{FF2B5EF4-FFF2-40B4-BE49-F238E27FC236}">
                  <a16:creationId xmlns:a16="http://schemas.microsoft.com/office/drawing/2014/main" id="{71F5ACA0-23FE-47B9-8FD3-22D3F5154F1A}"/>
                </a:ext>
              </a:extLst>
            </p:cNvPr>
            <p:cNvSpPr>
              <a:spLocks noChangeArrowheads="1"/>
            </p:cNvSpPr>
            <p:nvPr/>
          </p:nvSpPr>
          <p:spPr bwMode="auto">
            <a:xfrm>
              <a:off x="1676400" y="0"/>
              <a:ext cx="838200" cy="213201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问题</a:t>
              </a:r>
            </a:p>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总数</a:t>
              </a:r>
              <a:endParaRPr lang="zh-TW" altLang="en-US" sz="1600">
                <a:latin typeface="微软雅黑" panose="020B0503020204020204" pitchFamily="34" charset="-122"/>
                <a:ea typeface="微软雅黑" panose="020B0503020204020204" pitchFamily="34" charset="-122"/>
              </a:endParaRPr>
            </a:p>
          </p:txBody>
        </p:sp>
        <p:sp>
          <p:nvSpPr>
            <p:cNvPr id="20" name="Rectangle 1029">
              <a:extLst>
                <a:ext uri="{FF2B5EF4-FFF2-40B4-BE49-F238E27FC236}">
                  <a16:creationId xmlns:a16="http://schemas.microsoft.com/office/drawing/2014/main" id="{1E24134C-F83E-433D-AE97-A5746A396839}"/>
                </a:ext>
              </a:extLst>
            </p:cNvPr>
            <p:cNvSpPr>
              <a:spLocks noChangeArrowheads="1"/>
            </p:cNvSpPr>
            <p:nvPr/>
          </p:nvSpPr>
          <p:spPr bwMode="auto">
            <a:xfrm>
              <a:off x="2971800" y="1141413"/>
              <a:ext cx="838200" cy="990600"/>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项目</a:t>
              </a:r>
            </a:p>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策划</a:t>
              </a:r>
              <a:endParaRPr lang="zh-TW" altLang="en-US" sz="1600">
                <a:latin typeface="微软雅黑" panose="020B0503020204020204" pitchFamily="34" charset="-122"/>
                <a:ea typeface="微软雅黑" panose="020B0503020204020204" pitchFamily="34" charset="-122"/>
              </a:endParaRPr>
            </a:p>
          </p:txBody>
        </p:sp>
        <p:sp>
          <p:nvSpPr>
            <p:cNvPr id="21" name="Rectangle 1030">
              <a:extLst>
                <a:ext uri="{FF2B5EF4-FFF2-40B4-BE49-F238E27FC236}">
                  <a16:creationId xmlns:a16="http://schemas.microsoft.com/office/drawing/2014/main" id="{C0FF31EE-2E62-4900-8B14-67DBC69803D6}"/>
                </a:ext>
              </a:extLst>
            </p:cNvPr>
            <p:cNvSpPr>
              <a:spLocks noChangeArrowheads="1"/>
            </p:cNvSpPr>
            <p:nvPr/>
          </p:nvSpPr>
          <p:spPr bwMode="auto">
            <a:xfrm>
              <a:off x="4267200" y="1446213"/>
              <a:ext cx="838200" cy="6858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项目</a:t>
              </a:r>
            </a:p>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实施</a:t>
              </a:r>
              <a:endParaRPr lang="zh-TW" altLang="en-US" sz="1600">
                <a:latin typeface="微软雅黑" panose="020B0503020204020204" pitchFamily="34" charset="-122"/>
                <a:ea typeface="微软雅黑" panose="020B0503020204020204" pitchFamily="34" charset="-122"/>
              </a:endParaRPr>
            </a:p>
          </p:txBody>
        </p:sp>
        <p:sp>
          <p:nvSpPr>
            <p:cNvPr id="22" name="Rectangle 1031">
              <a:extLst>
                <a:ext uri="{FF2B5EF4-FFF2-40B4-BE49-F238E27FC236}">
                  <a16:creationId xmlns:a16="http://schemas.microsoft.com/office/drawing/2014/main" id="{D6F1F3A1-71D1-4B11-8160-4E43DA85717A}"/>
                </a:ext>
              </a:extLst>
            </p:cNvPr>
            <p:cNvSpPr>
              <a:spLocks noChangeArrowheads="1"/>
            </p:cNvSpPr>
            <p:nvPr/>
          </p:nvSpPr>
          <p:spPr bwMode="auto">
            <a:xfrm>
              <a:off x="5562600" y="1751013"/>
              <a:ext cx="838200" cy="381000"/>
            </a:xfrm>
            <a:prstGeom prst="rect">
              <a:avLst/>
            </a:prstGeom>
            <a:solidFill>
              <a:srgbClr val="92D05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验收</a:t>
              </a:r>
              <a:endParaRPr lang="zh-TW" altLang="en-US" sz="1600">
                <a:latin typeface="微软雅黑" panose="020B0503020204020204" pitchFamily="34" charset="-122"/>
                <a:ea typeface="微软雅黑" panose="020B0503020204020204" pitchFamily="34" charset="-122"/>
              </a:endParaRPr>
            </a:p>
          </p:txBody>
        </p:sp>
        <p:sp>
          <p:nvSpPr>
            <p:cNvPr id="23" name="Rectangle 1032">
              <a:extLst>
                <a:ext uri="{FF2B5EF4-FFF2-40B4-BE49-F238E27FC236}">
                  <a16:creationId xmlns:a16="http://schemas.microsoft.com/office/drawing/2014/main" id="{3601DBFE-35D6-4ADC-BCFE-0DF582E94EC4}"/>
                </a:ext>
              </a:extLst>
            </p:cNvPr>
            <p:cNvSpPr>
              <a:spLocks noChangeArrowheads="1"/>
            </p:cNvSpPr>
            <p:nvPr/>
          </p:nvSpPr>
          <p:spPr bwMode="auto">
            <a:xfrm>
              <a:off x="6858000" y="1903413"/>
              <a:ext cx="838200" cy="228600"/>
            </a:xfrm>
            <a:prstGeom prst="rect">
              <a:avLst/>
            </a:prstGeom>
            <a:solidFill>
              <a:srgbClr val="FF00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使用</a:t>
              </a:r>
              <a:endParaRPr lang="zh-TW" altLang="en-US" sz="1600">
                <a:latin typeface="微软雅黑" panose="020B0503020204020204" pitchFamily="34" charset="-122"/>
                <a:ea typeface="微软雅黑" panose="020B0503020204020204" pitchFamily="34" charset="-122"/>
              </a:endParaRPr>
            </a:p>
          </p:txBody>
        </p:sp>
        <p:sp>
          <p:nvSpPr>
            <p:cNvPr id="24" name="Line 1033">
              <a:extLst>
                <a:ext uri="{FF2B5EF4-FFF2-40B4-BE49-F238E27FC236}">
                  <a16:creationId xmlns:a16="http://schemas.microsoft.com/office/drawing/2014/main" id="{A73B2864-876A-41F1-A188-5BAF3F54E5DC}"/>
                </a:ext>
              </a:extLst>
            </p:cNvPr>
            <p:cNvSpPr>
              <a:spLocks noChangeShapeType="1"/>
            </p:cNvSpPr>
            <p:nvPr/>
          </p:nvSpPr>
          <p:spPr bwMode="auto">
            <a:xfrm>
              <a:off x="1066800" y="4570413"/>
              <a:ext cx="7239000" cy="158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 name="Rectangle 1034">
              <a:extLst>
                <a:ext uri="{FF2B5EF4-FFF2-40B4-BE49-F238E27FC236}">
                  <a16:creationId xmlns:a16="http://schemas.microsoft.com/office/drawing/2014/main" id="{4322B60E-20AB-4F37-9C9C-AF2A0C26F7E0}"/>
                </a:ext>
              </a:extLst>
            </p:cNvPr>
            <p:cNvSpPr>
              <a:spLocks noChangeArrowheads="1"/>
            </p:cNvSpPr>
            <p:nvPr/>
          </p:nvSpPr>
          <p:spPr bwMode="auto">
            <a:xfrm>
              <a:off x="1676400" y="2438400"/>
              <a:ext cx="838200" cy="213201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问题</a:t>
              </a:r>
            </a:p>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总数</a:t>
              </a:r>
              <a:endParaRPr lang="zh-TW" altLang="en-US" sz="1600">
                <a:latin typeface="微软雅黑" panose="020B0503020204020204" pitchFamily="34" charset="-122"/>
                <a:ea typeface="微软雅黑" panose="020B0503020204020204" pitchFamily="34" charset="-122"/>
              </a:endParaRPr>
            </a:p>
          </p:txBody>
        </p:sp>
        <p:sp>
          <p:nvSpPr>
            <p:cNvPr id="26" name="Rectangle 1035">
              <a:extLst>
                <a:ext uri="{FF2B5EF4-FFF2-40B4-BE49-F238E27FC236}">
                  <a16:creationId xmlns:a16="http://schemas.microsoft.com/office/drawing/2014/main" id="{7E3770C1-AF57-424A-8472-CEC1BB5FB96B}"/>
                </a:ext>
              </a:extLst>
            </p:cNvPr>
            <p:cNvSpPr>
              <a:spLocks noChangeArrowheads="1"/>
            </p:cNvSpPr>
            <p:nvPr/>
          </p:nvSpPr>
          <p:spPr bwMode="auto">
            <a:xfrm>
              <a:off x="2971800" y="4038600"/>
              <a:ext cx="838200" cy="531813"/>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项目</a:t>
              </a:r>
            </a:p>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策划</a:t>
              </a:r>
              <a:endParaRPr lang="zh-TW" altLang="en-US" sz="1600">
                <a:latin typeface="微软雅黑" panose="020B0503020204020204" pitchFamily="34" charset="-122"/>
                <a:ea typeface="微软雅黑" panose="020B0503020204020204" pitchFamily="34" charset="-122"/>
              </a:endParaRPr>
            </a:p>
          </p:txBody>
        </p:sp>
        <p:sp>
          <p:nvSpPr>
            <p:cNvPr id="27" name="Rectangle 1036">
              <a:extLst>
                <a:ext uri="{FF2B5EF4-FFF2-40B4-BE49-F238E27FC236}">
                  <a16:creationId xmlns:a16="http://schemas.microsoft.com/office/drawing/2014/main" id="{6F563129-8719-40FE-826B-F9E879F31E76}"/>
                </a:ext>
              </a:extLst>
            </p:cNvPr>
            <p:cNvSpPr>
              <a:spLocks noChangeArrowheads="1"/>
            </p:cNvSpPr>
            <p:nvPr/>
          </p:nvSpPr>
          <p:spPr bwMode="auto">
            <a:xfrm>
              <a:off x="4267200" y="4038600"/>
              <a:ext cx="838200" cy="531813"/>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项目</a:t>
              </a:r>
            </a:p>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实施</a:t>
              </a:r>
              <a:endParaRPr lang="zh-TW" altLang="en-US" sz="1600">
                <a:latin typeface="微软雅黑" panose="020B0503020204020204" pitchFamily="34" charset="-122"/>
                <a:ea typeface="微软雅黑" panose="020B0503020204020204" pitchFamily="34" charset="-122"/>
              </a:endParaRPr>
            </a:p>
          </p:txBody>
        </p:sp>
        <p:sp>
          <p:nvSpPr>
            <p:cNvPr id="28" name="Rectangle 1037">
              <a:extLst>
                <a:ext uri="{FF2B5EF4-FFF2-40B4-BE49-F238E27FC236}">
                  <a16:creationId xmlns:a16="http://schemas.microsoft.com/office/drawing/2014/main" id="{3A33A06E-E929-4DC9-804A-322EBD1D61D2}"/>
                </a:ext>
              </a:extLst>
            </p:cNvPr>
            <p:cNvSpPr>
              <a:spLocks noChangeArrowheads="1"/>
            </p:cNvSpPr>
            <p:nvPr/>
          </p:nvSpPr>
          <p:spPr bwMode="auto">
            <a:xfrm>
              <a:off x="5562600" y="3962400"/>
              <a:ext cx="838200" cy="608013"/>
            </a:xfrm>
            <a:prstGeom prst="rect">
              <a:avLst/>
            </a:prstGeom>
            <a:solidFill>
              <a:srgbClr val="92D05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验收</a:t>
              </a:r>
              <a:endParaRPr lang="zh-TW" altLang="en-US" sz="1600">
                <a:latin typeface="微软雅黑" panose="020B0503020204020204" pitchFamily="34" charset="-122"/>
                <a:ea typeface="微软雅黑" panose="020B0503020204020204" pitchFamily="34" charset="-122"/>
              </a:endParaRPr>
            </a:p>
          </p:txBody>
        </p:sp>
        <p:sp>
          <p:nvSpPr>
            <p:cNvPr id="29" name="Rectangle 1038">
              <a:extLst>
                <a:ext uri="{FF2B5EF4-FFF2-40B4-BE49-F238E27FC236}">
                  <a16:creationId xmlns:a16="http://schemas.microsoft.com/office/drawing/2014/main" id="{DD49088D-4023-4D52-A120-B5BAB6EEB17B}"/>
                </a:ext>
              </a:extLst>
            </p:cNvPr>
            <p:cNvSpPr>
              <a:spLocks noChangeArrowheads="1"/>
            </p:cNvSpPr>
            <p:nvPr/>
          </p:nvSpPr>
          <p:spPr bwMode="auto">
            <a:xfrm>
              <a:off x="6858000" y="3485918"/>
              <a:ext cx="838200" cy="1084495"/>
            </a:xfrm>
            <a:prstGeom prst="rect">
              <a:avLst/>
            </a:prstGeom>
            <a:solidFill>
              <a:srgbClr val="FF00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使用</a:t>
              </a:r>
              <a:endParaRPr lang="zh-TW" altLang="en-US" sz="1600">
                <a:latin typeface="微软雅黑" panose="020B0503020204020204" pitchFamily="34" charset="-122"/>
                <a:ea typeface="微软雅黑" panose="020B0503020204020204" pitchFamily="34" charset="-122"/>
              </a:endParaRPr>
            </a:p>
          </p:txBody>
        </p:sp>
        <p:sp>
          <p:nvSpPr>
            <p:cNvPr id="30" name="AutoShape 1039">
              <a:extLst>
                <a:ext uri="{FF2B5EF4-FFF2-40B4-BE49-F238E27FC236}">
                  <a16:creationId xmlns:a16="http://schemas.microsoft.com/office/drawing/2014/main" id="{4247FAD8-21A5-46D6-ACD4-F17BFCB6BC99}"/>
                </a:ext>
              </a:extLst>
            </p:cNvPr>
            <p:cNvSpPr>
              <a:spLocks noChangeArrowheads="1"/>
            </p:cNvSpPr>
            <p:nvPr/>
          </p:nvSpPr>
          <p:spPr bwMode="auto">
            <a:xfrm>
              <a:off x="0" y="616919"/>
              <a:ext cx="1371600" cy="914400"/>
            </a:xfrm>
            <a:prstGeom prst="rightArrow">
              <a:avLst>
                <a:gd name="adj1" fmla="val 50000"/>
                <a:gd name="adj2" fmla="val 37500"/>
              </a:avLst>
            </a:prstGeom>
            <a:solidFill>
              <a:srgbClr val="00B05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优秀企业</a:t>
              </a:r>
              <a:endParaRPr lang="zh-TW" altLang="en-US" sz="1600" dirty="0">
                <a:latin typeface="微软雅黑" panose="020B0503020204020204" pitchFamily="34" charset="-122"/>
                <a:ea typeface="微软雅黑" panose="020B0503020204020204" pitchFamily="34" charset="-122"/>
              </a:endParaRPr>
            </a:p>
          </p:txBody>
        </p:sp>
        <p:sp>
          <p:nvSpPr>
            <p:cNvPr id="31" name="AutoShape 1040">
              <a:extLst>
                <a:ext uri="{FF2B5EF4-FFF2-40B4-BE49-F238E27FC236}">
                  <a16:creationId xmlns:a16="http://schemas.microsoft.com/office/drawing/2014/main" id="{CC52F08A-036A-4AC1-BEE5-1BB2288BBAE6}"/>
                </a:ext>
              </a:extLst>
            </p:cNvPr>
            <p:cNvSpPr>
              <a:spLocks noChangeArrowheads="1"/>
            </p:cNvSpPr>
            <p:nvPr/>
          </p:nvSpPr>
          <p:spPr bwMode="auto">
            <a:xfrm>
              <a:off x="0" y="3124200"/>
              <a:ext cx="1371600" cy="914400"/>
            </a:xfrm>
            <a:prstGeom prst="rightArrow">
              <a:avLst>
                <a:gd name="adj1" fmla="val 50000"/>
                <a:gd name="adj2" fmla="val 37500"/>
              </a:avLst>
            </a:prstGeom>
            <a:solidFill>
              <a:srgbClr val="FF00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一般企业</a:t>
              </a:r>
              <a:endParaRPr lang="zh-TW" altLang="en-US" sz="16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106207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规划和准备</a:t>
            </a:r>
            <a:endParaRPr lang="zh-CN" altLang="en-US" sz="3600" dirty="0"/>
          </a:p>
        </p:txBody>
      </p:sp>
      <p:sp>
        <p:nvSpPr>
          <p:cNvPr id="23" name="矩形 3">
            <a:extLst>
              <a:ext uri="{FF2B5EF4-FFF2-40B4-BE49-F238E27FC236}">
                <a16:creationId xmlns:a16="http://schemas.microsoft.com/office/drawing/2014/main" id="{0C0E3664-21A2-4A23-97CA-3ACF1A9C6E6C}"/>
              </a:ext>
            </a:extLst>
          </p:cNvPr>
          <p:cNvSpPr>
            <a:spLocks noChangeArrowheads="1"/>
          </p:cNvSpPr>
          <p:nvPr/>
        </p:nvSpPr>
        <p:spPr bwMode="auto">
          <a:xfrm>
            <a:off x="243045" y="1144647"/>
            <a:ext cx="1466850" cy="40005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a:latin typeface="微软雅黑" panose="020B0503020204020204" pitchFamily="34" charset="-122"/>
                <a:ea typeface="微软雅黑" panose="020B0503020204020204" pitchFamily="34" charset="-122"/>
              </a:rPr>
              <a:t>规划和准备</a:t>
            </a:r>
            <a:endParaRPr lang="en-US" altLang="zh-CN" sz="2000">
              <a:latin typeface="微软雅黑" panose="020B0503020204020204" pitchFamily="34" charset="-122"/>
              <a:ea typeface="微软雅黑" panose="020B0503020204020204" pitchFamily="34" charset="-122"/>
            </a:endParaRPr>
          </a:p>
        </p:txBody>
      </p:sp>
      <p:sp>
        <p:nvSpPr>
          <p:cNvPr id="24" name="矩形 4">
            <a:extLst>
              <a:ext uri="{FF2B5EF4-FFF2-40B4-BE49-F238E27FC236}">
                <a16:creationId xmlns:a16="http://schemas.microsoft.com/office/drawing/2014/main" id="{973FFE01-28C4-4E90-94A6-90DC6A20C8DD}"/>
              </a:ext>
            </a:extLst>
          </p:cNvPr>
          <p:cNvSpPr>
            <a:spLocks noChangeArrowheads="1"/>
          </p:cNvSpPr>
          <p:nvPr/>
        </p:nvSpPr>
        <p:spPr bwMode="auto">
          <a:xfrm>
            <a:off x="1303495" y="2109847"/>
            <a:ext cx="1800225" cy="369888"/>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项目确定和边界</a:t>
            </a:r>
            <a:endParaRPr lang="en-US" altLang="zh-CN">
              <a:latin typeface="微软雅黑" panose="020B0503020204020204" pitchFamily="34" charset="-122"/>
              <a:ea typeface="微软雅黑" panose="020B0503020204020204" pitchFamily="34" charset="-122"/>
            </a:endParaRPr>
          </a:p>
        </p:txBody>
      </p:sp>
      <p:sp>
        <p:nvSpPr>
          <p:cNvPr id="25" name="矩形 5">
            <a:extLst>
              <a:ext uri="{FF2B5EF4-FFF2-40B4-BE49-F238E27FC236}">
                <a16:creationId xmlns:a16="http://schemas.microsoft.com/office/drawing/2014/main" id="{7481A323-920C-4AA8-8792-425AA5EEFA3B}"/>
              </a:ext>
            </a:extLst>
          </p:cNvPr>
          <p:cNvSpPr>
            <a:spLocks noChangeArrowheads="1"/>
          </p:cNvSpPr>
          <p:nvPr/>
        </p:nvSpPr>
        <p:spPr bwMode="auto">
          <a:xfrm>
            <a:off x="1303495" y="3130610"/>
            <a:ext cx="1800225" cy="369887"/>
          </a:xfrm>
          <a:prstGeom prst="rect">
            <a:avLst/>
          </a:prstGeom>
          <a:solidFill>
            <a:srgbClr val="FFC000"/>
          </a:solidFill>
          <a:ln w="9525">
            <a:solidFill>
              <a:srgbClr val="00B0F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项目计划</a:t>
            </a:r>
            <a:endParaRPr lang="en-US" altLang="zh-CN">
              <a:latin typeface="微软雅黑" panose="020B0503020204020204" pitchFamily="34" charset="-122"/>
              <a:ea typeface="微软雅黑" panose="020B0503020204020204" pitchFamily="34" charset="-122"/>
            </a:endParaRPr>
          </a:p>
        </p:txBody>
      </p:sp>
      <p:sp>
        <p:nvSpPr>
          <p:cNvPr id="26" name="矩形 6">
            <a:extLst>
              <a:ext uri="{FF2B5EF4-FFF2-40B4-BE49-F238E27FC236}">
                <a16:creationId xmlns:a16="http://schemas.microsoft.com/office/drawing/2014/main" id="{890EEE28-4064-452D-89D6-55668639F112}"/>
              </a:ext>
            </a:extLst>
          </p:cNvPr>
          <p:cNvSpPr>
            <a:spLocks noChangeArrowheads="1"/>
          </p:cNvSpPr>
          <p:nvPr/>
        </p:nvSpPr>
        <p:spPr bwMode="auto">
          <a:xfrm>
            <a:off x="1298733" y="4184710"/>
            <a:ext cx="1804987" cy="369887"/>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确定基准</a:t>
            </a:r>
          </a:p>
        </p:txBody>
      </p:sp>
      <p:cxnSp>
        <p:nvCxnSpPr>
          <p:cNvPr id="27" name="肘形连接符 8">
            <a:extLst>
              <a:ext uri="{FF2B5EF4-FFF2-40B4-BE49-F238E27FC236}">
                <a16:creationId xmlns:a16="http://schemas.microsoft.com/office/drawing/2014/main" id="{37D5C24C-4524-4CCE-B48F-5237F471D1F9}"/>
              </a:ext>
            </a:extLst>
          </p:cNvPr>
          <p:cNvCxnSpPr>
            <a:cxnSpLocks noChangeShapeType="1"/>
            <a:stCxn id="23" idx="2"/>
            <a:endCxn id="24" idx="1"/>
          </p:cNvCxnSpPr>
          <p:nvPr/>
        </p:nvCxnSpPr>
        <p:spPr bwMode="auto">
          <a:xfrm rot="16200000" flipH="1">
            <a:off x="765333" y="1755834"/>
            <a:ext cx="749300" cy="3270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肘形连接符 10">
            <a:extLst>
              <a:ext uri="{FF2B5EF4-FFF2-40B4-BE49-F238E27FC236}">
                <a16:creationId xmlns:a16="http://schemas.microsoft.com/office/drawing/2014/main" id="{52C2EC78-374B-4E5A-B57F-957030EDC6B3}"/>
              </a:ext>
            </a:extLst>
          </p:cNvPr>
          <p:cNvCxnSpPr>
            <a:cxnSpLocks noChangeShapeType="1"/>
            <a:stCxn id="23" idx="2"/>
            <a:endCxn id="25" idx="1"/>
          </p:cNvCxnSpPr>
          <p:nvPr/>
        </p:nvCxnSpPr>
        <p:spPr bwMode="auto">
          <a:xfrm rot="16200000" flipH="1">
            <a:off x="254951" y="2266216"/>
            <a:ext cx="1770063" cy="3270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肘形连接符 12">
            <a:extLst>
              <a:ext uri="{FF2B5EF4-FFF2-40B4-BE49-F238E27FC236}">
                <a16:creationId xmlns:a16="http://schemas.microsoft.com/office/drawing/2014/main" id="{94EA5CD2-E946-40C4-BDA0-9D564F4BE641}"/>
              </a:ext>
            </a:extLst>
          </p:cNvPr>
          <p:cNvCxnSpPr>
            <a:cxnSpLocks noChangeShapeType="1"/>
            <a:stCxn id="23" idx="2"/>
            <a:endCxn id="26" idx="1"/>
          </p:cNvCxnSpPr>
          <p:nvPr/>
        </p:nvCxnSpPr>
        <p:spPr bwMode="auto">
          <a:xfrm rot="16200000" flipH="1">
            <a:off x="-274480" y="2795647"/>
            <a:ext cx="2824163" cy="322263"/>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右箭头 15">
            <a:extLst>
              <a:ext uri="{FF2B5EF4-FFF2-40B4-BE49-F238E27FC236}">
                <a16:creationId xmlns:a16="http://schemas.microsoft.com/office/drawing/2014/main" id="{D368DC66-E622-4123-A32D-F9D257195DF5}"/>
              </a:ext>
            </a:extLst>
          </p:cNvPr>
          <p:cNvSpPr>
            <a:spLocks noChangeArrowheads="1"/>
          </p:cNvSpPr>
          <p:nvPr/>
        </p:nvSpPr>
        <p:spPr bwMode="auto">
          <a:xfrm>
            <a:off x="3208492" y="3191251"/>
            <a:ext cx="771421" cy="277811"/>
          </a:xfrm>
          <a:prstGeom prst="rightArrow">
            <a:avLst>
              <a:gd name="adj1" fmla="val 50000"/>
              <a:gd name="adj2" fmla="val 4959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31" name="矩形 13">
            <a:extLst>
              <a:ext uri="{FF2B5EF4-FFF2-40B4-BE49-F238E27FC236}">
                <a16:creationId xmlns:a16="http://schemas.microsoft.com/office/drawing/2014/main" id="{6C93BEDD-23C3-4F9C-B086-F51192D38935}"/>
              </a:ext>
            </a:extLst>
          </p:cNvPr>
          <p:cNvSpPr>
            <a:spLocks noChangeArrowheads="1"/>
          </p:cNvSpPr>
          <p:nvPr/>
        </p:nvSpPr>
        <p:spPr bwMode="auto">
          <a:xfrm>
            <a:off x="3759357" y="1160522"/>
            <a:ext cx="7449823" cy="195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dirty="0">
                <a:solidFill>
                  <a:srgbClr val="FF0000"/>
                </a:solidFill>
                <a:latin typeface="微软雅黑" panose="020B0503020204020204" pitchFamily="34" charset="-122"/>
                <a:ea typeface="微软雅黑" panose="020B0503020204020204" pitchFamily="34" charset="-122"/>
              </a:rPr>
              <a:t>DFMEA </a:t>
            </a:r>
            <a:r>
              <a:rPr lang="zh-CN" altLang="en-US" sz="2000" dirty="0">
                <a:solidFill>
                  <a:srgbClr val="FF0000"/>
                </a:solidFill>
                <a:latin typeface="微软雅黑" panose="020B0503020204020204" pitchFamily="34" charset="-122"/>
                <a:ea typeface="微软雅黑" panose="020B0503020204020204" pitchFamily="34" charset="-122"/>
              </a:rPr>
              <a:t>项目计划</a:t>
            </a:r>
            <a:endParaRPr lang="en-US" altLang="zh-CN" sz="2000" dirty="0">
              <a:solidFill>
                <a:srgbClr val="FF0000"/>
              </a:solidFill>
              <a:latin typeface="微软雅黑" panose="020B0503020204020204" pitchFamily="34" charset="-122"/>
              <a:ea typeface="微软雅黑" panose="020B0503020204020204" pitchFamily="34" charset="-122"/>
            </a:endParaRPr>
          </a:p>
          <a:p>
            <a:pPr algn="just"/>
            <a:endParaRPr lang="zh-CN" altLang="en-US" sz="8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确定设计</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项目后，应立即制定</a:t>
            </a:r>
            <a:r>
              <a:rPr lang="en-US" altLang="zh-CN" sz="1600" dirty="0">
                <a:latin typeface="微软雅黑" panose="020B0503020204020204" pitchFamily="34" charset="-122"/>
                <a:ea typeface="微软雅黑" panose="020B0503020204020204" pitchFamily="34" charset="-122"/>
              </a:rPr>
              <a:t>DFMEA</a:t>
            </a:r>
            <a:r>
              <a:rPr lang="zh-CN" altLang="en-US" sz="1600" dirty="0">
                <a:latin typeface="微软雅黑" panose="020B0503020204020204" pitchFamily="34" charset="-122"/>
                <a:ea typeface="微软雅黑" panose="020B0503020204020204" pitchFamily="34" charset="-122"/>
              </a:rPr>
              <a:t>的执行计划。建议使用</a:t>
            </a:r>
            <a:r>
              <a:rPr lang="en-US" altLang="zh-CN" sz="1600" dirty="0">
                <a:latin typeface="微软雅黑" panose="020B0503020204020204" pitchFamily="34" charset="-122"/>
                <a:ea typeface="微软雅黑" panose="020B0503020204020204" pitchFamily="34" charset="-122"/>
              </a:rPr>
              <a:t>5T</a:t>
            </a:r>
            <a:r>
              <a:rPr lang="zh-CN" altLang="en-US" sz="1600" dirty="0">
                <a:latin typeface="微软雅黑" panose="020B0503020204020204" pitchFamily="34" charset="-122"/>
                <a:ea typeface="微软雅黑" panose="020B0503020204020204" pitchFamily="34" charset="-122"/>
              </a:rPr>
              <a:t>方法（目的、时间安排、团队、任务、工具）。</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DFMEA</a:t>
            </a:r>
            <a:r>
              <a:rPr lang="zh-CN" altLang="en-US" sz="1600" dirty="0">
                <a:latin typeface="微软雅黑" panose="020B0503020204020204" pitchFamily="34" charset="-122"/>
                <a:ea typeface="微软雅黑" panose="020B0503020204020204" pitchFamily="34" charset="-122"/>
              </a:rPr>
              <a:t>的计划有助于公司提前启动</a:t>
            </a:r>
            <a:r>
              <a:rPr lang="en-US" altLang="zh-CN" sz="1600" dirty="0">
                <a:latin typeface="微软雅黑" panose="020B0503020204020204" pitchFamily="34" charset="-122"/>
                <a:ea typeface="微软雅黑" panose="020B0503020204020204" pitchFamily="34" charset="-122"/>
              </a:rPr>
              <a:t>DFMEA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DFMEA</a:t>
            </a:r>
            <a:r>
              <a:rPr lang="zh-CN" altLang="en-US" sz="1600" dirty="0">
                <a:latin typeface="微软雅黑" panose="020B0503020204020204" pitchFamily="34" charset="-122"/>
                <a:ea typeface="微软雅黑" panose="020B0503020204020204" pitchFamily="34" charset="-122"/>
              </a:rPr>
              <a:t>活动（“七步法过程）应纳入总体项目计划。</a:t>
            </a:r>
          </a:p>
        </p:txBody>
      </p:sp>
      <p:pic>
        <p:nvPicPr>
          <p:cNvPr id="32" name="图片 14">
            <a:extLst>
              <a:ext uri="{FF2B5EF4-FFF2-40B4-BE49-F238E27FC236}">
                <a16:creationId xmlns:a16="http://schemas.microsoft.com/office/drawing/2014/main" id="{66799213-0F42-4393-810B-53D5B44AC1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84685" y="3130610"/>
            <a:ext cx="6984799" cy="2349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981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规划和准备</a:t>
            </a:r>
            <a:endParaRPr lang="zh-CN" altLang="en-US" sz="3600" dirty="0"/>
          </a:p>
        </p:txBody>
      </p:sp>
      <p:sp>
        <p:nvSpPr>
          <p:cNvPr id="23" name="矩形 3">
            <a:extLst>
              <a:ext uri="{FF2B5EF4-FFF2-40B4-BE49-F238E27FC236}">
                <a16:creationId xmlns:a16="http://schemas.microsoft.com/office/drawing/2014/main" id="{0C0E3664-21A2-4A23-97CA-3ACF1A9C6E6C}"/>
              </a:ext>
            </a:extLst>
          </p:cNvPr>
          <p:cNvSpPr>
            <a:spLocks noChangeArrowheads="1"/>
          </p:cNvSpPr>
          <p:nvPr/>
        </p:nvSpPr>
        <p:spPr bwMode="auto">
          <a:xfrm>
            <a:off x="243045" y="1144647"/>
            <a:ext cx="1466850" cy="40005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a:latin typeface="微软雅黑" panose="020B0503020204020204" pitchFamily="34" charset="-122"/>
                <a:ea typeface="微软雅黑" panose="020B0503020204020204" pitchFamily="34" charset="-122"/>
              </a:rPr>
              <a:t>规划和准备</a:t>
            </a:r>
            <a:endParaRPr lang="en-US" altLang="zh-CN" sz="2000">
              <a:latin typeface="微软雅黑" panose="020B0503020204020204" pitchFamily="34" charset="-122"/>
              <a:ea typeface="微软雅黑" panose="020B0503020204020204" pitchFamily="34" charset="-122"/>
            </a:endParaRPr>
          </a:p>
        </p:txBody>
      </p:sp>
      <p:sp>
        <p:nvSpPr>
          <p:cNvPr id="24" name="矩形 4">
            <a:extLst>
              <a:ext uri="{FF2B5EF4-FFF2-40B4-BE49-F238E27FC236}">
                <a16:creationId xmlns:a16="http://schemas.microsoft.com/office/drawing/2014/main" id="{973FFE01-28C4-4E90-94A6-90DC6A20C8DD}"/>
              </a:ext>
            </a:extLst>
          </p:cNvPr>
          <p:cNvSpPr>
            <a:spLocks noChangeArrowheads="1"/>
          </p:cNvSpPr>
          <p:nvPr/>
        </p:nvSpPr>
        <p:spPr bwMode="auto">
          <a:xfrm>
            <a:off x="1303495" y="2109847"/>
            <a:ext cx="1800225" cy="369888"/>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项目确定和边界</a:t>
            </a:r>
            <a:endParaRPr lang="en-US" altLang="zh-CN">
              <a:latin typeface="微软雅黑" panose="020B0503020204020204" pitchFamily="34" charset="-122"/>
              <a:ea typeface="微软雅黑" panose="020B0503020204020204" pitchFamily="34" charset="-122"/>
            </a:endParaRPr>
          </a:p>
        </p:txBody>
      </p:sp>
      <p:sp>
        <p:nvSpPr>
          <p:cNvPr id="25" name="矩形 5">
            <a:extLst>
              <a:ext uri="{FF2B5EF4-FFF2-40B4-BE49-F238E27FC236}">
                <a16:creationId xmlns:a16="http://schemas.microsoft.com/office/drawing/2014/main" id="{7481A323-920C-4AA8-8792-425AA5EEFA3B}"/>
              </a:ext>
            </a:extLst>
          </p:cNvPr>
          <p:cNvSpPr>
            <a:spLocks noChangeArrowheads="1"/>
          </p:cNvSpPr>
          <p:nvPr/>
        </p:nvSpPr>
        <p:spPr bwMode="auto">
          <a:xfrm>
            <a:off x="1303495" y="3130610"/>
            <a:ext cx="1800225" cy="369887"/>
          </a:xfrm>
          <a:prstGeom prst="rect">
            <a:avLst/>
          </a:prstGeom>
          <a:solidFill>
            <a:srgbClr val="FFC000"/>
          </a:solidFill>
          <a:ln w="9525">
            <a:solidFill>
              <a:srgbClr val="00B0F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项目计划</a:t>
            </a:r>
            <a:endParaRPr lang="en-US" altLang="zh-CN">
              <a:latin typeface="微软雅黑" panose="020B0503020204020204" pitchFamily="34" charset="-122"/>
              <a:ea typeface="微软雅黑" panose="020B0503020204020204" pitchFamily="34" charset="-122"/>
            </a:endParaRPr>
          </a:p>
        </p:txBody>
      </p:sp>
      <p:sp>
        <p:nvSpPr>
          <p:cNvPr id="26" name="矩形 6">
            <a:extLst>
              <a:ext uri="{FF2B5EF4-FFF2-40B4-BE49-F238E27FC236}">
                <a16:creationId xmlns:a16="http://schemas.microsoft.com/office/drawing/2014/main" id="{890EEE28-4064-452D-89D6-55668639F112}"/>
              </a:ext>
            </a:extLst>
          </p:cNvPr>
          <p:cNvSpPr>
            <a:spLocks noChangeArrowheads="1"/>
          </p:cNvSpPr>
          <p:nvPr/>
        </p:nvSpPr>
        <p:spPr bwMode="auto">
          <a:xfrm>
            <a:off x="1298733" y="4184710"/>
            <a:ext cx="1804987" cy="369887"/>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确定基准</a:t>
            </a:r>
          </a:p>
        </p:txBody>
      </p:sp>
      <p:cxnSp>
        <p:nvCxnSpPr>
          <p:cNvPr id="27" name="肘形连接符 8">
            <a:extLst>
              <a:ext uri="{FF2B5EF4-FFF2-40B4-BE49-F238E27FC236}">
                <a16:creationId xmlns:a16="http://schemas.microsoft.com/office/drawing/2014/main" id="{37D5C24C-4524-4CCE-B48F-5237F471D1F9}"/>
              </a:ext>
            </a:extLst>
          </p:cNvPr>
          <p:cNvCxnSpPr>
            <a:cxnSpLocks noChangeShapeType="1"/>
            <a:stCxn id="23" idx="2"/>
            <a:endCxn id="24" idx="1"/>
          </p:cNvCxnSpPr>
          <p:nvPr/>
        </p:nvCxnSpPr>
        <p:spPr bwMode="auto">
          <a:xfrm rot="16200000" flipH="1">
            <a:off x="765333" y="1755834"/>
            <a:ext cx="749300" cy="3270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肘形连接符 10">
            <a:extLst>
              <a:ext uri="{FF2B5EF4-FFF2-40B4-BE49-F238E27FC236}">
                <a16:creationId xmlns:a16="http://schemas.microsoft.com/office/drawing/2014/main" id="{52C2EC78-374B-4E5A-B57F-957030EDC6B3}"/>
              </a:ext>
            </a:extLst>
          </p:cNvPr>
          <p:cNvCxnSpPr>
            <a:cxnSpLocks noChangeShapeType="1"/>
            <a:stCxn id="23" idx="2"/>
            <a:endCxn id="25" idx="1"/>
          </p:cNvCxnSpPr>
          <p:nvPr/>
        </p:nvCxnSpPr>
        <p:spPr bwMode="auto">
          <a:xfrm rot="16200000" flipH="1">
            <a:off x="254951" y="2266216"/>
            <a:ext cx="1770063" cy="3270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肘形连接符 12">
            <a:extLst>
              <a:ext uri="{FF2B5EF4-FFF2-40B4-BE49-F238E27FC236}">
                <a16:creationId xmlns:a16="http://schemas.microsoft.com/office/drawing/2014/main" id="{94EA5CD2-E946-40C4-BDA0-9D564F4BE641}"/>
              </a:ext>
            </a:extLst>
          </p:cNvPr>
          <p:cNvCxnSpPr>
            <a:cxnSpLocks noChangeShapeType="1"/>
            <a:stCxn id="23" idx="2"/>
            <a:endCxn id="26" idx="1"/>
          </p:cNvCxnSpPr>
          <p:nvPr/>
        </p:nvCxnSpPr>
        <p:spPr bwMode="auto">
          <a:xfrm rot="16200000" flipH="1">
            <a:off x="-274480" y="2795647"/>
            <a:ext cx="2824163" cy="322263"/>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右箭头 15">
            <a:extLst>
              <a:ext uri="{FF2B5EF4-FFF2-40B4-BE49-F238E27FC236}">
                <a16:creationId xmlns:a16="http://schemas.microsoft.com/office/drawing/2014/main" id="{D368DC66-E622-4123-A32D-F9D257195DF5}"/>
              </a:ext>
            </a:extLst>
          </p:cNvPr>
          <p:cNvSpPr>
            <a:spLocks noChangeArrowheads="1"/>
          </p:cNvSpPr>
          <p:nvPr/>
        </p:nvSpPr>
        <p:spPr bwMode="auto">
          <a:xfrm>
            <a:off x="3208492" y="3191251"/>
            <a:ext cx="771421" cy="277811"/>
          </a:xfrm>
          <a:prstGeom prst="rightArrow">
            <a:avLst>
              <a:gd name="adj1" fmla="val 50000"/>
              <a:gd name="adj2" fmla="val 4959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15D9F98-1071-4214-85F6-E907C8706D27}"/>
              </a:ext>
            </a:extLst>
          </p:cNvPr>
          <p:cNvPicPr>
            <a:picLocks noChangeAspect="1"/>
          </p:cNvPicPr>
          <p:nvPr/>
        </p:nvPicPr>
        <p:blipFill>
          <a:blip r:embed="rId3"/>
          <a:stretch>
            <a:fillRect/>
          </a:stretch>
        </p:blipFill>
        <p:spPr>
          <a:xfrm>
            <a:off x="4064235" y="1843127"/>
            <a:ext cx="7195271" cy="3657917"/>
          </a:xfrm>
          <a:prstGeom prst="rect">
            <a:avLst/>
          </a:prstGeom>
        </p:spPr>
      </p:pic>
      <p:sp>
        <p:nvSpPr>
          <p:cNvPr id="62" name="文本框 61">
            <a:extLst>
              <a:ext uri="{FF2B5EF4-FFF2-40B4-BE49-F238E27FC236}">
                <a16:creationId xmlns:a16="http://schemas.microsoft.com/office/drawing/2014/main" id="{A80CA43D-AEA0-42F9-9355-21010357EAE6}"/>
              </a:ext>
            </a:extLst>
          </p:cNvPr>
          <p:cNvSpPr txBox="1"/>
          <p:nvPr/>
        </p:nvSpPr>
        <p:spPr>
          <a:xfrm>
            <a:off x="3937124" y="1268340"/>
            <a:ext cx="6040314" cy="499624"/>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en-US" altLang="zh-CN" sz="2000" b="1" dirty="0">
                <a:solidFill>
                  <a:srgbClr val="FF0000"/>
                </a:solidFill>
                <a:latin typeface="微软雅黑" panose="020B0503020204020204" pitchFamily="34" charset="-122"/>
                <a:ea typeface="微软雅黑" panose="020B0503020204020204" pitchFamily="34" charset="-122"/>
              </a:rPr>
              <a:t>FMEA</a:t>
            </a:r>
            <a:r>
              <a:rPr lang="zh-CN" altLang="en-US" sz="2000" b="1" dirty="0">
                <a:solidFill>
                  <a:srgbClr val="FF0000"/>
                </a:solidFill>
                <a:latin typeface="微软雅黑" panose="020B0503020204020204" pitchFamily="34" charset="-122"/>
                <a:ea typeface="微软雅黑" panose="020B0503020204020204" pitchFamily="34" charset="-122"/>
              </a:rPr>
              <a:t>的成功实施取决于跨职能团队的积极参与</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10175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规划和准备</a:t>
            </a:r>
            <a:endParaRPr lang="zh-CN" altLang="en-US" sz="3600" dirty="0"/>
          </a:p>
        </p:txBody>
      </p:sp>
      <p:sp>
        <p:nvSpPr>
          <p:cNvPr id="23" name="矩形 3">
            <a:extLst>
              <a:ext uri="{FF2B5EF4-FFF2-40B4-BE49-F238E27FC236}">
                <a16:creationId xmlns:a16="http://schemas.microsoft.com/office/drawing/2014/main" id="{0C0E3664-21A2-4A23-97CA-3ACF1A9C6E6C}"/>
              </a:ext>
            </a:extLst>
          </p:cNvPr>
          <p:cNvSpPr>
            <a:spLocks noChangeArrowheads="1"/>
          </p:cNvSpPr>
          <p:nvPr/>
        </p:nvSpPr>
        <p:spPr bwMode="auto">
          <a:xfrm>
            <a:off x="243045" y="1144647"/>
            <a:ext cx="1466850" cy="40005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a:latin typeface="微软雅黑" panose="020B0503020204020204" pitchFamily="34" charset="-122"/>
                <a:ea typeface="微软雅黑" panose="020B0503020204020204" pitchFamily="34" charset="-122"/>
              </a:rPr>
              <a:t>规划和准备</a:t>
            </a:r>
            <a:endParaRPr lang="en-US" altLang="zh-CN" sz="2000">
              <a:latin typeface="微软雅黑" panose="020B0503020204020204" pitchFamily="34" charset="-122"/>
              <a:ea typeface="微软雅黑" panose="020B0503020204020204" pitchFamily="34" charset="-122"/>
            </a:endParaRPr>
          </a:p>
        </p:txBody>
      </p:sp>
      <p:sp>
        <p:nvSpPr>
          <p:cNvPr id="24" name="矩形 4">
            <a:extLst>
              <a:ext uri="{FF2B5EF4-FFF2-40B4-BE49-F238E27FC236}">
                <a16:creationId xmlns:a16="http://schemas.microsoft.com/office/drawing/2014/main" id="{973FFE01-28C4-4E90-94A6-90DC6A20C8DD}"/>
              </a:ext>
            </a:extLst>
          </p:cNvPr>
          <p:cNvSpPr>
            <a:spLocks noChangeArrowheads="1"/>
          </p:cNvSpPr>
          <p:nvPr/>
        </p:nvSpPr>
        <p:spPr bwMode="auto">
          <a:xfrm>
            <a:off x="1303495" y="2109847"/>
            <a:ext cx="1800225" cy="369888"/>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项目确定和边界</a:t>
            </a:r>
            <a:endParaRPr lang="en-US" altLang="zh-CN">
              <a:latin typeface="微软雅黑" panose="020B0503020204020204" pitchFamily="34" charset="-122"/>
              <a:ea typeface="微软雅黑" panose="020B0503020204020204" pitchFamily="34" charset="-122"/>
            </a:endParaRPr>
          </a:p>
        </p:txBody>
      </p:sp>
      <p:sp>
        <p:nvSpPr>
          <p:cNvPr id="25" name="矩形 5">
            <a:extLst>
              <a:ext uri="{FF2B5EF4-FFF2-40B4-BE49-F238E27FC236}">
                <a16:creationId xmlns:a16="http://schemas.microsoft.com/office/drawing/2014/main" id="{7481A323-920C-4AA8-8792-425AA5EEFA3B}"/>
              </a:ext>
            </a:extLst>
          </p:cNvPr>
          <p:cNvSpPr>
            <a:spLocks noChangeArrowheads="1"/>
          </p:cNvSpPr>
          <p:nvPr/>
        </p:nvSpPr>
        <p:spPr bwMode="auto">
          <a:xfrm>
            <a:off x="1303495" y="3130610"/>
            <a:ext cx="1800225" cy="369887"/>
          </a:xfrm>
          <a:prstGeom prst="rect">
            <a:avLst/>
          </a:prstGeom>
          <a:solidFill>
            <a:srgbClr val="FFC000"/>
          </a:solidFill>
          <a:ln w="9525">
            <a:solidFill>
              <a:srgbClr val="00B0F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项目计划</a:t>
            </a:r>
            <a:endParaRPr lang="en-US" altLang="zh-CN">
              <a:latin typeface="微软雅黑" panose="020B0503020204020204" pitchFamily="34" charset="-122"/>
              <a:ea typeface="微软雅黑" panose="020B0503020204020204" pitchFamily="34" charset="-122"/>
            </a:endParaRPr>
          </a:p>
        </p:txBody>
      </p:sp>
      <p:sp>
        <p:nvSpPr>
          <p:cNvPr id="26" name="矩形 6">
            <a:extLst>
              <a:ext uri="{FF2B5EF4-FFF2-40B4-BE49-F238E27FC236}">
                <a16:creationId xmlns:a16="http://schemas.microsoft.com/office/drawing/2014/main" id="{890EEE28-4064-452D-89D6-55668639F112}"/>
              </a:ext>
            </a:extLst>
          </p:cNvPr>
          <p:cNvSpPr>
            <a:spLocks noChangeArrowheads="1"/>
          </p:cNvSpPr>
          <p:nvPr/>
        </p:nvSpPr>
        <p:spPr bwMode="auto">
          <a:xfrm>
            <a:off x="1298733" y="4184710"/>
            <a:ext cx="1804987" cy="369887"/>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确定基准</a:t>
            </a:r>
          </a:p>
        </p:txBody>
      </p:sp>
      <p:cxnSp>
        <p:nvCxnSpPr>
          <p:cNvPr id="27" name="肘形连接符 8">
            <a:extLst>
              <a:ext uri="{FF2B5EF4-FFF2-40B4-BE49-F238E27FC236}">
                <a16:creationId xmlns:a16="http://schemas.microsoft.com/office/drawing/2014/main" id="{37D5C24C-4524-4CCE-B48F-5237F471D1F9}"/>
              </a:ext>
            </a:extLst>
          </p:cNvPr>
          <p:cNvCxnSpPr>
            <a:cxnSpLocks noChangeShapeType="1"/>
            <a:stCxn id="23" idx="2"/>
            <a:endCxn id="24" idx="1"/>
          </p:cNvCxnSpPr>
          <p:nvPr/>
        </p:nvCxnSpPr>
        <p:spPr bwMode="auto">
          <a:xfrm rot="16200000" flipH="1">
            <a:off x="765333" y="1755834"/>
            <a:ext cx="749300" cy="3270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肘形连接符 10">
            <a:extLst>
              <a:ext uri="{FF2B5EF4-FFF2-40B4-BE49-F238E27FC236}">
                <a16:creationId xmlns:a16="http://schemas.microsoft.com/office/drawing/2014/main" id="{52C2EC78-374B-4E5A-B57F-957030EDC6B3}"/>
              </a:ext>
            </a:extLst>
          </p:cNvPr>
          <p:cNvCxnSpPr>
            <a:cxnSpLocks noChangeShapeType="1"/>
            <a:stCxn id="23" idx="2"/>
            <a:endCxn id="25" idx="1"/>
          </p:cNvCxnSpPr>
          <p:nvPr/>
        </p:nvCxnSpPr>
        <p:spPr bwMode="auto">
          <a:xfrm rot="16200000" flipH="1">
            <a:off x="254951" y="2266216"/>
            <a:ext cx="1770063" cy="3270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肘形连接符 12">
            <a:extLst>
              <a:ext uri="{FF2B5EF4-FFF2-40B4-BE49-F238E27FC236}">
                <a16:creationId xmlns:a16="http://schemas.microsoft.com/office/drawing/2014/main" id="{94EA5CD2-E946-40C4-BDA0-9D564F4BE641}"/>
              </a:ext>
            </a:extLst>
          </p:cNvPr>
          <p:cNvCxnSpPr>
            <a:cxnSpLocks noChangeShapeType="1"/>
            <a:stCxn id="23" idx="2"/>
            <a:endCxn id="26" idx="1"/>
          </p:cNvCxnSpPr>
          <p:nvPr/>
        </p:nvCxnSpPr>
        <p:spPr bwMode="auto">
          <a:xfrm rot="16200000" flipH="1">
            <a:off x="-274480" y="2795647"/>
            <a:ext cx="2824163" cy="322263"/>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右箭头 15">
            <a:extLst>
              <a:ext uri="{FF2B5EF4-FFF2-40B4-BE49-F238E27FC236}">
                <a16:creationId xmlns:a16="http://schemas.microsoft.com/office/drawing/2014/main" id="{D368DC66-E622-4123-A32D-F9D257195DF5}"/>
              </a:ext>
            </a:extLst>
          </p:cNvPr>
          <p:cNvSpPr>
            <a:spLocks noChangeArrowheads="1"/>
          </p:cNvSpPr>
          <p:nvPr/>
        </p:nvSpPr>
        <p:spPr bwMode="auto">
          <a:xfrm>
            <a:off x="3208492" y="3191251"/>
            <a:ext cx="771421" cy="277811"/>
          </a:xfrm>
          <a:prstGeom prst="rightArrow">
            <a:avLst>
              <a:gd name="adj1" fmla="val 50000"/>
              <a:gd name="adj2" fmla="val 4959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A80CA43D-AEA0-42F9-9355-21010357EAE6}"/>
              </a:ext>
            </a:extLst>
          </p:cNvPr>
          <p:cNvSpPr txBox="1"/>
          <p:nvPr/>
        </p:nvSpPr>
        <p:spPr>
          <a:xfrm>
            <a:off x="4031727" y="1144647"/>
            <a:ext cx="6967910" cy="961289"/>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2000" b="1" dirty="0">
                <a:solidFill>
                  <a:srgbClr val="FF0000"/>
                </a:solidFill>
                <a:latin typeface="微软雅黑" panose="020B0503020204020204" pitchFamily="34" charset="-122"/>
                <a:ea typeface="微软雅黑" panose="020B0503020204020204" pitchFamily="34" charset="-122"/>
              </a:rPr>
              <a:t>在</a:t>
            </a:r>
            <a:r>
              <a:rPr lang="en-US" altLang="zh-CN" sz="2000" b="1" dirty="0">
                <a:solidFill>
                  <a:srgbClr val="FF0000"/>
                </a:solidFill>
                <a:latin typeface="微软雅黑" panose="020B0503020204020204" pitchFamily="34" charset="-122"/>
                <a:ea typeface="微软雅黑" panose="020B0503020204020204" pitchFamily="34" charset="-122"/>
              </a:rPr>
              <a:t>DFMEA</a:t>
            </a:r>
            <a:r>
              <a:rPr lang="zh-CN" altLang="en-US" sz="2000" b="1" dirty="0">
                <a:solidFill>
                  <a:srgbClr val="FF0000"/>
                </a:solidFill>
                <a:latin typeface="微软雅黑" panose="020B0503020204020204" pitchFamily="34" charset="-122"/>
                <a:ea typeface="微软雅黑" panose="020B0503020204020204" pitchFamily="34" charset="-122"/>
              </a:rPr>
              <a:t>分析开始之前，应充分收集</a:t>
            </a:r>
            <a:r>
              <a:rPr lang="en-US" altLang="zh-CN" sz="2000" b="1" dirty="0">
                <a:solidFill>
                  <a:srgbClr val="FF0000"/>
                </a:solidFill>
                <a:latin typeface="微软雅黑" panose="020B0503020204020204" pitchFamily="34" charset="-122"/>
                <a:ea typeface="微软雅黑" panose="020B0503020204020204" pitchFamily="34" charset="-122"/>
              </a:rPr>
              <a:t>DFMEA</a:t>
            </a:r>
            <a:r>
              <a:rPr lang="zh-CN" altLang="en-US" sz="2000" b="1" dirty="0">
                <a:solidFill>
                  <a:srgbClr val="FF0000"/>
                </a:solidFill>
                <a:latin typeface="微软雅黑" panose="020B0503020204020204" pitchFamily="34" charset="-122"/>
                <a:ea typeface="微软雅黑" panose="020B0503020204020204" pitchFamily="34" charset="-122"/>
              </a:rPr>
              <a:t>开发资料作为开发输入</a:t>
            </a:r>
            <a:endParaRPr lang="en-US" altLang="zh-CN" sz="2000"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CBBB2C7-581E-4079-A486-13BCAACC23EB}"/>
              </a:ext>
            </a:extLst>
          </p:cNvPr>
          <p:cNvPicPr>
            <a:picLocks noChangeAspect="1"/>
          </p:cNvPicPr>
          <p:nvPr/>
        </p:nvPicPr>
        <p:blipFill>
          <a:blip r:embed="rId3"/>
          <a:stretch>
            <a:fillRect/>
          </a:stretch>
        </p:blipFill>
        <p:spPr>
          <a:xfrm>
            <a:off x="4172305" y="2109846"/>
            <a:ext cx="6757483" cy="3878203"/>
          </a:xfrm>
          <a:prstGeom prst="rect">
            <a:avLst/>
          </a:prstGeom>
        </p:spPr>
      </p:pic>
    </p:spTree>
    <p:extLst>
      <p:ext uri="{BB962C8B-B14F-4D97-AF65-F5344CB8AC3E}">
        <p14:creationId xmlns:p14="http://schemas.microsoft.com/office/powerpoint/2010/main" val="4212948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规划和准备</a:t>
            </a:r>
            <a:endParaRPr lang="zh-CN" altLang="en-US" sz="3600" dirty="0"/>
          </a:p>
        </p:txBody>
      </p:sp>
      <p:sp>
        <p:nvSpPr>
          <p:cNvPr id="33" name="矩形 3">
            <a:extLst>
              <a:ext uri="{FF2B5EF4-FFF2-40B4-BE49-F238E27FC236}">
                <a16:creationId xmlns:a16="http://schemas.microsoft.com/office/drawing/2014/main" id="{AABBFA8D-4289-4C1D-9055-490E98B064DB}"/>
              </a:ext>
            </a:extLst>
          </p:cNvPr>
          <p:cNvSpPr>
            <a:spLocks noChangeArrowheads="1"/>
          </p:cNvSpPr>
          <p:nvPr/>
        </p:nvSpPr>
        <p:spPr bwMode="auto">
          <a:xfrm>
            <a:off x="509707" y="1109700"/>
            <a:ext cx="1466850" cy="40005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a:latin typeface="微软雅黑" panose="020B0503020204020204" pitchFamily="34" charset="-122"/>
                <a:ea typeface="微软雅黑" panose="020B0503020204020204" pitchFamily="34" charset="-122"/>
              </a:rPr>
              <a:t>规划和准备</a:t>
            </a:r>
            <a:endParaRPr lang="en-US" altLang="zh-CN" sz="2000">
              <a:latin typeface="微软雅黑" panose="020B0503020204020204" pitchFamily="34" charset="-122"/>
              <a:ea typeface="微软雅黑" panose="020B0503020204020204" pitchFamily="34" charset="-122"/>
            </a:endParaRPr>
          </a:p>
        </p:txBody>
      </p:sp>
      <p:sp>
        <p:nvSpPr>
          <p:cNvPr id="34" name="矩形 4">
            <a:extLst>
              <a:ext uri="{FF2B5EF4-FFF2-40B4-BE49-F238E27FC236}">
                <a16:creationId xmlns:a16="http://schemas.microsoft.com/office/drawing/2014/main" id="{B56A19CC-651A-4C59-B45E-C788C5C13944}"/>
              </a:ext>
            </a:extLst>
          </p:cNvPr>
          <p:cNvSpPr>
            <a:spLocks noChangeArrowheads="1"/>
          </p:cNvSpPr>
          <p:nvPr/>
        </p:nvSpPr>
        <p:spPr bwMode="auto">
          <a:xfrm>
            <a:off x="1570157" y="2074900"/>
            <a:ext cx="1800225" cy="369888"/>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项目确定和边界</a:t>
            </a:r>
            <a:endParaRPr lang="en-US" altLang="zh-CN">
              <a:latin typeface="微软雅黑" panose="020B0503020204020204" pitchFamily="34" charset="-122"/>
              <a:ea typeface="微软雅黑" panose="020B0503020204020204" pitchFamily="34" charset="-122"/>
            </a:endParaRPr>
          </a:p>
        </p:txBody>
      </p:sp>
      <p:sp>
        <p:nvSpPr>
          <p:cNvPr id="35" name="矩形 5">
            <a:extLst>
              <a:ext uri="{FF2B5EF4-FFF2-40B4-BE49-F238E27FC236}">
                <a16:creationId xmlns:a16="http://schemas.microsoft.com/office/drawing/2014/main" id="{C88A7D9B-22CF-459F-A7DE-3517AAE8E099}"/>
              </a:ext>
            </a:extLst>
          </p:cNvPr>
          <p:cNvSpPr>
            <a:spLocks noChangeArrowheads="1"/>
          </p:cNvSpPr>
          <p:nvPr/>
        </p:nvSpPr>
        <p:spPr bwMode="auto">
          <a:xfrm>
            <a:off x="1570157" y="3095663"/>
            <a:ext cx="1800225" cy="369887"/>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项目计划</a:t>
            </a:r>
            <a:endParaRPr lang="en-US" altLang="zh-CN">
              <a:latin typeface="微软雅黑" panose="020B0503020204020204" pitchFamily="34" charset="-122"/>
              <a:ea typeface="微软雅黑" panose="020B0503020204020204" pitchFamily="34" charset="-122"/>
            </a:endParaRPr>
          </a:p>
        </p:txBody>
      </p:sp>
      <p:sp>
        <p:nvSpPr>
          <p:cNvPr id="36" name="矩形 6">
            <a:extLst>
              <a:ext uri="{FF2B5EF4-FFF2-40B4-BE49-F238E27FC236}">
                <a16:creationId xmlns:a16="http://schemas.microsoft.com/office/drawing/2014/main" id="{B0A8B0F1-9072-4AC4-B021-7B52DF23F861}"/>
              </a:ext>
            </a:extLst>
          </p:cNvPr>
          <p:cNvSpPr>
            <a:spLocks noChangeArrowheads="1"/>
          </p:cNvSpPr>
          <p:nvPr/>
        </p:nvSpPr>
        <p:spPr bwMode="auto">
          <a:xfrm>
            <a:off x="1565395" y="4149763"/>
            <a:ext cx="1804987" cy="369887"/>
          </a:xfrm>
          <a:prstGeom prst="rect">
            <a:avLst/>
          </a:prstGeom>
          <a:solidFill>
            <a:srgbClr val="FFC000"/>
          </a:solidFill>
          <a:ln w="9525">
            <a:solidFill>
              <a:srgbClr val="00B0F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确定基准</a:t>
            </a:r>
          </a:p>
        </p:txBody>
      </p:sp>
      <p:cxnSp>
        <p:nvCxnSpPr>
          <p:cNvPr id="37" name="肘形连接符 8">
            <a:extLst>
              <a:ext uri="{FF2B5EF4-FFF2-40B4-BE49-F238E27FC236}">
                <a16:creationId xmlns:a16="http://schemas.microsoft.com/office/drawing/2014/main" id="{252DB4C0-0BC9-4D61-9822-9A11AC5B057F}"/>
              </a:ext>
            </a:extLst>
          </p:cNvPr>
          <p:cNvCxnSpPr>
            <a:cxnSpLocks noChangeShapeType="1"/>
            <a:stCxn id="33" idx="2"/>
            <a:endCxn id="34" idx="1"/>
          </p:cNvCxnSpPr>
          <p:nvPr/>
        </p:nvCxnSpPr>
        <p:spPr bwMode="auto">
          <a:xfrm rot="16200000" flipH="1">
            <a:off x="1031995" y="1720887"/>
            <a:ext cx="749300" cy="3270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肘形连接符 10">
            <a:extLst>
              <a:ext uri="{FF2B5EF4-FFF2-40B4-BE49-F238E27FC236}">
                <a16:creationId xmlns:a16="http://schemas.microsoft.com/office/drawing/2014/main" id="{E5463632-546D-4648-8695-7292E2D6F249}"/>
              </a:ext>
            </a:extLst>
          </p:cNvPr>
          <p:cNvCxnSpPr>
            <a:cxnSpLocks noChangeShapeType="1"/>
            <a:stCxn id="33" idx="2"/>
            <a:endCxn id="35" idx="1"/>
          </p:cNvCxnSpPr>
          <p:nvPr/>
        </p:nvCxnSpPr>
        <p:spPr bwMode="auto">
          <a:xfrm rot="16200000" flipH="1">
            <a:off x="521613" y="2231269"/>
            <a:ext cx="1770063" cy="3270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肘形连接符 12">
            <a:extLst>
              <a:ext uri="{FF2B5EF4-FFF2-40B4-BE49-F238E27FC236}">
                <a16:creationId xmlns:a16="http://schemas.microsoft.com/office/drawing/2014/main" id="{BD770961-37C1-44C2-AE88-3D88E74E2934}"/>
              </a:ext>
            </a:extLst>
          </p:cNvPr>
          <p:cNvCxnSpPr>
            <a:cxnSpLocks noChangeShapeType="1"/>
            <a:stCxn id="33" idx="2"/>
            <a:endCxn id="36" idx="1"/>
          </p:cNvCxnSpPr>
          <p:nvPr/>
        </p:nvCxnSpPr>
        <p:spPr bwMode="auto">
          <a:xfrm rot="16200000" flipH="1">
            <a:off x="-7818" y="2760700"/>
            <a:ext cx="2824163" cy="322263"/>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矩形 11">
            <a:extLst>
              <a:ext uri="{FF2B5EF4-FFF2-40B4-BE49-F238E27FC236}">
                <a16:creationId xmlns:a16="http://schemas.microsoft.com/office/drawing/2014/main" id="{38C89300-F766-46C5-B0D9-D9D52C96F046}"/>
              </a:ext>
            </a:extLst>
          </p:cNvPr>
          <p:cNvSpPr>
            <a:spLocks noChangeArrowheads="1"/>
          </p:cNvSpPr>
          <p:nvPr/>
        </p:nvSpPr>
        <p:spPr bwMode="auto">
          <a:xfrm>
            <a:off x="4411500" y="1509749"/>
            <a:ext cx="7027586" cy="383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确定基准</a:t>
            </a:r>
            <a:r>
              <a:rPr lang="en-US" altLang="zh-CN" sz="2000" dirty="0">
                <a:solidFill>
                  <a:srgbClr val="FF0000"/>
                </a:solidFill>
                <a:latin typeface="微软雅黑" panose="020B0503020204020204" pitchFamily="34" charset="-122"/>
                <a:ea typeface="微软雅黑" panose="020B0503020204020204" pitchFamily="34" charset="-122"/>
              </a:rPr>
              <a:t>DFMEA </a:t>
            </a:r>
            <a:endParaRPr lang="en-US" altLang="zh-CN" sz="20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DFMEA</a:t>
            </a:r>
            <a:r>
              <a:rPr lang="zh-CN" altLang="en-US" sz="1600" dirty="0">
                <a:latin typeface="微软雅黑" panose="020B0503020204020204" pitchFamily="34" charset="-122"/>
                <a:ea typeface="微软雅黑" panose="020B0503020204020204" pitchFamily="34" charset="-122"/>
              </a:rPr>
              <a:t>的部分准备工作包括了解哪些可用信息可以</a:t>
            </a:r>
            <a:r>
              <a:rPr lang="zh-CN" altLang="en-US" sz="1600" b="1" dirty="0">
                <a:solidFill>
                  <a:srgbClr val="FF0000"/>
                </a:solidFill>
                <a:latin typeface="微软雅黑" panose="020B0503020204020204" pitchFamily="34" charset="-122"/>
                <a:ea typeface="微软雅黑" panose="020B0503020204020204" pitchFamily="34" charset="-122"/>
              </a:rPr>
              <a:t>帮助跨职能团队</a:t>
            </a:r>
            <a:r>
              <a:rPr lang="zh-CN" altLang="en-US" sz="1600" dirty="0">
                <a:latin typeface="微软雅黑" panose="020B0503020204020204" pitchFamily="34" charset="-122"/>
                <a:ea typeface="微软雅黑" panose="020B0503020204020204" pitchFamily="34" charset="-122"/>
              </a:rPr>
              <a:t>，如基础</a:t>
            </a:r>
            <a:r>
              <a:rPr lang="en-US" altLang="zh-CN" sz="1600" dirty="0">
                <a:latin typeface="微软雅黑" panose="020B0503020204020204" pitchFamily="34" charset="-122"/>
                <a:ea typeface="微软雅黑" panose="020B0503020204020204" pitchFamily="34" charset="-122"/>
              </a:rPr>
              <a:t>DFMEA</a:t>
            </a:r>
            <a:r>
              <a:rPr lang="zh-CN" altLang="en-US" sz="1600" dirty="0">
                <a:latin typeface="微软雅黑" panose="020B0503020204020204" pitchFamily="34" charset="-122"/>
                <a:ea typeface="微软雅黑" panose="020B0503020204020204" pitchFamily="34" charset="-122"/>
              </a:rPr>
              <a:t>、类似产品的</a:t>
            </a:r>
            <a:r>
              <a:rPr lang="en-US" altLang="zh-CN" sz="1600" dirty="0">
                <a:latin typeface="微软雅黑" panose="020B0503020204020204" pitchFamily="34" charset="-122"/>
                <a:ea typeface="微软雅黑" panose="020B0503020204020204" pitchFamily="34" charset="-122"/>
              </a:rPr>
              <a:t>DFMEA</a:t>
            </a:r>
            <a:r>
              <a:rPr lang="zh-CN" altLang="en-US" sz="1600" dirty="0">
                <a:latin typeface="微软雅黑" panose="020B0503020204020204" pitchFamily="34" charset="-122"/>
                <a:ea typeface="微软雅黑" panose="020B0503020204020204" pitchFamily="34" charset="-122"/>
              </a:rPr>
              <a:t>或产品族</a:t>
            </a:r>
            <a:r>
              <a:rPr lang="en-US" altLang="zh-CN" sz="1600" dirty="0">
                <a:latin typeface="微软雅黑" panose="020B0503020204020204" pitchFamily="34" charset="-122"/>
                <a:ea typeface="微软雅黑" panose="020B0503020204020204" pitchFamily="34" charset="-122"/>
              </a:rPr>
              <a:t>DFMEA</a:t>
            </a: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产品族</a:t>
            </a:r>
            <a:r>
              <a:rPr lang="en-US" altLang="zh-CN" sz="1600" dirty="0">
                <a:latin typeface="微软雅黑" panose="020B0503020204020204" pitchFamily="34" charset="-122"/>
                <a:ea typeface="微软雅黑" panose="020B0503020204020204" pitchFamily="34" charset="-122"/>
              </a:rPr>
              <a:t>DFMEA</a:t>
            </a:r>
            <a:r>
              <a:rPr lang="zh-CN" altLang="en-US" sz="1600" dirty="0">
                <a:latin typeface="微软雅黑" panose="020B0503020204020204" pitchFamily="34" charset="-122"/>
                <a:ea typeface="微软雅黑" panose="020B0503020204020204" pitchFamily="34" charset="-122"/>
              </a:rPr>
              <a:t>是一个基础设计</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的具体化，用于那些包含共同或一致</a:t>
            </a:r>
            <a:r>
              <a:rPr lang="zh-CN" altLang="en-US" sz="1600" b="1" dirty="0">
                <a:solidFill>
                  <a:srgbClr val="FF0000"/>
                </a:solidFill>
                <a:latin typeface="微软雅黑" panose="020B0503020204020204" pitchFamily="34" charset="-122"/>
                <a:ea typeface="微软雅黑" panose="020B0503020204020204" pitchFamily="34" charset="-122"/>
              </a:rPr>
              <a:t>产品边界</a:t>
            </a:r>
            <a:r>
              <a:rPr lang="zh-CN" altLang="en-US" sz="1600" dirty="0">
                <a:latin typeface="微软雅黑" panose="020B0503020204020204" pitchFamily="34" charset="-122"/>
                <a:ea typeface="微软雅黑" panose="020B0503020204020204" pitchFamily="34" charset="-122"/>
              </a:rPr>
              <a:t>和相关功能的产品。</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对于同一个产品系列中的新产品，为完成该</a:t>
            </a:r>
            <a:r>
              <a:rPr lang="zh-CN" altLang="en-US" sz="1600" b="1" dirty="0">
                <a:solidFill>
                  <a:srgbClr val="FF0000"/>
                </a:solidFill>
                <a:latin typeface="微软雅黑" panose="020B0503020204020204" pitchFamily="34" charset="-122"/>
                <a:ea typeface="微软雅黑" panose="020B0503020204020204" pitchFamily="34" charset="-122"/>
              </a:rPr>
              <a:t>新产品</a:t>
            </a:r>
            <a:r>
              <a:rPr lang="en-US" altLang="zh-CN" sz="1600" dirty="0">
                <a:latin typeface="微软雅黑" panose="020B0503020204020204" pitchFamily="34" charset="-122"/>
                <a:ea typeface="微软雅黑" panose="020B0503020204020204" pitchFamily="34" charset="-122"/>
              </a:rPr>
              <a:t>DFMEA</a:t>
            </a:r>
            <a:r>
              <a:rPr lang="zh-CN" altLang="en-US" sz="1600" dirty="0">
                <a:latin typeface="微软雅黑" panose="020B0503020204020204" pitchFamily="34" charset="-122"/>
                <a:ea typeface="微软雅黑" panose="020B0503020204020204" pitchFamily="34" charset="-122"/>
              </a:rPr>
              <a:t>所需的新项目特定组件和功能将添加到族</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中。</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新产品的添加要素</a:t>
            </a:r>
            <a:r>
              <a:rPr lang="zh-CN" altLang="en-US" sz="1600" b="1" dirty="0">
                <a:solidFill>
                  <a:srgbClr val="FF0000"/>
                </a:solidFill>
                <a:latin typeface="微软雅黑" panose="020B0503020204020204" pitchFamily="34" charset="-122"/>
                <a:ea typeface="微软雅黑" panose="020B0503020204020204" pitchFamily="34" charset="-122"/>
              </a:rPr>
              <a:t>可能来源于</a:t>
            </a:r>
            <a:r>
              <a:rPr lang="zh-CN" altLang="en-US" sz="1600" dirty="0">
                <a:latin typeface="微软雅黑" panose="020B0503020204020204" pitchFamily="34" charset="-122"/>
                <a:ea typeface="微软雅黑" panose="020B0503020204020204" pitchFamily="34" charset="-122"/>
              </a:rPr>
              <a:t>族</a:t>
            </a:r>
            <a:r>
              <a:rPr lang="en-US" altLang="zh-CN" sz="1600" dirty="0">
                <a:latin typeface="微软雅黑" panose="020B0503020204020204" pitchFamily="34" charset="-122"/>
                <a:ea typeface="微软雅黑" panose="020B0503020204020204" pitchFamily="34" charset="-122"/>
              </a:rPr>
              <a:t>DFMEA</a:t>
            </a:r>
            <a:r>
              <a:rPr lang="zh-CN" altLang="en-US" sz="1600" dirty="0">
                <a:latin typeface="微软雅黑" panose="020B0503020204020204" pitchFamily="34" charset="-122"/>
                <a:ea typeface="微软雅黑" panose="020B0503020204020204" pitchFamily="34" charset="-122"/>
              </a:rPr>
              <a:t>，也可能来源于参考族</a:t>
            </a:r>
            <a:r>
              <a:rPr lang="en-US" altLang="zh-CN" sz="1600" dirty="0">
                <a:latin typeface="微软雅黑" panose="020B0503020204020204" pitchFamily="34" charset="-122"/>
                <a:ea typeface="微软雅黑" panose="020B0503020204020204" pitchFamily="34" charset="-122"/>
              </a:rPr>
              <a:t>DFMEA </a:t>
            </a:r>
            <a:r>
              <a:rPr lang="zh-CN" altLang="en-US" sz="1600" dirty="0">
                <a:latin typeface="微软雅黑" panose="020B0503020204020204" pitchFamily="34" charset="-122"/>
                <a:ea typeface="微软雅黑" panose="020B0503020204020204" pitchFamily="34" charset="-122"/>
              </a:rPr>
              <a:t>或基础</a:t>
            </a:r>
            <a:r>
              <a:rPr lang="en-US" altLang="zh-CN" sz="1600" dirty="0">
                <a:latin typeface="微软雅黑" panose="020B0503020204020204" pitchFamily="34" charset="-122"/>
                <a:ea typeface="微软雅黑" panose="020B0503020204020204" pitchFamily="34" charset="-122"/>
              </a:rPr>
              <a:t>DFMEA</a:t>
            </a:r>
            <a:r>
              <a:rPr lang="zh-CN" altLang="en-US" sz="1600" dirty="0">
                <a:latin typeface="微软雅黑" panose="020B0503020204020204" pitchFamily="34" charset="-122"/>
                <a:ea typeface="微软雅黑" panose="020B0503020204020204" pitchFamily="34" charset="-122"/>
              </a:rPr>
              <a:t>的新文件。</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b="1" dirty="0">
                <a:solidFill>
                  <a:srgbClr val="FF0000"/>
                </a:solidFill>
                <a:latin typeface="微软雅黑" panose="020B0503020204020204" pitchFamily="34" charset="-122"/>
                <a:ea typeface="微软雅黑" panose="020B0503020204020204" pitchFamily="34" charset="-122"/>
              </a:rPr>
              <a:t>如果没有</a:t>
            </a:r>
            <a:r>
              <a:rPr lang="zh-CN" altLang="en-US" sz="1600" dirty="0">
                <a:latin typeface="微软雅黑" panose="020B0503020204020204" pitchFamily="34" charset="-122"/>
                <a:ea typeface="微软雅黑" panose="020B0503020204020204" pitchFamily="34" charset="-122"/>
              </a:rPr>
              <a:t>可用的基准，那么团队将开发一个新的</a:t>
            </a:r>
            <a:r>
              <a:rPr lang="en-US" altLang="zh-CN" sz="1600" dirty="0">
                <a:latin typeface="微软雅黑" panose="020B0503020204020204" pitchFamily="34" charset="-122"/>
                <a:ea typeface="微软雅黑" panose="020B0503020204020204" pitchFamily="34" charset="-122"/>
              </a:rPr>
              <a:t>DFMEA</a:t>
            </a:r>
            <a:r>
              <a:rPr lang="zh-CN" altLang="en-US" sz="1600" dirty="0">
                <a:latin typeface="微软雅黑" panose="020B0503020204020204" pitchFamily="34" charset="-122"/>
                <a:ea typeface="微软雅黑" panose="020B0503020204020204" pitchFamily="34" charset="-122"/>
              </a:rPr>
              <a:t>。</a:t>
            </a:r>
          </a:p>
        </p:txBody>
      </p:sp>
      <p:sp>
        <p:nvSpPr>
          <p:cNvPr id="15" name="右箭头 15">
            <a:extLst>
              <a:ext uri="{FF2B5EF4-FFF2-40B4-BE49-F238E27FC236}">
                <a16:creationId xmlns:a16="http://schemas.microsoft.com/office/drawing/2014/main" id="{06B897E4-E9CE-4743-944F-504D8DB7186E}"/>
              </a:ext>
            </a:extLst>
          </p:cNvPr>
          <p:cNvSpPr>
            <a:spLocks noChangeArrowheads="1"/>
          </p:cNvSpPr>
          <p:nvPr/>
        </p:nvSpPr>
        <p:spPr bwMode="auto">
          <a:xfrm>
            <a:off x="3505230" y="4195007"/>
            <a:ext cx="771421" cy="277811"/>
          </a:xfrm>
          <a:prstGeom prst="rightArrow">
            <a:avLst>
              <a:gd name="adj1" fmla="val 50000"/>
              <a:gd name="adj2" fmla="val 4959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2158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规划和准备</a:t>
            </a:r>
            <a:endParaRPr lang="zh-CN" altLang="en-US" sz="3600" dirty="0"/>
          </a:p>
        </p:txBody>
      </p:sp>
      <p:sp>
        <p:nvSpPr>
          <p:cNvPr id="33" name="矩形 3">
            <a:extLst>
              <a:ext uri="{FF2B5EF4-FFF2-40B4-BE49-F238E27FC236}">
                <a16:creationId xmlns:a16="http://schemas.microsoft.com/office/drawing/2014/main" id="{AABBFA8D-4289-4C1D-9055-490E98B064DB}"/>
              </a:ext>
            </a:extLst>
          </p:cNvPr>
          <p:cNvSpPr>
            <a:spLocks noChangeArrowheads="1"/>
          </p:cNvSpPr>
          <p:nvPr/>
        </p:nvSpPr>
        <p:spPr bwMode="auto">
          <a:xfrm>
            <a:off x="509707" y="1109700"/>
            <a:ext cx="1466850" cy="40005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a:latin typeface="微软雅黑" panose="020B0503020204020204" pitchFamily="34" charset="-122"/>
                <a:ea typeface="微软雅黑" panose="020B0503020204020204" pitchFamily="34" charset="-122"/>
              </a:rPr>
              <a:t>规划和准备</a:t>
            </a:r>
            <a:endParaRPr lang="en-US" altLang="zh-CN" sz="2000">
              <a:latin typeface="微软雅黑" panose="020B0503020204020204" pitchFamily="34" charset="-122"/>
              <a:ea typeface="微软雅黑" panose="020B0503020204020204" pitchFamily="34" charset="-122"/>
            </a:endParaRPr>
          </a:p>
        </p:txBody>
      </p:sp>
      <p:sp>
        <p:nvSpPr>
          <p:cNvPr id="34" name="矩形 4">
            <a:extLst>
              <a:ext uri="{FF2B5EF4-FFF2-40B4-BE49-F238E27FC236}">
                <a16:creationId xmlns:a16="http://schemas.microsoft.com/office/drawing/2014/main" id="{B56A19CC-651A-4C59-B45E-C788C5C13944}"/>
              </a:ext>
            </a:extLst>
          </p:cNvPr>
          <p:cNvSpPr>
            <a:spLocks noChangeArrowheads="1"/>
          </p:cNvSpPr>
          <p:nvPr/>
        </p:nvSpPr>
        <p:spPr bwMode="auto">
          <a:xfrm>
            <a:off x="1570157" y="2074900"/>
            <a:ext cx="1800225" cy="369888"/>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项目确定和边界</a:t>
            </a:r>
            <a:endParaRPr lang="en-US" altLang="zh-CN">
              <a:latin typeface="微软雅黑" panose="020B0503020204020204" pitchFamily="34" charset="-122"/>
              <a:ea typeface="微软雅黑" panose="020B0503020204020204" pitchFamily="34" charset="-122"/>
            </a:endParaRPr>
          </a:p>
        </p:txBody>
      </p:sp>
      <p:sp>
        <p:nvSpPr>
          <p:cNvPr id="35" name="矩形 5">
            <a:extLst>
              <a:ext uri="{FF2B5EF4-FFF2-40B4-BE49-F238E27FC236}">
                <a16:creationId xmlns:a16="http://schemas.microsoft.com/office/drawing/2014/main" id="{C88A7D9B-22CF-459F-A7DE-3517AAE8E099}"/>
              </a:ext>
            </a:extLst>
          </p:cNvPr>
          <p:cNvSpPr>
            <a:spLocks noChangeArrowheads="1"/>
          </p:cNvSpPr>
          <p:nvPr/>
        </p:nvSpPr>
        <p:spPr bwMode="auto">
          <a:xfrm>
            <a:off x="1570157" y="3095663"/>
            <a:ext cx="1800225" cy="369887"/>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项目计划</a:t>
            </a:r>
            <a:endParaRPr lang="en-US" altLang="zh-CN">
              <a:latin typeface="微软雅黑" panose="020B0503020204020204" pitchFamily="34" charset="-122"/>
              <a:ea typeface="微软雅黑" panose="020B0503020204020204" pitchFamily="34" charset="-122"/>
            </a:endParaRPr>
          </a:p>
        </p:txBody>
      </p:sp>
      <p:sp>
        <p:nvSpPr>
          <p:cNvPr id="36" name="矩形 6">
            <a:extLst>
              <a:ext uri="{FF2B5EF4-FFF2-40B4-BE49-F238E27FC236}">
                <a16:creationId xmlns:a16="http://schemas.microsoft.com/office/drawing/2014/main" id="{B0A8B0F1-9072-4AC4-B021-7B52DF23F861}"/>
              </a:ext>
            </a:extLst>
          </p:cNvPr>
          <p:cNvSpPr>
            <a:spLocks noChangeArrowheads="1"/>
          </p:cNvSpPr>
          <p:nvPr/>
        </p:nvSpPr>
        <p:spPr bwMode="auto">
          <a:xfrm>
            <a:off x="1565395" y="4149763"/>
            <a:ext cx="1804987" cy="369887"/>
          </a:xfrm>
          <a:prstGeom prst="rect">
            <a:avLst/>
          </a:prstGeom>
          <a:solidFill>
            <a:srgbClr val="FFC000"/>
          </a:solidFill>
          <a:ln w="9525">
            <a:solidFill>
              <a:srgbClr val="00B0F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确定基准</a:t>
            </a:r>
          </a:p>
        </p:txBody>
      </p:sp>
      <p:cxnSp>
        <p:nvCxnSpPr>
          <p:cNvPr id="37" name="肘形连接符 8">
            <a:extLst>
              <a:ext uri="{FF2B5EF4-FFF2-40B4-BE49-F238E27FC236}">
                <a16:creationId xmlns:a16="http://schemas.microsoft.com/office/drawing/2014/main" id="{252DB4C0-0BC9-4D61-9822-9A11AC5B057F}"/>
              </a:ext>
            </a:extLst>
          </p:cNvPr>
          <p:cNvCxnSpPr>
            <a:cxnSpLocks noChangeShapeType="1"/>
            <a:stCxn id="33" idx="2"/>
            <a:endCxn id="34" idx="1"/>
          </p:cNvCxnSpPr>
          <p:nvPr/>
        </p:nvCxnSpPr>
        <p:spPr bwMode="auto">
          <a:xfrm rot="16200000" flipH="1">
            <a:off x="1031995" y="1720887"/>
            <a:ext cx="749300" cy="3270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肘形连接符 10">
            <a:extLst>
              <a:ext uri="{FF2B5EF4-FFF2-40B4-BE49-F238E27FC236}">
                <a16:creationId xmlns:a16="http://schemas.microsoft.com/office/drawing/2014/main" id="{E5463632-546D-4648-8695-7292E2D6F249}"/>
              </a:ext>
            </a:extLst>
          </p:cNvPr>
          <p:cNvCxnSpPr>
            <a:cxnSpLocks noChangeShapeType="1"/>
            <a:stCxn id="33" idx="2"/>
            <a:endCxn id="35" idx="1"/>
          </p:cNvCxnSpPr>
          <p:nvPr/>
        </p:nvCxnSpPr>
        <p:spPr bwMode="auto">
          <a:xfrm rot="16200000" flipH="1">
            <a:off x="521613" y="2231269"/>
            <a:ext cx="1770063" cy="3270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肘形连接符 12">
            <a:extLst>
              <a:ext uri="{FF2B5EF4-FFF2-40B4-BE49-F238E27FC236}">
                <a16:creationId xmlns:a16="http://schemas.microsoft.com/office/drawing/2014/main" id="{BD770961-37C1-44C2-AE88-3D88E74E2934}"/>
              </a:ext>
            </a:extLst>
          </p:cNvPr>
          <p:cNvCxnSpPr>
            <a:cxnSpLocks noChangeShapeType="1"/>
            <a:stCxn id="33" idx="2"/>
            <a:endCxn id="36" idx="1"/>
          </p:cNvCxnSpPr>
          <p:nvPr/>
        </p:nvCxnSpPr>
        <p:spPr bwMode="auto">
          <a:xfrm rot="16200000" flipH="1">
            <a:off x="-7818" y="2760700"/>
            <a:ext cx="2824163" cy="322263"/>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矩形 13">
            <a:extLst>
              <a:ext uri="{FF2B5EF4-FFF2-40B4-BE49-F238E27FC236}">
                <a16:creationId xmlns:a16="http://schemas.microsoft.com/office/drawing/2014/main" id="{E3771A7E-8C97-4192-BD69-70CFE5616579}"/>
              </a:ext>
            </a:extLst>
          </p:cNvPr>
          <p:cNvSpPr>
            <a:spLocks noChangeArrowheads="1"/>
          </p:cNvSpPr>
          <p:nvPr/>
        </p:nvSpPr>
        <p:spPr bwMode="auto">
          <a:xfrm>
            <a:off x="4425089" y="1299989"/>
            <a:ext cx="6529455" cy="450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200000"/>
              </a:lnSpc>
            </a:pPr>
            <a:r>
              <a:rPr lang="zh-CN" altLang="en-US" sz="2000" dirty="0">
                <a:solidFill>
                  <a:srgbClr val="FF0000"/>
                </a:solidFill>
                <a:latin typeface="微软雅黑" panose="020B0503020204020204" pitchFamily="34" charset="-122"/>
                <a:ea typeface="微软雅黑" panose="020B0503020204020204" pitchFamily="34" charset="-122"/>
              </a:rPr>
              <a:t>基准</a:t>
            </a:r>
            <a:r>
              <a:rPr lang="en-US" altLang="zh-CN" sz="2000" dirty="0">
                <a:solidFill>
                  <a:srgbClr val="FF0000"/>
                </a:solidFill>
                <a:latin typeface="微软雅黑" panose="020B0503020204020204" pitchFamily="34" charset="-122"/>
                <a:ea typeface="微软雅黑" panose="020B0503020204020204" pitchFamily="34" charset="-122"/>
              </a:rPr>
              <a:t>FMEA</a:t>
            </a:r>
            <a:r>
              <a:rPr lang="zh-CN" altLang="en-US" sz="2000" dirty="0">
                <a:solidFill>
                  <a:srgbClr val="FF0000"/>
                </a:solidFill>
                <a:latin typeface="微软雅黑" panose="020B0503020204020204" pitchFamily="34" charset="-122"/>
                <a:ea typeface="微软雅黑" panose="020B0503020204020204" pitchFamily="34" charset="-122"/>
              </a:rPr>
              <a:t>的好处：</a:t>
            </a:r>
          </a:p>
          <a:p>
            <a:pPr marL="285750" indent="-285750" algn="just">
              <a:lnSpc>
                <a:spcPct val="20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将</a:t>
            </a:r>
            <a:r>
              <a:rPr lang="zh-CN" altLang="en-US" b="1" dirty="0">
                <a:solidFill>
                  <a:srgbClr val="FF0000"/>
                </a:solidFill>
                <a:latin typeface="微软雅黑" panose="020B0503020204020204" pitchFamily="34" charset="-122"/>
                <a:ea typeface="微软雅黑" panose="020B0503020204020204" pitchFamily="34" charset="-122"/>
              </a:rPr>
              <a:t>经验</a:t>
            </a:r>
            <a:r>
              <a:rPr lang="zh-CN" altLang="en-US" dirty="0">
                <a:latin typeface="微软雅黑" panose="020B0503020204020204" pitchFamily="34" charset="-122"/>
                <a:ea typeface="微软雅黑" panose="020B0503020204020204" pitchFamily="34" charset="-122"/>
              </a:rPr>
              <a:t>教训组织到基础</a:t>
            </a:r>
            <a:r>
              <a:rPr lang="en-US" altLang="zh-CN" dirty="0">
                <a:latin typeface="微软雅黑" panose="020B0503020204020204" pitchFamily="34" charset="-122"/>
                <a:ea typeface="微软雅黑" panose="020B0503020204020204" pitchFamily="34" charset="-122"/>
              </a:rPr>
              <a:t>FMEA</a:t>
            </a:r>
            <a:r>
              <a:rPr lang="zh-CN" altLang="en-US" dirty="0">
                <a:latin typeface="微软雅黑" panose="020B0503020204020204" pitchFamily="34" charset="-122"/>
                <a:ea typeface="微软雅黑" panose="020B0503020204020204" pitchFamily="34" charset="-122"/>
              </a:rPr>
              <a:t>中</a:t>
            </a:r>
            <a:endParaRPr lang="en-US" altLang="zh-CN" dirty="0">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减少因员工离职和退休相关知识的</a:t>
            </a:r>
            <a:r>
              <a:rPr lang="zh-CN" altLang="en-US" b="1" dirty="0">
                <a:solidFill>
                  <a:srgbClr val="FF0000"/>
                </a:solidFill>
                <a:latin typeface="微软雅黑" panose="020B0503020204020204" pitchFamily="34" charset="-122"/>
                <a:ea typeface="微软雅黑" panose="020B0503020204020204" pitchFamily="34" charset="-122"/>
              </a:rPr>
              <a:t>丢失</a:t>
            </a:r>
            <a:r>
              <a:rPr lang="zh-CN" altLang="en-US" dirty="0">
                <a:latin typeface="微软雅黑" panose="020B0503020204020204" pitchFamily="34" charset="-122"/>
                <a:ea typeface="微软雅黑" panose="020B0503020204020204" pitchFamily="34" charset="-122"/>
              </a:rPr>
              <a:t>而导数过去的失效再次发生的风险</a:t>
            </a:r>
            <a:endParaRPr lang="en-US" altLang="zh-CN" dirty="0">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FMEA</a:t>
            </a:r>
            <a:r>
              <a:rPr lang="zh-CN" altLang="en-US" dirty="0">
                <a:latin typeface="微软雅黑" panose="020B0503020204020204" pitchFamily="34" charset="-122"/>
                <a:ea typeface="微软雅黑" panose="020B0503020204020204" pitchFamily="34" charset="-122"/>
              </a:rPr>
              <a:t>准备过程中</a:t>
            </a:r>
            <a:r>
              <a:rPr lang="zh-CN" altLang="en-US" b="1" dirty="0">
                <a:solidFill>
                  <a:srgbClr val="FF0000"/>
                </a:solidFill>
                <a:latin typeface="微软雅黑" panose="020B0503020204020204" pitchFamily="34" charset="-122"/>
                <a:ea typeface="微软雅黑" panose="020B0503020204020204" pitchFamily="34" charset="-122"/>
              </a:rPr>
              <a:t>节省时间</a:t>
            </a:r>
            <a:r>
              <a:rPr lang="zh-CN" altLang="en-US" dirty="0">
                <a:latin typeface="微软雅黑" panose="020B0503020204020204" pitchFamily="34" charset="-122"/>
                <a:ea typeface="微软雅黑" panose="020B0503020204020204" pitchFamily="34" charset="-122"/>
              </a:rPr>
              <a:t>，因为基准</a:t>
            </a:r>
            <a:r>
              <a:rPr lang="en-US" altLang="zh-CN" dirty="0">
                <a:latin typeface="微软雅黑" panose="020B0503020204020204" pitchFamily="34" charset="-122"/>
                <a:ea typeface="微软雅黑" panose="020B0503020204020204" pitchFamily="34" charset="-122"/>
              </a:rPr>
              <a:t>FMEA</a:t>
            </a:r>
            <a:r>
              <a:rPr lang="zh-CN" altLang="en-US" dirty="0">
                <a:latin typeface="微软雅黑" panose="020B0503020204020204" pitchFamily="34" charset="-122"/>
                <a:ea typeface="微软雅黑" panose="020B0503020204020204" pitchFamily="34" charset="-122"/>
              </a:rPr>
              <a:t>是类做产品和过程中</a:t>
            </a:r>
            <a:r>
              <a:rPr lang="en-US" altLang="zh-CN" dirty="0">
                <a:latin typeface="微软雅黑" panose="020B0503020204020204" pitchFamily="34" charset="-122"/>
                <a:ea typeface="微软雅黑" panose="020B0503020204020204" pitchFamily="34" charset="-122"/>
              </a:rPr>
              <a:t>FMEA</a:t>
            </a:r>
            <a:r>
              <a:rPr lang="zh-CN" altLang="en-US" dirty="0">
                <a:latin typeface="微软雅黑" panose="020B0503020204020204" pitchFamily="34" charset="-122"/>
                <a:ea typeface="微软雅黑" panose="020B0503020204020204" pitchFamily="34" charset="-122"/>
              </a:rPr>
              <a:t>的可靠起点</a:t>
            </a:r>
            <a:endParaRPr lang="en-US" altLang="zh-CN" dirty="0">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使“</a:t>
            </a:r>
            <a:r>
              <a:rPr lang="en-US" altLang="zh-CN" dirty="0">
                <a:latin typeface="微软雅黑" panose="020B0503020204020204" pitchFamily="34" charset="-122"/>
                <a:ea typeface="微软雅黑" panose="020B0503020204020204" pitchFamily="34" charset="-122"/>
              </a:rPr>
              <a:t>FMEA</a:t>
            </a:r>
            <a:r>
              <a:rPr lang="zh-CN" altLang="en-US" dirty="0">
                <a:latin typeface="微软雅黑" panose="020B0503020204020204" pitchFamily="34" charset="-122"/>
                <a:ea typeface="微软雅黑" panose="020B0503020204020204" pitchFamily="34" charset="-122"/>
              </a:rPr>
              <a:t>作为</a:t>
            </a:r>
            <a:r>
              <a:rPr lang="zh-CN" altLang="en-US" b="1" dirty="0">
                <a:solidFill>
                  <a:srgbClr val="FF0000"/>
                </a:solidFill>
                <a:latin typeface="微软雅黑" panose="020B0503020204020204" pitchFamily="34" charset="-122"/>
                <a:ea typeface="微软雅黑" panose="020B0503020204020204" pitchFamily="34" charset="-122"/>
              </a:rPr>
              <a:t>动态</a:t>
            </a:r>
            <a:r>
              <a:rPr lang="zh-CN" altLang="en-US" dirty="0">
                <a:latin typeface="微软雅黑" panose="020B0503020204020204" pitchFamily="34" charset="-122"/>
                <a:ea typeface="微软雅黑" panose="020B0503020204020204" pitchFamily="34" charset="-122"/>
              </a:rPr>
              <a:t>文件”的概念具有实用性</a:t>
            </a:r>
            <a:endParaRPr lang="en-US" altLang="zh-CN" dirty="0">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管理层明确</a:t>
            </a:r>
            <a:r>
              <a:rPr lang="zh-CN" altLang="en-US" b="1" dirty="0">
                <a:solidFill>
                  <a:srgbClr val="FF0000"/>
                </a:solidFill>
                <a:latin typeface="微软雅黑" panose="020B0503020204020204" pitchFamily="34" charset="-122"/>
                <a:ea typeface="微软雅黑" panose="020B0503020204020204" pitchFamily="34" charset="-122"/>
              </a:rPr>
              <a:t>估算和分配</a:t>
            </a:r>
            <a:r>
              <a:rPr lang="zh-CN" altLang="en-US" dirty="0">
                <a:latin typeface="微软雅黑" panose="020B0503020204020204" pitchFamily="34" charset="-122"/>
                <a:ea typeface="微软雅黑" panose="020B0503020204020204" pitchFamily="34" charset="-122"/>
              </a:rPr>
              <a:t>资源，以使将经验教训标准化</a:t>
            </a:r>
          </a:p>
        </p:txBody>
      </p:sp>
      <p:sp>
        <p:nvSpPr>
          <p:cNvPr id="16" name="右箭头 15">
            <a:extLst>
              <a:ext uri="{FF2B5EF4-FFF2-40B4-BE49-F238E27FC236}">
                <a16:creationId xmlns:a16="http://schemas.microsoft.com/office/drawing/2014/main" id="{5823FAE3-76CF-45D9-865C-BF70EC62343F}"/>
              </a:ext>
            </a:extLst>
          </p:cNvPr>
          <p:cNvSpPr>
            <a:spLocks noChangeArrowheads="1"/>
          </p:cNvSpPr>
          <p:nvPr/>
        </p:nvSpPr>
        <p:spPr bwMode="auto">
          <a:xfrm>
            <a:off x="3484362" y="4195007"/>
            <a:ext cx="771421" cy="277811"/>
          </a:xfrm>
          <a:prstGeom prst="rightArrow">
            <a:avLst>
              <a:gd name="adj1" fmla="val 50000"/>
              <a:gd name="adj2" fmla="val 4959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8151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架构分析</a:t>
            </a:r>
            <a:endParaRPr lang="zh-CN" altLang="en-US" sz="3600" dirty="0"/>
          </a:p>
        </p:txBody>
      </p:sp>
      <p:sp>
        <p:nvSpPr>
          <p:cNvPr id="16" name="矩形 5">
            <a:extLst>
              <a:ext uri="{FF2B5EF4-FFF2-40B4-BE49-F238E27FC236}">
                <a16:creationId xmlns:a16="http://schemas.microsoft.com/office/drawing/2014/main" id="{0F2D666E-1DF8-49B9-8207-C3255E3F5954}"/>
              </a:ext>
            </a:extLst>
          </p:cNvPr>
          <p:cNvSpPr>
            <a:spLocks noChangeArrowheads="1"/>
          </p:cNvSpPr>
          <p:nvPr/>
        </p:nvSpPr>
        <p:spPr bwMode="auto">
          <a:xfrm>
            <a:off x="3549801" y="912813"/>
            <a:ext cx="7649854" cy="4563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200000"/>
              </a:lnSpc>
            </a:pPr>
            <a:r>
              <a:rPr lang="zh-CN" altLang="en-US" sz="2000" b="1" dirty="0">
                <a:solidFill>
                  <a:srgbClr val="FF0000"/>
                </a:solidFill>
                <a:latin typeface="微软雅黑" panose="020B0503020204020204" pitchFamily="34" charset="-122"/>
                <a:ea typeface="微软雅黑" panose="020B0503020204020204" pitchFamily="34" charset="-122"/>
              </a:rPr>
              <a:t>目的：</a:t>
            </a:r>
            <a:r>
              <a:rPr lang="zh-CN" altLang="en-US" dirty="0">
                <a:latin typeface="微软雅黑" panose="020B0503020204020204" pitchFamily="34" charset="-122"/>
                <a:ea typeface="微软雅黑" panose="020B0503020204020204" pitchFamily="34" charset="-122"/>
              </a:rPr>
              <a:t>是将设计</a:t>
            </a:r>
            <a:r>
              <a:rPr lang="zh-CN" altLang="en-US" b="1" dirty="0">
                <a:solidFill>
                  <a:srgbClr val="FF0000"/>
                </a:solidFill>
                <a:latin typeface="微软雅黑" panose="020B0503020204020204" pitchFamily="34" charset="-122"/>
                <a:ea typeface="微软雅黑" panose="020B0503020204020204" pitchFamily="34" charset="-122"/>
              </a:rPr>
              <a:t>识别和分解</a:t>
            </a:r>
            <a:r>
              <a:rPr lang="zh-CN" altLang="en-US" dirty="0">
                <a:latin typeface="微软雅黑" panose="020B0503020204020204" pitchFamily="34" charset="-122"/>
                <a:ea typeface="微软雅黑" panose="020B0503020204020204" pitchFamily="34" charset="-122"/>
              </a:rPr>
              <a:t>为系统、子系统、组件</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模块，以便进行技术风险分析。</a:t>
            </a:r>
          </a:p>
          <a:p>
            <a:pPr algn="just">
              <a:lnSpc>
                <a:spcPct val="200000"/>
              </a:lnSpc>
            </a:pPr>
            <a:r>
              <a:rPr lang="zh-CN" altLang="en-US" sz="2000" b="1" dirty="0">
                <a:solidFill>
                  <a:srgbClr val="FF0000"/>
                </a:solidFill>
                <a:latin typeface="微软雅黑" panose="020B0503020204020204" pitchFamily="34" charset="-122"/>
                <a:ea typeface="微软雅黑" panose="020B0503020204020204" pitchFamily="34" charset="-122"/>
              </a:rPr>
              <a:t>主要目标：</a:t>
            </a:r>
          </a:p>
          <a:p>
            <a:pPr marL="285750" indent="-285750" algn="just">
              <a:lnSpc>
                <a:spcPct val="20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分析范围</a:t>
            </a:r>
            <a:r>
              <a:rPr lang="zh-CN" altLang="en-US" b="1" dirty="0">
                <a:solidFill>
                  <a:srgbClr val="FF0000"/>
                </a:solidFill>
                <a:latin typeface="微软雅黑" panose="020B0503020204020204" pitchFamily="34" charset="-122"/>
                <a:ea typeface="微软雅黑" panose="020B0503020204020204" pitchFamily="34" charset="-122"/>
              </a:rPr>
              <a:t>可视化</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p"/>
            </a:pPr>
            <a:r>
              <a:rPr lang="zh-CN" altLang="en-US" b="1" dirty="0">
                <a:solidFill>
                  <a:srgbClr val="FF0000"/>
                </a:solidFill>
                <a:latin typeface="微软雅黑" panose="020B0503020204020204" pitchFamily="34" charset="-122"/>
                <a:ea typeface="微软雅黑" panose="020B0503020204020204" pitchFamily="34" charset="-122"/>
              </a:rPr>
              <a:t>架构树</a:t>
            </a:r>
            <a:r>
              <a:rPr lang="zh-CN" altLang="en-US" dirty="0">
                <a:latin typeface="微软雅黑" panose="020B0503020204020204" pitchFamily="34" charset="-122"/>
                <a:ea typeface="微软雅黑" panose="020B0503020204020204" pitchFamily="34" charset="-122"/>
              </a:rPr>
              <a:t>或其它：方块图、边界图、数字模型、实体零件</a:t>
            </a:r>
            <a:endParaRPr lang="en-US" altLang="zh-CN" dirty="0">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设计接口、相互作用和</a:t>
            </a:r>
            <a:r>
              <a:rPr lang="zh-CN" altLang="en-US" b="1" dirty="0">
                <a:solidFill>
                  <a:srgbClr val="FF0000"/>
                </a:solidFill>
                <a:latin typeface="微软雅黑" panose="020B0503020204020204" pitchFamily="34" charset="-122"/>
                <a:ea typeface="微软雅黑" panose="020B0503020204020204" pitchFamily="34" charset="-122"/>
              </a:rPr>
              <a:t>间隙</a:t>
            </a:r>
            <a:r>
              <a:rPr lang="zh-CN" altLang="en-US" dirty="0">
                <a:latin typeface="微软雅黑" panose="020B0503020204020204" pitchFamily="34" charset="-122"/>
                <a:ea typeface="微软雅黑" panose="020B0503020204020204" pitchFamily="34" charset="-122"/>
              </a:rPr>
              <a:t>的识别</a:t>
            </a:r>
            <a:endParaRPr lang="en-US" altLang="zh-CN" dirty="0">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客户和供应商工程</a:t>
            </a:r>
            <a:r>
              <a:rPr lang="zh-CN" altLang="en-US" b="1" dirty="0">
                <a:solidFill>
                  <a:srgbClr val="FF0000"/>
                </a:solidFill>
                <a:latin typeface="微软雅黑" panose="020B0503020204020204" pitchFamily="34" charset="-122"/>
                <a:ea typeface="微软雅黑" panose="020B0503020204020204" pitchFamily="34" charset="-122"/>
              </a:rPr>
              <a:t>团队之间</a:t>
            </a:r>
            <a:r>
              <a:rPr lang="zh-CN" altLang="en-US" dirty="0">
                <a:latin typeface="微软雅黑" panose="020B0503020204020204" pitchFamily="34" charset="-122"/>
                <a:ea typeface="微软雅黑" panose="020B0503020204020204" pitchFamily="34" charset="-122"/>
              </a:rPr>
              <a:t>的协作（接口职责）</a:t>
            </a:r>
            <a:endParaRPr lang="en-US" altLang="zh-CN" dirty="0">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p"/>
            </a:pPr>
            <a:r>
              <a:rPr lang="zh-CN" altLang="en-US" b="1" dirty="0">
                <a:solidFill>
                  <a:srgbClr val="FF0000"/>
                </a:solidFill>
                <a:latin typeface="微软雅黑" panose="020B0503020204020204" pitchFamily="34" charset="-122"/>
                <a:ea typeface="微软雅黑" panose="020B0503020204020204" pitchFamily="34" charset="-122"/>
              </a:rPr>
              <a:t>功能</a:t>
            </a:r>
            <a:r>
              <a:rPr lang="zh-CN" altLang="en-US" dirty="0">
                <a:latin typeface="微软雅黑" panose="020B0503020204020204" pitchFamily="34" charset="-122"/>
                <a:ea typeface="微软雅黑" panose="020B0503020204020204" pitchFamily="34" charset="-122"/>
              </a:rPr>
              <a:t>分析步骤的</a:t>
            </a:r>
            <a:r>
              <a:rPr lang="zh-CN" altLang="en-US" b="1" dirty="0">
                <a:solidFill>
                  <a:srgbClr val="FF0000"/>
                </a:solidFill>
                <a:latin typeface="微软雅黑" panose="020B0503020204020204" pitchFamily="34" charset="-122"/>
                <a:ea typeface="微软雅黑" panose="020B0503020204020204" pitchFamily="34" charset="-122"/>
              </a:rPr>
              <a:t>基础</a:t>
            </a:r>
          </a:p>
        </p:txBody>
      </p:sp>
      <p:sp>
        <p:nvSpPr>
          <p:cNvPr id="17" name="矩形 1">
            <a:extLst>
              <a:ext uri="{FF2B5EF4-FFF2-40B4-BE49-F238E27FC236}">
                <a16:creationId xmlns:a16="http://schemas.microsoft.com/office/drawing/2014/main" id="{417DE98F-09E3-4AEC-B4FB-C4BCD2AEBDB6}"/>
              </a:ext>
            </a:extLst>
          </p:cNvPr>
          <p:cNvSpPr>
            <a:spLocks noChangeArrowheads="1"/>
          </p:cNvSpPr>
          <p:nvPr/>
        </p:nvSpPr>
        <p:spPr bwMode="auto">
          <a:xfrm>
            <a:off x="452589" y="1062709"/>
            <a:ext cx="1368425" cy="40011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latin typeface="微软雅黑" panose="020B0503020204020204" pitchFamily="34" charset="-122"/>
                <a:ea typeface="微软雅黑" panose="020B0503020204020204" pitchFamily="34" charset="-122"/>
              </a:rPr>
              <a:t>架构分析</a:t>
            </a:r>
            <a:endParaRPr lang="en-US" altLang="zh-CN" sz="2000" dirty="0">
              <a:latin typeface="微软雅黑" panose="020B0503020204020204" pitchFamily="34" charset="-122"/>
              <a:ea typeface="微软雅黑" panose="020B0503020204020204" pitchFamily="34" charset="-122"/>
            </a:endParaRPr>
          </a:p>
        </p:txBody>
      </p:sp>
      <p:sp>
        <p:nvSpPr>
          <p:cNvPr id="18" name="矩形 2">
            <a:extLst>
              <a:ext uri="{FF2B5EF4-FFF2-40B4-BE49-F238E27FC236}">
                <a16:creationId xmlns:a16="http://schemas.microsoft.com/office/drawing/2014/main" id="{AF63CE63-94B1-4E6A-8A1E-97452B0E4C57}"/>
              </a:ext>
            </a:extLst>
          </p:cNvPr>
          <p:cNvSpPr>
            <a:spLocks noChangeArrowheads="1"/>
          </p:cNvSpPr>
          <p:nvPr/>
        </p:nvSpPr>
        <p:spPr bwMode="auto">
          <a:xfrm>
            <a:off x="1387627" y="2137447"/>
            <a:ext cx="1339850" cy="369887"/>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分析目的</a:t>
            </a:r>
          </a:p>
        </p:txBody>
      </p:sp>
      <p:sp>
        <p:nvSpPr>
          <p:cNvPr id="19" name="矩形 3">
            <a:extLst>
              <a:ext uri="{FF2B5EF4-FFF2-40B4-BE49-F238E27FC236}">
                <a16:creationId xmlns:a16="http://schemas.microsoft.com/office/drawing/2014/main" id="{A8053DD2-628F-4A1A-B291-F21D59363E79}"/>
              </a:ext>
            </a:extLst>
          </p:cNvPr>
          <p:cNvSpPr>
            <a:spLocks noChangeArrowheads="1"/>
          </p:cNvSpPr>
          <p:nvPr/>
        </p:nvSpPr>
        <p:spPr bwMode="auto">
          <a:xfrm>
            <a:off x="1387627" y="2955009"/>
            <a:ext cx="1339850"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系统架构</a:t>
            </a:r>
          </a:p>
        </p:txBody>
      </p:sp>
      <p:cxnSp>
        <p:nvCxnSpPr>
          <p:cNvPr id="22" name="肘形连接符 7">
            <a:extLst>
              <a:ext uri="{FF2B5EF4-FFF2-40B4-BE49-F238E27FC236}">
                <a16:creationId xmlns:a16="http://schemas.microsoft.com/office/drawing/2014/main" id="{CB00008C-77B1-4079-9091-ED89D3E1A660}"/>
              </a:ext>
            </a:extLst>
          </p:cNvPr>
          <p:cNvCxnSpPr>
            <a:cxnSpLocks noChangeShapeType="1"/>
            <a:stCxn id="17" idx="2"/>
            <a:endCxn id="18" idx="1"/>
          </p:cNvCxnSpPr>
          <p:nvPr/>
        </p:nvCxnSpPr>
        <p:spPr bwMode="auto">
          <a:xfrm rot="16200000" flipH="1">
            <a:off x="832428" y="1767192"/>
            <a:ext cx="859572"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肘形连接符 9">
            <a:extLst>
              <a:ext uri="{FF2B5EF4-FFF2-40B4-BE49-F238E27FC236}">
                <a16:creationId xmlns:a16="http://schemas.microsoft.com/office/drawing/2014/main" id="{13F8A847-A259-4F61-9F20-B474AFBF6C61}"/>
              </a:ext>
            </a:extLst>
          </p:cNvPr>
          <p:cNvCxnSpPr>
            <a:cxnSpLocks noChangeShapeType="1"/>
            <a:stCxn id="17" idx="2"/>
            <a:endCxn id="19" idx="1"/>
          </p:cNvCxnSpPr>
          <p:nvPr/>
        </p:nvCxnSpPr>
        <p:spPr bwMode="auto">
          <a:xfrm rot="16200000" flipH="1">
            <a:off x="423647" y="2175973"/>
            <a:ext cx="1677134"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右箭头 14">
            <a:extLst>
              <a:ext uri="{FF2B5EF4-FFF2-40B4-BE49-F238E27FC236}">
                <a16:creationId xmlns:a16="http://schemas.microsoft.com/office/drawing/2014/main" id="{E1874500-9586-495B-BAB5-0B1F3D06E650}"/>
              </a:ext>
            </a:extLst>
          </p:cNvPr>
          <p:cNvSpPr>
            <a:spLocks noChangeArrowheads="1"/>
          </p:cNvSpPr>
          <p:nvPr/>
        </p:nvSpPr>
        <p:spPr bwMode="auto">
          <a:xfrm>
            <a:off x="2979889" y="2234284"/>
            <a:ext cx="317500" cy="176213"/>
          </a:xfrm>
          <a:prstGeom prst="rightArrow">
            <a:avLst>
              <a:gd name="adj1" fmla="val 50000"/>
              <a:gd name="adj2" fmla="val 50008"/>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3040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架构分析</a:t>
            </a:r>
            <a:endParaRPr lang="zh-CN" altLang="en-US" sz="3600" dirty="0"/>
          </a:p>
        </p:txBody>
      </p:sp>
      <p:sp>
        <p:nvSpPr>
          <p:cNvPr id="40" name="矩形 1">
            <a:extLst>
              <a:ext uri="{FF2B5EF4-FFF2-40B4-BE49-F238E27FC236}">
                <a16:creationId xmlns:a16="http://schemas.microsoft.com/office/drawing/2014/main" id="{A025E6FB-F09A-4B18-8ED6-E87BC7CA8257}"/>
              </a:ext>
            </a:extLst>
          </p:cNvPr>
          <p:cNvSpPr>
            <a:spLocks noChangeArrowheads="1"/>
          </p:cNvSpPr>
          <p:nvPr/>
        </p:nvSpPr>
        <p:spPr bwMode="auto">
          <a:xfrm>
            <a:off x="3118071" y="716251"/>
            <a:ext cx="8012141" cy="3655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系统架构由系统要素组成。根据分析范围的不同，系统要素可以由</a:t>
            </a:r>
            <a:r>
              <a:rPr lang="zh-CN" altLang="en-US" sz="1600" b="1" dirty="0">
                <a:solidFill>
                  <a:srgbClr val="FF0000"/>
                </a:solidFill>
                <a:latin typeface="微软雅黑" panose="020B0503020204020204" pitchFamily="34" charset="-122"/>
                <a:ea typeface="微软雅黑" panose="020B0503020204020204" pitchFamily="34" charset="-122"/>
              </a:rPr>
              <a:t>系统、子系统、组件（零件）</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模块</a:t>
            </a:r>
            <a:r>
              <a:rPr lang="zh-CN" altLang="en-US" sz="1600" dirty="0">
                <a:latin typeface="微软雅黑" panose="020B0503020204020204" pitchFamily="34" charset="-122"/>
                <a:ea typeface="微软雅黑" panose="020B0503020204020204" pitchFamily="34" charset="-122"/>
              </a:rPr>
              <a:t>构成</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b="1" dirty="0">
                <a:solidFill>
                  <a:srgbClr val="FF0000"/>
                </a:solidFill>
                <a:latin typeface="微软雅黑" panose="020B0503020204020204" pitchFamily="34" charset="-122"/>
                <a:ea typeface="微软雅黑" panose="020B0503020204020204" pitchFamily="34" charset="-122"/>
              </a:rPr>
              <a:t>复杂</a:t>
            </a:r>
            <a:r>
              <a:rPr lang="zh-CN" altLang="en-US" sz="1600" dirty="0">
                <a:latin typeface="微软雅黑" panose="020B0503020204020204" pitchFamily="34" charset="-122"/>
                <a:ea typeface="微软雅黑" panose="020B0503020204020204" pitchFamily="34" charset="-122"/>
              </a:rPr>
              <a:t>的架构可以</a:t>
            </a:r>
            <a:r>
              <a:rPr lang="zh-CN" altLang="en-US" sz="1600" b="1" dirty="0">
                <a:solidFill>
                  <a:srgbClr val="FF0000"/>
                </a:solidFill>
                <a:latin typeface="微软雅黑" panose="020B0503020204020204" pitchFamily="34" charset="-122"/>
                <a:ea typeface="微软雅黑" panose="020B0503020204020204" pitchFamily="34" charset="-122"/>
              </a:rPr>
              <a:t>分为若干个</a:t>
            </a:r>
            <a:r>
              <a:rPr lang="zh-CN" altLang="en-US" sz="1600" dirty="0">
                <a:latin typeface="微软雅黑" panose="020B0503020204020204" pitchFamily="34" charset="-122"/>
                <a:ea typeface="微软雅黑" panose="020B0503020204020204" pitchFamily="34" charset="-122"/>
              </a:rPr>
              <a:t>子架构（工作包）或不同层次的方块图，并根据组织起因分别进行分析，或确保足够清楚。</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系统有一个</a:t>
            </a:r>
            <a:r>
              <a:rPr lang="zh-CN" altLang="en-US" sz="1600" b="1" dirty="0">
                <a:solidFill>
                  <a:srgbClr val="FF0000"/>
                </a:solidFill>
                <a:latin typeface="微软雅黑" panose="020B0503020204020204" pitchFamily="34" charset="-122"/>
                <a:ea typeface="微软雅黑" panose="020B0503020204020204" pitchFamily="34" charset="-122"/>
              </a:rPr>
              <a:t>边界</a:t>
            </a:r>
            <a:r>
              <a:rPr lang="zh-CN" altLang="en-US" sz="1600" dirty="0">
                <a:latin typeface="微软雅黑" panose="020B0503020204020204" pitchFamily="34" charset="-122"/>
                <a:ea typeface="微软雅黑" panose="020B0503020204020204" pitchFamily="34" charset="-122"/>
              </a:rPr>
              <a:t>，将自身与其他系统和环境分开。其与环境的关系由</a:t>
            </a:r>
            <a:r>
              <a:rPr lang="zh-CN" altLang="en-US" sz="1600" b="1" dirty="0">
                <a:solidFill>
                  <a:srgbClr val="FF0000"/>
                </a:solidFill>
                <a:latin typeface="微软雅黑" panose="020B0503020204020204" pitchFamily="34" charset="-122"/>
                <a:ea typeface="微软雅黑" panose="020B0503020204020204" pitchFamily="34" charset="-122"/>
              </a:rPr>
              <a:t>输入和输出</a:t>
            </a:r>
            <a:r>
              <a:rPr lang="zh-CN" altLang="en-US" sz="1600" dirty="0">
                <a:latin typeface="微软雅黑" panose="020B0503020204020204" pitchFamily="34" charset="-122"/>
                <a:ea typeface="微软雅黑" panose="020B0503020204020204" pitchFamily="34" charset="-122"/>
              </a:rPr>
              <a:t>决定</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系统要素是功能项目的独特</a:t>
            </a:r>
            <a:r>
              <a:rPr lang="zh-CN" altLang="en-US" sz="1600" b="1" dirty="0">
                <a:solidFill>
                  <a:srgbClr val="FF0000"/>
                </a:solidFill>
                <a:latin typeface="微软雅黑" panose="020B0503020204020204" pitchFamily="34" charset="-122"/>
                <a:ea typeface="微软雅黑" panose="020B0503020204020204" pitchFamily="34" charset="-122"/>
              </a:rPr>
              <a:t>组件</a:t>
            </a:r>
            <a:r>
              <a:rPr lang="zh-CN" altLang="en-US" sz="1600" dirty="0">
                <a:latin typeface="微软雅黑" panose="020B0503020204020204" pitchFamily="34" charset="-122"/>
                <a:ea typeface="微软雅黑" panose="020B0503020204020204" pitchFamily="34" charset="-122"/>
              </a:rPr>
              <a:t>，而不是功能、要求或特性。</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系统架构的</a:t>
            </a:r>
            <a:r>
              <a:rPr lang="zh-CN" altLang="en-US" sz="1600" b="1" dirty="0">
                <a:solidFill>
                  <a:srgbClr val="FF0000"/>
                </a:solidFill>
                <a:latin typeface="微软雅黑" panose="020B0503020204020204" pitchFamily="34" charset="-122"/>
                <a:ea typeface="微软雅黑" panose="020B0503020204020204" pitchFamily="34" charset="-122"/>
              </a:rPr>
              <a:t>可视化</a:t>
            </a:r>
            <a:r>
              <a:rPr lang="zh-CN" altLang="en-US" sz="1600" dirty="0">
                <a:latin typeface="微软雅黑" panose="020B0503020204020204" pitchFamily="34" charset="-122"/>
                <a:ea typeface="微软雅黑" panose="020B0503020204020204" pitchFamily="34" charset="-122"/>
              </a:rPr>
              <a:t>有助于</a:t>
            </a:r>
            <a:r>
              <a:rPr lang="en-US" altLang="zh-CN" sz="1600" dirty="0">
                <a:latin typeface="微软雅黑" panose="020B0503020204020204" pitchFamily="34" charset="-122"/>
                <a:ea typeface="微软雅黑" panose="020B0503020204020204" pitchFamily="34" charset="-122"/>
              </a:rPr>
              <a:t>DFMEA</a:t>
            </a:r>
            <a:r>
              <a:rPr lang="zh-CN" altLang="en-US" sz="1600" dirty="0">
                <a:latin typeface="微软雅黑" panose="020B0503020204020204" pitchFamily="34" charset="-122"/>
                <a:ea typeface="微软雅黑" panose="020B0503020204020204" pitchFamily="34" charset="-122"/>
              </a:rPr>
              <a:t>团队进行架构分析。团队可以使用各种工具来实现这一点。</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手册中介绍了常用的</a:t>
            </a:r>
            <a:r>
              <a:rPr lang="zh-CN" altLang="en-US" sz="1600" b="1" dirty="0">
                <a:solidFill>
                  <a:srgbClr val="FF0000"/>
                </a:solidFill>
                <a:latin typeface="微软雅黑" panose="020B0503020204020204" pitchFamily="34" charset="-122"/>
                <a:ea typeface="微软雅黑" panose="020B0503020204020204" pitchFamily="34" charset="-122"/>
              </a:rPr>
              <a:t>两种方法</a:t>
            </a:r>
            <a:r>
              <a:rPr lang="zh-CN" altLang="en-US" sz="1600" dirty="0">
                <a:latin typeface="微软雅黑" panose="020B0503020204020204" pitchFamily="34" charset="-122"/>
                <a:ea typeface="微软雅黑" panose="020B0503020204020204" pitchFamily="34" charset="-122"/>
              </a:rPr>
              <a:t>：</a:t>
            </a:r>
          </a:p>
          <a:p>
            <a:pPr marL="285750" indent="-285750" algn="just">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方块图</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边界图</a:t>
            </a:r>
            <a:endParaRPr lang="en-US" altLang="zh-CN" sz="14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架构树</a:t>
            </a:r>
          </a:p>
        </p:txBody>
      </p:sp>
      <p:grpSp>
        <p:nvGrpSpPr>
          <p:cNvPr id="17" name="Group 4">
            <a:extLst>
              <a:ext uri="{FF2B5EF4-FFF2-40B4-BE49-F238E27FC236}">
                <a16:creationId xmlns:a16="http://schemas.microsoft.com/office/drawing/2014/main" id="{9B2B427E-5632-4270-BB0E-58D8E546F08C}"/>
              </a:ext>
            </a:extLst>
          </p:cNvPr>
          <p:cNvGrpSpPr>
            <a:grpSpLocks noChangeAspect="1"/>
          </p:cNvGrpSpPr>
          <p:nvPr/>
        </p:nvGrpSpPr>
        <p:grpSpPr bwMode="auto">
          <a:xfrm>
            <a:off x="7481197" y="4213110"/>
            <a:ext cx="3682353" cy="1917815"/>
            <a:chOff x="0" y="0"/>
            <a:chExt cx="5034" cy="2722"/>
          </a:xfrm>
        </p:grpSpPr>
        <p:pic>
          <p:nvPicPr>
            <p:cNvPr id="27" name="Picture 4">
              <a:extLst>
                <a:ext uri="{FF2B5EF4-FFF2-40B4-BE49-F238E27FC236}">
                  <a16:creationId xmlns:a16="http://schemas.microsoft.com/office/drawing/2014/main" id="{AAA19580-A3F3-4A92-B9E2-74CCD1E1F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 y="0"/>
              <a:ext cx="2177" cy="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5">
              <a:extLst>
                <a:ext uri="{FF2B5EF4-FFF2-40B4-BE49-F238E27FC236}">
                  <a16:creationId xmlns:a16="http://schemas.microsoft.com/office/drawing/2014/main" id="{1DC72EF3-950F-494D-A074-A4FD204BE7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858" cy="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9" name="图片 2">
            <a:extLst>
              <a:ext uri="{FF2B5EF4-FFF2-40B4-BE49-F238E27FC236}">
                <a16:creationId xmlns:a16="http://schemas.microsoft.com/office/drawing/2014/main" id="{189C31B0-82E7-44A0-A34B-F000C945C5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91534" y="4470195"/>
            <a:ext cx="4006328" cy="198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矩形 1">
            <a:extLst>
              <a:ext uri="{FF2B5EF4-FFF2-40B4-BE49-F238E27FC236}">
                <a16:creationId xmlns:a16="http://schemas.microsoft.com/office/drawing/2014/main" id="{676B50C3-9FFA-4057-AC68-5083E7619527}"/>
              </a:ext>
            </a:extLst>
          </p:cNvPr>
          <p:cNvSpPr>
            <a:spLocks noChangeArrowheads="1"/>
          </p:cNvSpPr>
          <p:nvPr/>
        </p:nvSpPr>
        <p:spPr bwMode="auto">
          <a:xfrm>
            <a:off x="246661" y="1093778"/>
            <a:ext cx="1368425" cy="40011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latin typeface="微软雅黑" panose="020B0503020204020204" pitchFamily="34" charset="-122"/>
                <a:ea typeface="微软雅黑" panose="020B0503020204020204" pitchFamily="34" charset="-122"/>
              </a:rPr>
              <a:t>架构分析</a:t>
            </a:r>
            <a:endParaRPr lang="en-US" altLang="zh-CN" sz="2000" dirty="0">
              <a:latin typeface="微软雅黑" panose="020B0503020204020204" pitchFamily="34" charset="-122"/>
              <a:ea typeface="微软雅黑" panose="020B0503020204020204" pitchFamily="34" charset="-122"/>
            </a:endParaRPr>
          </a:p>
        </p:txBody>
      </p:sp>
      <p:sp>
        <p:nvSpPr>
          <p:cNvPr id="31" name="矩形 2">
            <a:extLst>
              <a:ext uri="{FF2B5EF4-FFF2-40B4-BE49-F238E27FC236}">
                <a16:creationId xmlns:a16="http://schemas.microsoft.com/office/drawing/2014/main" id="{2647688C-8E91-4B8A-AC4F-976108F5A3F5}"/>
              </a:ext>
            </a:extLst>
          </p:cNvPr>
          <p:cNvSpPr>
            <a:spLocks noChangeArrowheads="1"/>
          </p:cNvSpPr>
          <p:nvPr/>
        </p:nvSpPr>
        <p:spPr bwMode="auto">
          <a:xfrm>
            <a:off x="1181699" y="2168516"/>
            <a:ext cx="1339850" cy="369887"/>
          </a:xfrm>
          <a:prstGeom prst="rect">
            <a:avLst/>
          </a:prstGeom>
          <a:no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分析目的</a:t>
            </a:r>
          </a:p>
        </p:txBody>
      </p:sp>
      <p:sp>
        <p:nvSpPr>
          <p:cNvPr id="32" name="矩形 3">
            <a:extLst>
              <a:ext uri="{FF2B5EF4-FFF2-40B4-BE49-F238E27FC236}">
                <a16:creationId xmlns:a16="http://schemas.microsoft.com/office/drawing/2014/main" id="{8C9F9C2C-B5F6-4E8D-8859-57CB2078DE3B}"/>
              </a:ext>
            </a:extLst>
          </p:cNvPr>
          <p:cNvSpPr>
            <a:spLocks noChangeArrowheads="1"/>
          </p:cNvSpPr>
          <p:nvPr/>
        </p:nvSpPr>
        <p:spPr bwMode="auto">
          <a:xfrm>
            <a:off x="1181699" y="2986078"/>
            <a:ext cx="1339850" cy="369888"/>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系统架构</a:t>
            </a:r>
          </a:p>
        </p:txBody>
      </p:sp>
      <p:cxnSp>
        <p:nvCxnSpPr>
          <p:cNvPr id="33" name="肘形连接符 7">
            <a:extLst>
              <a:ext uri="{FF2B5EF4-FFF2-40B4-BE49-F238E27FC236}">
                <a16:creationId xmlns:a16="http://schemas.microsoft.com/office/drawing/2014/main" id="{27D0DC7C-E649-488E-9E69-4882CF997FBC}"/>
              </a:ext>
            </a:extLst>
          </p:cNvPr>
          <p:cNvCxnSpPr>
            <a:cxnSpLocks noChangeShapeType="1"/>
            <a:stCxn id="30" idx="2"/>
            <a:endCxn id="31" idx="1"/>
          </p:cNvCxnSpPr>
          <p:nvPr/>
        </p:nvCxnSpPr>
        <p:spPr bwMode="auto">
          <a:xfrm rot="16200000" flipH="1">
            <a:off x="626500" y="1798261"/>
            <a:ext cx="859572"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肘形连接符 9">
            <a:extLst>
              <a:ext uri="{FF2B5EF4-FFF2-40B4-BE49-F238E27FC236}">
                <a16:creationId xmlns:a16="http://schemas.microsoft.com/office/drawing/2014/main" id="{13084293-34C1-4F1E-968C-8540B5822CC3}"/>
              </a:ext>
            </a:extLst>
          </p:cNvPr>
          <p:cNvCxnSpPr>
            <a:cxnSpLocks noChangeShapeType="1"/>
            <a:stCxn id="30" idx="2"/>
            <a:endCxn id="32" idx="1"/>
          </p:cNvCxnSpPr>
          <p:nvPr/>
        </p:nvCxnSpPr>
        <p:spPr bwMode="auto">
          <a:xfrm rot="16200000" flipH="1">
            <a:off x="217719" y="2207042"/>
            <a:ext cx="1677134"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右箭头 14">
            <a:extLst>
              <a:ext uri="{FF2B5EF4-FFF2-40B4-BE49-F238E27FC236}">
                <a16:creationId xmlns:a16="http://schemas.microsoft.com/office/drawing/2014/main" id="{7D77FD2B-1EDC-4C4B-BB89-E323B1A8A45A}"/>
              </a:ext>
            </a:extLst>
          </p:cNvPr>
          <p:cNvSpPr>
            <a:spLocks noChangeArrowheads="1"/>
          </p:cNvSpPr>
          <p:nvPr/>
        </p:nvSpPr>
        <p:spPr bwMode="auto">
          <a:xfrm>
            <a:off x="2661060" y="3082915"/>
            <a:ext cx="317500" cy="176213"/>
          </a:xfrm>
          <a:prstGeom prst="rightArrow">
            <a:avLst>
              <a:gd name="adj1" fmla="val 50000"/>
              <a:gd name="adj2" fmla="val 50008"/>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2775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架构分析</a:t>
            </a:r>
            <a:endParaRPr lang="zh-CN" altLang="en-US" sz="3600" dirty="0"/>
          </a:p>
        </p:txBody>
      </p:sp>
      <p:grpSp>
        <p:nvGrpSpPr>
          <p:cNvPr id="72" name="组合 71">
            <a:extLst>
              <a:ext uri="{FF2B5EF4-FFF2-40B4-BE49-F238E27FC236}">
                <a16:creationId xmlns:a16="http://schemas.microsoft.com/office/drawing/2014/main" id="{7F587BC9-0F80-40D8-AA55-32FA3E6C1C31}"/>
              </a:ext>
            </a:extLst>
          </p:cNvPr>
          <p:cNvGrpSpPr/>
          <p:nvPr/>
        </p:nvGrpSpPr>
        <p:grpSpPr>
          <a:xfrm>
            <a:off x="777424" y="1841517"/>
            <a:ext cx="8687251" cy="4277358"/>
            <a:chOff x="147414" y="2025472"/>
            <a:chExt cx="8687251" cy="4277358"/>
          </a:xfrm>
        </p:grpSpPr>
        <p:grpSp>
          <p:nvGrpSpPr>
            <p:cNvPr id="73" name="组合 72">
              <a:extLst>
                <a:ext uri="{FF2B5EF4-FFF2-40B4-BE49-F238E27FC236}">
                  <a16:creationId xmlns:a16="http://schemas.microsoft.com/office/drawing/2014/main" id="{C2A69897-24E3-4E89-9F6E-B77ACE1BFAE3}"/>
                </a:ext>
              </a:extLst>
            </p:cNvPr>
            <p:cNvGrpSpPr/>
            <p:nvPr/>
          </p:nvGrpSpPr>
          <p:grpSpPr>
            <a:xfrm>
              <a:off x="147414" y="2483232"/>
              <a:ext cx="1236663" cy="904875"/>
              <a:chOff x="400050" y="1800225"/>
              <a:chExt cx="1236663" cy="904875"/>
            </a:xfrm>
          </p:grpSpPr>
          <p:sp>
            <p:nvSpPr>
              <p:cNvPr id="113" name="椭圆 112">
                <a:extLst>
                  <a:ext uri="{FF2B5EF4-FFF2-40B4-BE49-F238E27FC236}">
                    <a16:creationId xmlns:a16="http://schemas.microsoft.com/office/drawing/2014/main" id="{639963B0-AAEB-4CC4-B4F6-612992A1F2C0}"/>
                  </a:ext>
                </a:extLst>
              </p:cNvPr>
              <p:cNvSpPr/>
              <p:nvPr/>
            </p:nvSpPr>
            <p:spPr>
              <a:xfrm>
                <a:off x="400050" y="1800225"/>
                <a:ext cx="1236663" cy="904875"/>
              </a:xfrm>
              <a:prstGeom prst="ellipse">
                <a:avLst/>
              </a:prstGeom>
              <a:solidFill>
                <a:srgbClr val="FF0000"/>
              </a:solid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4" name="TextBox 9">
                <a:extLst>
                  <a:ext uri="{FF2B5EF4-FFF2-40B4-BE49-F238E27FC236}">
                    <a16:creationId xmlns:a16="http://schemas.microsoft.com/office/drawing/2014/main" id="{227E6FD0-DCDE-4885-B3C5-04ED3550F812}"/>
                  </a:ext>
                </a:extLst>
              </p:cNvPr>
              <p:cNvSpPr txBox="1">
                <a:spLocks noChangeArrowheads="1"/>
              </p:cNvSpPr>
              <p:nvPr/>
            </p:nvSpPr>
            <p:spPr bwMode="auto">
              <a:xfrm>
                <a:off x="666465" y="1912624"/>
                <a:ext cx="800100" cy="646331"/>
              </a:xfrm>
              <a:prstGeom prst="rect">
                <a:avLst/>
              </a:prstGeom>
              <a:noFill/>
              <a:ln w="9525">
                <a:noFill/>
                <a:miter lim="800000"/>
              </a:ln>
            </p:spPr>
            <p:txBody>
              <a:bodyPr>
                <a:spAutoFit/>
              </a:bodyPr>
              <a:lstStyle/>
              <a:p>
                <a:r>
                  <a:rPr lang="zh-CN" altLang="en-US" b="1" dirty="0">
                    <a:solidFill>
                      <a:schemeClr val="bg1"/>
                    </a:solidFill>
                    <a:latin typeface="微软雅黑" panose="020B0503020204020204" pitchFamily="34" charset="-122"/>
                    <a:ea typeface="微软雅黑" panose="020B0503020204020204" pitchFamily="34" charset="-122"/>
                  </a:rPr>
                  <a:t>系统要素</a:t>
                </a:r>
              </a:p>
            </p:txBody>
          </p:sp>
        </p:grpSp>
        <p:sp>
          <p:nvSpPr>
            <p:cNvPr id="74" name="箭头: 右 73">
              <a:extLst>
                <a:ext uri="{FF2B5EF4-FFF2-40B4-BE49-F238E27FC236}">
                  <a16:creationId xmlns:a16="http://schemas.microsoft.com/office/drawing/2014/main" id="{AE921DA0-FE69-41FC-96DD-DEAC6A9B51E3}"/>
                </a:ext>
              </a:extLst>
            </p:cNvPr>
            <p:cNvSpPr/>
            <p:nvPr/>
          </p:nvSpPr>
          <p:spPr>
            <a:xfrm rot="1839047">
              <a:off x="4476641" y="2025472"/>
              <a:ext cx="1132115" cy="541449"/>
            </a:xfrm>
            <a:prstGeom prst="rightArrow">
              <a:avLst>
                <a:gd name="adj1" fmla="val 50000"/>
                <a:gd name="adj2" fmla="val 3656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关注要素</a:t>
              </a:r>
            </a:p>
          </p:txBody>
        </p:sp>
        <p:grpSp>
          <p:nvGrpSpPr>
            <p:cNvPr id="75" name="组合 74">
              <a:extLst>
                <a:ext uri="{FF2B5EF4-FFF2-40B4-BE49-F238E27FC236}">
                  <a16:creationId xmlns:a16="http://schemas.microsoft.com/office/drawing/2014/main" id="{CF919A2B-384D-43DE-8B70-B2798EB48CC3}"/>
                </a:ext>
              </a:extLst>
            </p:cNvPr>
            <p:cNvGrpSpPr/>
            <p:nvPr/>
          </p:nvGrpSpPr>
          <p:grpSpPr>
            <a:xfrm>
              <a:off x="4872265" y="2619678"/>
              <a:ext cx="1981200" cy="3476323"/>
              <a:chOff x="4872265" y="2619678"/>
              <a:chExt cx="1981200" cy="3476323"/>
            </a:xfrm>
          </p:grpSpPr>
          <p:sp>
            <p:nvSpPr>
              <p:cNvPr id="105" name="矩形 104">
                <a:extLst>
                  <a:ext uri="{FF2B5EF4-FFF2-40B4-BE49-F238E27FC236}">
                    <a16:creationId xmlns:a16="http://schemas.microsoft.com/office/drawing/2014/main" id="{71F9B78A-BD2E-459B-9451-CA951383A178}"/>
                  </a:ext>
                </a:extLst>
              </p:cNvPr>
              <p:cNvSpPr/>
              <p:nvPr/>
            </p:nvSpPr>
            <p:spPr>
              <a:xfrm>
                <a:off x="5503637" y="2619678"/>
                <a:ext cx="1349828" cy="34834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换向系统</a:t>
                </a:r>
              </a:p>
            </p:txBody>
          </p:sp>
          <p:sp>
            <p:nvSpPr>
              <p:cNvPr id="106" name="矩形 105">
                <a:extLst>
                  <a:ext uri="{FF2B5EF4-FFF2-40B4-BE49-F238E27FC236}">
                    <a16:creationId xmlns:a16="http://schemas.microsoft.com/office/drawing/2014/main" id="{2E64E5F8-FB84-4059-8D67-FB646E0E2D32}"/>
                  </a:ext>
                </a:extLst>
              </p:cNvPr>
              <p:cNvSpPr/>
              <p:nvPr/>
            </p:nvSpPr>
            <p:spPr>
              <a:xfrm>
                <a:off x="5503637" y="4191002"/>
                <a:ext cx="1349828" cy="34834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电磁转换系统</a:t>
                </a:r>
              </a:p>
            </p:txBody>
          </p:sp>
          <p:sp>
            <p:nvSpPr>
              <p:cNvPr id="107" name="矩形 106">
                <a:extLst>
                  <a:ext uri="{FF2B5EF4-FFF2-40B4-BE49-F238E27FC236}">
                    <a16:creationId xmlns:a16="http://schemas.microsoft.com/office/drawing/2014/main" id="{FFF9D63C-00B6-4FA8-9BF3-79E799E42B74}"/>
                  </a:ext>
                </a:extLst>
              </p:cNvPr>
              <p:cNvSpPr/>
              <p:nvPr/>
            </p:nvSpPr>
            <p:spPr>
              <a:xfrm>
                <a:off x="5503637" y="5007430"/>
                <a:ext cx="1349828" cy="34834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磁力转换系统</a:t>
                </a:r>
              </a:p>
            </p:txBody>
          </p:sp>
          <p:sp>
            <p:nvSpPr>
              <p:cNvPr id="108" name="矩形 107">
                <a:extLst>
                  <a:ext uri="{FF2B5EF4-FFF2-40B4-BE49-F238E27FC236}">
                    <a16:creationId xmlns:a16="http://schemas.microsoft.com/office/drawing/2014/main" id="{D5012E2E-8731-4CCF-A8C0-EA75A6CC1A25}"/>
                  </a:ext>
                </a:extLst>
              </p:cNvPr>
              <p:cNvSpPr/>
              <p:nvPr/>
            </p:nvSpPr>
            <p:spPr>
              <a:xfrm>
                <a:off x="5499099" y="5747658"/>
                <a:ext cx="1349828" cy="34834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a:t>
                </a:r>
                <a:endParaRPr lang="zh-CN" altLang="en-US" sz="1400" dirty="0"/>
              </a:p>
            </p:txBody>
          </p:sp>
          <p:cxnSp>
            <p:nvCxnSpPr>
              <p:cNvPr id="109" name="直接箭头连接符 108">
                <a:extLst>
                  <a:ext uri="{FF2B5EF4-FFF2-40B4-BE49-F238E27FC236}">
                    <a16:creationId xmlns:a16="http://schemas.microsoft.com/office/drawing/2014/main" id="{2651206B-BB79-4D93-B2D6-DC9229294065}"/>
                  </a:ext>
                </a:extLst>
              </p:cNvPr>
              <p:cNvCxnSpPr>
                <a:stCxn id="82" idx="3"/>
                <a:endCxn id="105" idx="1"/>
              </p:cNvCxnSpPr>
              <p:nvPr/>
            </p:nvCxnSpPr>
            <p:spPr>
              <a:xfrm flipV="1">
                <a:off x="4872265" y="2793849"/>
                <a:ext cx="631372" cy="5660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8B5DDE06-8BB5-4100-878A-43AEBF206B37}"/>
                  </a:ext>
                </a:extLst>
              </p:cNvPr>
              <p:cNvCxnSpPr>
                <a:stCxn id="82" idx="3"/>
                <a:endCxn id="106" idx="1"/>
              </p:cNvCxnSpPr>
              <p:nvPr/>
            </p:nvCxnSpPr>
            <p:spPr>
              <a:xfrm>
                <a:off x="4872265" y="3359908"/>
                <a:ext cx="631372" cy="10052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839E0795-1882-4C21-A13A-A7B39100028D}"/>
                  </a:ext>
                </a:extLst>
              </p:cNvPr>
              <p:cNvCxnSpPr>
                <a:stCxn id="82" idx="3"/>
                <a:endCxn id="107" idx="1"/>
              </p:cNvCxnSpPr>
              <p:nvPr/>
            </p:nvCxnSpPr>
            <p:spPr>
              <a:xfrm>
                <a:off x="4872265" y="3359909"/>
                <a:ext cx="631372" cy="18216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065B0EF8-CCA5-4944-8C5C-23869A08F881}"/>
                  </a:ext>
                </a:extLst>
              </p:cNvPr>
              <p:cNvCxnSpPr>
                <a:stCxn id="82" idx="3"/>
                <a:endCxn id="108" idx="1"/>
              </p:cNvCxnSpPr>
              <p:nvPr/>
            </p:nvCxnSpPr>
            <p:spPr>
              <a:xfrm>
                <a:off x="4872265" y="3359909"/>
                <a:ext cx="626835" cy="25619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ED2E24DF-D322-49F0-ACB8-A7C999A9AF34}"/>
                </a:ext>
              </a:extLst>
            </p:cNvPr>
            <p:cNvGrpSpPr/>
            <p:nvPr/>
          </p:nvGrpSpPr>
          <p:grpSpPr>
            <a:xfrm>
              <a:off x="6853465" y="2070442"/>
              <a:ext cx="1981200" cy="3633674"/>
              <a:chOff x="6853465" y="2070442"/>
              <a:chExt cx="1981200" cy="3633674"/>
            </a:xfrm>
          </p:grpSpPr>
          <p:sp>
            <p:nvSpPr>
              <p:cNvPr id="90" name="矩形 89">
                <a:extLst>
                  <a:ext uri="{FF2B5EF4-FFF2-40B4-BE49-F238E27FC236}">
                    <a16:creationId xmlns:a16="http://schemas.microsoft.com/office/drawing/2014/main" id="{5A78EB7A-DD3E-4C71-86D7-D470E7FFDA10}"/>
                  </a:ext>
                </a:extLst>
              </p:cNvPr>
              <p:cNvSpPr/>
              <p:nvPr/>
            </p:nvSpPr>
            <p:spPr>
              <a:xfrm>
                <a:off x="7484837" y="2619679"/>
                <a:ext cx="1349828" cy="3483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t>碳刷</a:t>
                </a:r>
              </a:p>
            </p:txBody>
          </p:sp>
          <p:sp>
            <p:nvSpPr>
              <p:cNvPr id="91" name="矩形 90">
                <a:extLst>
                  <a:ext uri="{FF2B5EF4-FFF2-40B4-BE49-F238E27FC236}">
                    <a16:creationId xmlns:a16="http://schemas.microsoft.com/office/drawing/2014/main" id="{11D5B3FE-9130-4511-9683-3D0B32285591}"/>
                  </a:ext>
                </a:extLst>
              </p:cNvPr>
              <p:cNvSpPr/>
              <p:nvPr/>
            </p:nvSpPr>
            <p:spPr>
              <a:xfrm>
                <a:off x="7484837" y="2070442"/>
                <a:ext cx="1349828" cy="34834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t>电磁盒基座</a:t>
                </a:r>
              </a:p>
            </p:txBody>
          </p:sp>
          <p:sp>
            <p:nvSpPr>
              <p:cNvPr id="92" name="矩形 91">
                <a:extLst>
                  <a:ext uri="{FF2B5EF4-FFF2-40B4-BE49-F238E27FC236}">
                    <a16:creationId xmlns:a16="http://schemas.microsoft.com/office/drawing/2014/main" id="{139FDBAF-DA85-445B-8A26-150E9A596503}"/>
                  </a:ext>
                </a:extLst>
              </p:cNvPr>
              <p:cNvSpPr/>
              <p:nvPr/>
            </p:nvSpPr>
            <p:spPr>
              <a:xfrm>
                <a:off x="7484837" y="3168918"/>
                <a:ext cx="1349828" cy="3483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t>电子控制单元</a:t>
                </a:r>
              </a:p>
            </p:txBody>
          </p:sp>
          <p:sp>
            <p:nvSpPr>
              <p:cNvPr id="93" name="矩形 92">
                <a:extLst>
                  <a:ext uri="{FF2B5EF4-FFF2-40B4-BE49-F238E27FC236}">
                    <a16:creationId xmlns:a16="http://schemas.microsoft.com/office/drawing/2014/main" id="{49470FEC-BD51-471C-B1FC-E25D82C1B513}"/>
                  </a:ext>
                </a:extLst>
              </p:cNvPr>
              <p:cNvSpPr/>
              <p:nvPr/>
            </p:nvSpPr>
            <p:spPr>
              <a:xfrm>
                <a:off x="7484837" y="3718155"/>
                <a:ext cx="1349828" cy="3483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t>磁钢</a:t>
                </a:r>
              </a:p>
            </p:txBody>
          </p:sp>
          <p:sp>
            <p:nvSpPr>
              <p:cNvPr id="94" name="矩形 93">
                <a:extLst>
                  <a:ext uri="{FF2B5EF4-FFF2-40B4-BE49-F238E27FC236}">
                    <a16:creationId xmlns:a16="http://schemas.microsoft.com/office/drawing/2014/main" id="{34143C0D-BD25-415D-AE5B-F355B49D498B}"/>
                  </a:ext>
                </a:extLst>
              </p:cNvPr>
              <p:cNvSpPr/>
              <p:nvPr/>
            </p:nvSpPr>
            <p:spPr>
              <a:xfrm>
                <a:off x="7484837" y="4191002"/>
                <a:ext cx="1349828" cy="3483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t>电枢绕组</a:t>
                </a:r>
              </a:p>
            </p:txBody>
          </p:sp>
          <p:sp>
            <p:nvSpPr>
              <p:cNvPr id="95" name="矩形 94">
                <a:extLst>
                  <a:ext uri="{FF2B5EF4-FFF2-40B4-BE49-F238E27FC236}">
                    <a16:creationId xmlns:a16="http://schemas.microsoft.com/office/drawing/2014/main" id="{42FC8681-BB66-414E-AE2E-FBBBA3D7DCD2}"/>
                  </a:ext>
                </a:extLst>
              </p:cNvPr>
              <p:cNvSpPr/>
              <p:nvPr/>
            </p:nvSpPr>
            <p:spPr>
              <a:xfrm>
                <a:off x="7484837" y="4663847"/>
                <a:ext cx="1349828" cy="3483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t>电机壳</a:t>
                </a:r>
              </a:p>
            </p:txBody>
          </p:sp>
          <p:sp>
            <p:nvSpPr>
              <p:cNvPr id="96" name="矩形 95">
                <a:extLst>
                  <a:ext uri="{FF2B5EF4-FFF2-40B4-BE49-F238E27FC236}">
                    <a16:creationId xmlns:a16="http://schemas.microsoft.com/office/drawing/2014/main" id="{2D0457C4-1BD4-4CEF-9ED2-2B7D27BFA7D7}"/>
                  </a:ext>
                </a:extLst>
              </p:cNvPr>
              <p:cNvSpPr/>
              <p:nvPr/>
            </p:nvSpPr>
            <p:spPr>
              <a:xfrm>
                <a:off x="7484837" y="5355773"/>
                <a:ext cx="1349828" cy="3483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t>齿轮箱</a:t>
                </a:r>
              </a:p>
            </p:txBody>
          </p:sp>
          <p:cxnSp>
            <p:nvCxnSpPr>
              <p:cNvPr id="97" name="直接箭头连接符 96">
                <a:extLst>
                  <a:ext uri="{FF2B5EF4-FFF2-40B4-BE49-F238E27FC236}">
                    <a16:creationId xmlns:a16="http://schemas.microsoft.com/office/drawing/2014/main" id="{01AC4C93-78EA-4B15-90FF-E1FBA276FBD3}"/>
                  </a:ext>
                </a:extLst>
              </p:cNvPr>
              <p:cNvCxnSpPr>
                <a:stCxn id="105" idx="3"/>
                <a:endCxn id="91" idx="1"/>
              </p:cNvCxnSpPr>
              <p:nvPr/>
            </p:nvCxnSpPr>
            <p:spPr>
              <a:xfrm flipV="1">
                <a:off x="6853465" y="2244612"/>
                <a:ext cx="631372" cy="5492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3B140B74-A554-4596-B199-D9563BC4F9A4}"/>
                  </a:ext>
                </a:extLst>
              </p:cNvPr>
              <p:cNvCxnSpPr>
                <a:stCxn id="105" idx="3"/>
                <a:endCxn id="90" idx="1"/>
              </p:cNvCxnSpPr>
              <p:nvPr/>
            </p:nvCxnSpPr>
            <p:spPr>
              <a:xfrm>
                <a:off x="6853465" y="2793850"/>
                <a:ext cx="631372"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311CF95D-506A-46D6-9944-5CB64D56C9D7}"/>
                  </a:ext>
                </a:extLst>
              </p:cNvPr>
              <p:cNvCxnSpPr>
                <a:stCxn id="105" idx="3"/>
                <a:endCxn id="92" idx="1"/>
              </p:cNvCxnSpPr>
              <p:nvPr/>
            </p:nvCxnSpPr>
            <p:spPr>
              <a:xfrm>
                <a:off x="6853465" y="2793850"/>
                <a:ext cx="631372" cy="5492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31F8E5C2-A23C-4134-BD7D-09FCE9F885D1}"/>
                  </a:ext>
                </a:extLst>
              </p:cNvPr>
              <p:cNvCxnSpPr>
                <a:stCxn id="106" idx="3"/>
                <a:endCxn id="93" idx="1"/>
              </p:cNvCxnSpPr>
              <p:nvPr/>
            </p:nvCxnSpPr>
            <p:spPr>
              <a:xfrm flipV="1">
                <a:off x="6853465" y="3892326"/>
                <a:ext cx="631372" cy="4728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641EFD16-686A-4ED4-BBC2-0DD29E92C8B4}"/>
                  </a:ext>
                </a:extLst>
              </p:cNvPr>
              <p:cNvCxnSpPr>
                <a:stCxn id="106" idx="3"/>
                <a:endCxn id="94" idx="1"/>
              </p:cNvCxnSpPr>
              <p:nvPr/>
            </p:nvCxnSpPr>
            <p:spPr>
              <a:xfrm>
                <a:off x="6853465" y="4365172"/>
                <a:ext cx="63137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13559876-7B7D-402D-AD1C-AB353138BB27}"/>
                  </a:ext>
                </a:extLst>
              </p:cNvPr>
              <p:cNvCxnSpPr>
                <a:stCxn id="106" idx="3"/>
                <a:endCxn id="95" idx="1"/>
              </p:cNvCxnSpPr>
              <p:nvPr/>
            </p:nvCxnSpPr>
            <p:spPr>
              <a:xfrm>
                <a:off x="6853465" y="4365173"/>
                <a:ext cx="631372" cy="4728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853F0383-2403-451C-A788-AB337BC8532A}"/>
                  </a:ext>
                </a:extLst>
              </p:cNvPr>
              <p:cNvCxnSpPr>
                <a:stCxn id="107" idx="3"/>
                <a:endCxn id="93" idx="1"/>
              </p:cNvCxnSpPr>
              <p:nvPr/>
            </p:nvCxnSpPr>
            <p:spPr>
              <a:xfrm flipV="1">
                <a:off x="6853465" y="3892325"/>
                <a:ext cx="631372" cy="12892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AA20081E-F0EB-4C7A-96AC-009DAF2F3F1A}"/>
                  </a:ext>
                </a:extLst>
              </p:cNvPr>
              <p:cNvCxnSpPr>
                <a:stCxn id="107" idx="3"/>
                <a:endCxn id="96" idx="1"/>
              </p:cNvCxnSpPr>
              <p:nvPr/>
            </p:nvCxnSpPr>
            <p:spPr>
              <a:xfrm>
                <a:off x="6853465" y="5181602"/>
                <a:ext cx="631372" cy="3483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 name="组合 76">
              <a:extLst>
                <a:ext uri="{FF2B5EF4-FFF2-40B4-BE49-F238E27FC236}">
                  <a16:creationId xmlns:a16="http://schemas.microsoft.com/office/drawing/2014/main" id="{73C75FAA-63FF-4861-8727-164890243621}"/>
                </a:ext>
              </a:extLst>
            </p:cNvPr>
            <p:cNvGrpSpPr/>
            <p:nvPr/>
          </p:nvGrpSpPr>
          <p:grpSpPr>
            <a:xfrm>
              <a:off x="909865" y="4319585"/>
              <a:ext cx="1349828" cy="1384531"/>
              <a:chOff x="909865" y="4319585"/>
              <a:chExt cx="1349828" cy="1384531"/>
            </a:xfrm>
          </p:grpSpPr>
          <p:sp>
            <p:nvSpPr>
              <p:cNvPr id="88" name="矩形 87">
                <a:extLst>
                  <a:ext uri="{FF2B5EF4-FFF2-40B4-BE49-F238E27FC236}">
                    <a16:creationId xmlns:a16="http://schemas.microsoft.com/office/drawing/2014/main" id="{1493EC97-8370-479A-93F1-85C59817A67C}"/>
                  </a:ext>
                </a:extLst>
              </p:cNvPr>
              <p:cNvSpPr/>
              <p:nvPr/>
            </p:nvSpPr>
            <p:spPr>
              <a:xfrm>
                <a:off x="909865" y="5355773"/>
                <a:ext cx="1349828" cy="348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车窗升降系统</a:t>
                </a:r>
              </a:p>
            </p:txBody>
          </p:sp>
          <p:pic>
            <p:nvPicPr>
              <p:cNvPr id="89" name="图片 88">
                <a:extLst>
                  <a:ext uri="{FF2B5EF4-FFF2-40B4-BE49-F238E27FC236}">
                    <a16:creationId xmlns:a16="http://schemas.microsoft.com/office/drawing/2014/main" id="{94EB66C9-7C00-49C6-8F34-631681679B3C}"/>
                  </a:ext>
                </a:extLst>
              </p:cNvPr>
              <p:cNvPicPr>
                <a:picLocks noChangeAspect="1"/>
              </p:cNvPicPr>
              <p:nvPr/>
            </p:nvPicPr>
            <p:blipFill>
              <a:blip r:embed="rId3"/>
              <a:stretch>
                <a:fillRect/>
              </a:stretch>
            </p:blipFill>
            <p:spPr>
              <a:xfrm>
                <a:off x="954219" y="4319585"/>
                <a:ext cx="1265975" cy="904875"/>
              </a:xfrm>
              <a:prstGeom prst="rect">
                <a:avLst/>
              </a:prstGeom>
            </p:spPr>
          </p:pic>
        </p:grpSp>
        <p:grpSp>
          <p:nvGrpSpPr>
            <p:cNvPr id="78" name="组合 77">
              <a:extLst>
                <a:ext uri="{FF2B5EF4-FFF2-40B4-BE49-F238E27FC236}">
                  <a16:creationId xmlns:a16="http://schemas.microsoft.com/office/drawing/2014/main" id="{6F8F0F31-2628-46AE-A801-AE45DC39A237}"/>
                </a:ext>
              </a:extLst>
            </p:cNvPr>
            <p:cNvGrpSpPr/>
            <p:nvPr/>
          </p:nvGrpSpPr>
          <p:grpSpPr>
            <a:xfrm>
              <a:off x="2259692" y="3185738"/>
              <a:ext cx="2612573" cy="3117092"/>
              <a:chOff x="2259692" y="3185738"/>
              <a:chExt cx="2612573" cy="3117092"/>
            </a:xfrm>
          </p:grpSpPr>
          <p:sp>
            <p:nvSpPr>
              <p:cNvPr id="79" name="矩形 78">
                <a:extLst>
                  <a:ext uri="{FF2B5EF4-FFF2-40B4-BE49-F238E27FC236}">
                    <a16:creationId xmlns:a16="http://schemas.microsoft.com/office/drawing/2014/main" id="{4FC2B577-204C-4DE7-ADA6-68ACC586E28F}"/>
                  </a:ext>
                </a:extLst>
              </p:cNvPr>
              <p:cNvSpPr/>
              <p:nvPr/>
            </p:nvSpPr>
            <p:spPr>
              <a:xfrm>
                <a:off x="3522437" y="4757059"/>
                <a:ext cx="1349828" cy="348343"/>
              </a:xfrm>
              <a:prstGeom prst="rect">
                <a:avLst/>
              </a:prstGeom>
              <a:solidFill>
                <a:srgbClr val="6CC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升降机构</a:t>
                </a:r>
              </a:p>
            </p:txBody>
          </p:sp>
          <p:sp>
            <p:nvSpPr>
              <p:cNvPr id="80" name="矩形 79">
                <a:extLst>
                  <a:ext uri="{FF2B5EF4-FFF2-40B4-BE49-F238E27FC236}">
                    <a16:creationId xmlns:a16="http://schemas.microsoft.com/office/drawing/2014/main" id="{2D8768EA-AC82-46DD-A700-496D561B8849}"/>
                  </a:ext>
                </a:extLst>
              </p:cNvPr>
              <p:cNvSpPr/>
              <p:nvPr/>
            </p:nvSpPr>
            <p:spPr>
              <a:xfrm>
                <a:off x="3522437" y="5355774"/>
                <a:ext cx="1349828" cy="348343"/>
              </a:xfrm>
              <a:prstGeom prst="rect">
                <a:avLst/>
              </a:prstGeom>
              <a:solidFill>
                <a:srgbClr val="6CC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导向机构</a:t>
                </a:r>
              </a:p>
            </p:txBody>
          </p:sp>
          <p:sp>
            <p:nvSpPr>
              <p:cNvPr id="81" name="矩形 80">
                <a:extLst>
                  <a:ext uri="{FF2B5EF4-FFF2-40B4-BE49-F238E27FC236}">
                    <a16:creationId xmlns:a16="http://schemas.microsoft.com/office/drawing/2014/main" id="{9FD0DE69-8F9E-4EF6-A640-E37ED1A1A61C}"/>
                  </a:ext>
                </a:extLst>
              </p:cNvPr>
              <p:cNvSpPr/>
              <p:nvPr/>
            </p:nvSpPr>
            <p:spPr>
              <a:xfrm>
                <a:off x="3522437" y="5954487"/>
                <a:ext cx="1349828" cy="348343"/>
              </a:xfrm>
              <a:prstGeom prst="rect">
                <a:avLst/>
              </a:prstGeom>
              <a:solidFill>
                <a:srgbClr val="6CC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a:t>
                </a:r>
                <a:endParaRPr lang="zh-CN" altLang="en-US" sz="1400" dirty="0"/>
              </a:p>
            </p:txBody>
          </p:sp>
          <p:sp>
            <p:nvSpPr>
              <p:cNvPr id="82" name="矩形 81">
                <a:extLst>
                  <a:ext uri="{FF2B5EF4-FFF2-40B4-BE49-F238E27FC236}">
                    <a16:creationId xmlns:a16="http://schemas.microsoft.com/office/drawing/2014/main" id="{7149A839-D283-4064-BCEF-BFB959D7E80F}"/>
                  </a:ext>
                </a:extLst>
              </p:cNvPr>
              <p:cNvSpPr/>
              <p:nvPr/>
            </p:nvSpPr>
            <p:spPr>
              <a:xfrm>
                <a:off x="3522437" y="3185738"/>
                <a:ext cx="1349828" cy="348343"/>
              </a:xfrm>
              <a:prstGeom prst="rect">
                <a:avLst/>
              </a:prstGeom>
              <a:solidFill>
                <a:srgbClr val="6CC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升降电机</a:t>
                </a:r>
              </a:p>
            </p:txBody>
          </p:sp>
          <p:cxnSp>
            <p:nvCxnSpPr>
              <p:cNvPr id="83" name="直接箭头连接符 82">
                <a:extLst>
                  <a:ext uri="{FF2B5EF4-FFF2-40B4-BE49-F238E27FC236}">
                    <a16:creationId xmlns:a16="http://schemas.microsoft.com/office/drawing/2014/main" id="{78604431-4213-4EB4-97BA-A1553BBE7986}"/>
                  </a:ext>
                </a:extLst>
              </p:cNvPr>
              <p:cNvCxnSpPr>
                <a:stCxn id="88" idx="3"/>
                <a:endCxn id="82" idx="1"/>
              </p:cNvCxnSpPr>
              <p:nvPr/>
            </p:nvCxnSpPr>
            <p:spPr>
              <a:xfrm flipV="1">
                <a:off x="2259692" y="3359909"/>
                <a:ext cx="1262744" cy="21700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42CE9036-9980-4DBD-B1A0-4C23FB73307F}"/>
                  </a:ext>
                </a:extLst>
              </p:cNvPr>
              <p:cNvCxnSpPr>
                <a:stCxn id="88" idx="3"/>
                <a:endCxn id="79" idx="1"/>
              </p:cNvCxnSpPr>
              <p:nvPr/>
            </p:nvCxnSpPr>
            <p:spPr>
              <a:xfrm flipV="1">
                <a:off x="2259692" y="4931232"/>
                <a:ext cx="1262744" cy="5987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BCDA1CA-C25E-47C8-8685-172D53F1DFFC}"/>
                  </a:ext>
                </a:extLst>
              </p:cNvPr>
              <p:cNvCxnSpPr>
                <a:stCxn id="88" idx="3"/>
                <a:endCxn id="80" idx="1"/>
              </p:cNvCxnSpPr>
              <p:nvPr/>
            </p:nvCxnSpPr>
            <p:spPr>
              <a:xfrm>
                <a:off x="2259692" y="5529945"/>
                <a:ext cx="1262744"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51DCBDB3-037D-417B-ABAE-0A52102D32B1}"/>
                  </a:ext>
                </a:extLst>
              </p:cNvPr>
              <p:cNvCxnSpPr>
                <a:stCxn id="88" idx="3"/>
                <a:endCxn id="81" idx="1"/>
              </p:cNvCxnSpPr>
              <p:nvPr/>
            </p:nvCxnSpPr>
            <p:spPr>
              <a:xfrm>
                <a:off x="2259692" y="5529944"/>
                <a:ext cx="1262744" cy="5987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7" name="图片 86">
                <a:extLst>
                  <a:ext uri="{FF2B5EF4-FFF2-40B4-BE49-F238E27FC236}">
                    <a16:creationId xmlns:a16="http://schemas.microsoft.com/office/drawing/2014/main" id="{6C6FDB5B-9A3C-4333-99DE-590D60EB30ED}"/>
                  </a:ext>
                </a:extLst>
              </p:cNvPr>
              <p:cNvPicPr>
                <a:picLocks noChangeAspect="1"/>
              </p:cNvPicPr>
              <p:nvPr/>
            </p:nvPicPr>
            <p:blipFill>
              <a:blip r:embed="rId4"/>
              <a:stretch>
                <a:fillRect/>
              </a:stretch>
            </p:blipFill>
            <p:spPr>
              <a:xfrm>
                <a:off x="3730659" y="3634505"/>
                <a:ext cx="933384" cy="967091"/>
              </a:xfrm>
              <a:prstGeom prst="rect">
                <a:avLst/>
              </a:prstGeom>
            </p:spPr>
          </p:pic>
        </p:grpSp>
      </p:grpSp>
      <p:sp>
        <p:nvSpPr>
          <p:cNvPr id="2" name="文本框 1">
            <a:extLst>
              <a:ext uri="{FF2B5EF4-FFF2-40B4-BE49-F238E27FC236}">
                <a16:creationId xmlns:a16="http://schemas.microsoft.com/office/drawing/2014/main" id="{9EBB6C76-3D58-44D2-9685-3577FD7800EA}"/>
              </a:ext>
            </a:extLst>
          </p:cNvPr>
          <p:cNvSpPr txBox="1"/>
          <p:nvPr/>
        </p:nvSpPr>
        <p:spPr>
          <a:xfrm>
            <a:off x="312893" y="655711"/>
            <a:ext cx="10337504" cy="1012906"/>
          </a:xfrm>
          <a:prstGeom prst="rect">
            <a:avLst/>
          </a:prstGeom>
          <a:noFill/>
        </p:spPr>
        <p:txBody>
          <a:bodyPr wrap="square" rtlCol="0">
            <a:spAutoFit/>
          </a:bodyPr>
          <a:lstStyle/>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架构树分析</a:t>
            </a:r>
            <a:r>
              <a:rPr lang="zh-CN" altLang="en-US" dirty="0">
                <a:latin typeface="微软雅黑" panose="020B0503020204020204" pitchFamily="34" charset="-122"/>
                <a:ea typeface="微软雅黑" panose="020B0503020204020204" pitchFamily="34" charset="-122"/>
              </a:rPr>
              <a:t>：架构树按层次排列系统要素，并通过</a:t>
            </a:r>
            <a:r>
              <a:rPr lang="zh-CN" altLang="en-US" dirty="0">
                <a:solidFill>
                  <a:srgbClr val="FF0000"/>
                </a:solidFill>
                <a:latin typeface="微软雅黑" panose="020B0503020204020204" pitchFamily="34" charset="-122"/>
                <a:ea typeface="微软雅黑" panose="020B0503020204020204" pitchFamily="34" charset="-122"/>
              </a:rPr>
              <a:t>结构化连接展示依赖关系</a:t>
            </a:r>
            <a:r>
              <a:rPr lang="zh-CN" altLang="en-US" dirty="0">
                <a:latin typeface="微软雅黑" panose="020B0503020204020204" pitchFamily="34" charset="-122"/>
                <a:ea typeface="微软雅黑" panose="020B0503020204020204" pitchFamily="34" charset="-122"/>
              </a:rPr>
              <a:t>。为了防止冗余，每个</a:t>
            </a:r>
            <a:r>
              <a:rPr lang="zh-CN" altLang="en-US" dirty="0">
                <a:solidFill>
                  <a:srgbClr val="FF0000"/>
                </a:solidFill>
                <a:latin typeface="微软雅黑" panose="020B0503020204020204" pitchFamily="34" charset="-122"/>
                <a:ea typeface="微软雅黑" panose="020B0503020204020204" pitchFamily="34" charset="-122"/>
              </a:rPr>
              <a:t>系统要素</a:t>
            </a:r>
            <a:r>
              <a:rPr lang="zh-CN" altLang="en-US" dirty="0">
                <a:latin typeface="微软雅黑" panose="020B0503020204020204" pitchFamily="34" charset="-122"/>
                <a:ea typeface="微软雅黑" panose="020B0503020204020204" pitchFamily="34" charset="-122"/>
              </a:rPr>
              <a:t>只存在一次，这就保证了整个系统结构清晰明了</a:t>
            </a:r>
          </a:p>
        </p:txBody>
      </p:sp>
      <p:sp>
        <p:nvSpPr>
          <p:cNvPr id="3" name="文本框 2">
            <a:extLst>
              <a:ext uri="{FF2B5EF4-FFF2-40B4-BE49-F238E27FC236}">
                <a16:creationId xmlns:a16="http://schemas.microsoft.com/office/drawing/2014/main" id="{994A6271-F9AE-47FB-AF90-F426EC0033D2}"/>
              </a:ext>
            </a:extLst>
          </p:cNvPr>
          <p:cNvSpPr txBox="1"/>
          <p:nvPr/>
        </p:nvSpPr>
        <p:spPr>
          <a:xfrm>
            <a:off x="2612437" y="1941882"/>
            <a:ext cx="1107996"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步骤一</a:t>
            </a:r>
          </a:p>
        </p:txBody>
      </p:sp>
    </p:spTree>
    <p:extLst>
      <p:ext uri="{BB962C8B-B14F-4D97-AF65-F5344CB8AC3E}">
        <p14:creationId xmlns:p14="http://schemas.microsoft.com/office/powerpoint/2010/main" val="1866398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架构分析</a:t>
            </a:r>
            <a:endParaRPr lang="zh-CN" altLang="en-US" sz="3600" dirty="0"/>
          </a:p>
        </p:txBody>
      </p:sp>
      <p:grpSp>
        <p:nvGrpSpPr>
          <p:cNvPr id="50" name="组合 49">
            <a:extLst>
              <a:ext uri="{FF2B5EF4-FFF2-40B4-BE49-F238E27FC236}">
                <a16:creationId xmlns:a16="http://schemas.microsoft.com/office/drawing/2014/main" id="{61A74DC2-E0F0-4F60-AC61-8BA1F5CDC0AA}"/>
              </a:ext>
            </a:extLst>
          </p:cNvPr>
          <p:cNvGrpSpPr/>
          <p:nvPr/>
        </p:nvGrpSpPr>
        <p:grpSpPr>
          <a:xfrm>
            <a:off x="4154533" y="692150"/>
            <a:ext cx="6960507" cy="3896358"/>
            <a:chOff x="1975531" y="284062"/>
            <a:chExt cx="6960507" cy="3896358"/>
          </a:xfrm>
        </p:grpSpPr>
        <p:sp>
          <p:nvSpPr>
            <p:cNvPr id="51" name="矩形 50">
              <a:extLst>
                <a:ext uri="{FF2B5EF4-FFF2-40B4-BE49-F238E27FC236}">
                  <a16:creationId xmlns:a16="http://schemas.microsoft.com/office/drawing/2014/main" id="{64A75670-4F78-4160-A309-D5A79E0DB399}"/>
                </a:ext>
              </a:extLst>
            </p:cNvPr>
            <p:cNvSpPr/>
            <p:nvPr/>
          </p:nvSpPr>
          <p:spPr>
            <a:xfrm>
              <a:off x="1975531" y="3317721"/>
              <a:ext cx="1185580" cy="317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t>车窗升降系统</a:t>
              </a:r>
            </a:p>
          </p:txBody>
        </p:sp>
        <p:sp>
          <p:nvSpPr>
            <p:cNvPr id="52" name="矩形 51">
              <a:extLst>
                <a:ext uri="{FF2B5EF4-FFF2-40B4-BE49-F238E27FC236}">
                  <a16:creationId xmlns:a16="http://schemas.microsoft.com/office/drawing/2014/main" id="{5DF2F511-E03D-4455-A4D1-7A46AF64FA30}"/>
                </a:ext>
              </a:extLst>
            </p:cNvPr>
            <p:cNvSpPr/>
            <p:nvPr/>
          </p:nvSpPr>
          <p:spPr>
            <a:xfrm>
              <a:off x="4270203" y="2772337"/>
              <a:ext cx="1185580" cy="317315"/>
            </a:xfrm>
            <a:prstGeom prst="rect">
              <a:avLst/>
            </a:prstGeom>
            <a:solidFill>
              <a:srgbClr val="6CC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t>升降机构</a:t>
              </a:r>
            </a:p>
          </p:txBody>
        </p:sp>
        <p:sp>
          <p:nvSpPr>
            <p:cNvPr id="53" name="矩形 52">
              <a:extLst>
                <a:ext uri="{FF2B5EF4-FFF2-40B4-BE49-F238E27FC236}">
                  <a16:creationId xmlns:a16="http://schemas.microsoft.com/office/drawing/2014/main" id="{C7A69285-EB77-4639-86D5-14236CF4C4DF}"/>
                </a:ext>
              </a:extLst>
            </p:cNvPr>
            <p:cNvSpPr/>
            <p:nvPr/>
          </p:nvSpPr>
          <p:spPr>
            <a:xfrm>
              <a:off x="4270203" y="3317721"/>
              <a:ext cx="1185580" cy="317315"/>
            </a:xfrm>
            <a:prstGeom prst="rect">
              <a:avLst/>
            </a:prstGeom>
            <a:solidFill>
              <a:srgbClr val="6CC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t>导向机构</a:t>
              </a:r>
            </a:p>
          </p:txBody>
        </p:sp>
        <p:sp>
          <p:nvSpPr>
            <p:cNvPr id="54" name="矩形 53">
              <a:extLst>
                <a:ext uri="{FF2B5EF4-FFF2-40B4-BE49-F238E27FC236}">
                  <a16:creationId xmlns:a16="http://schemas.microsoft.com/office/drawing/2014/main" id="{A70A4674-2731-42B6-8348-15C124E6553B}"/>
                </a:ext>
              </a:extLst>
            </p:cNvPr>
            <p:cNvSpPr/>
            <p:nvPr/>
          </p:nvSpPr>
          <p:spPr>
            <a:xfrm>
              <a:off x="4270203" y="3863105"/>
              <a:ext cx="1185580" cy="317315"/>
            </a:xfrm>
            <a:prstGeom prst="rect">
              <a:avLst/>
            </a:prstGeom>
            <a:solidFill>
              <a:srgbClr val="6CC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t>******</a:t>
              </a:r>
              <a:endParaRPr lang="zh-CN" altLang="en-US" sz="1300" dirty="0"/>
            </a:p>
          </p:txBody>
        </p:sp>
        <p:sp>
          <p:nvSpPr>
            <p:cNvPr id="55" name="矩形 54">
              <a:extLst>
                <a:ext uri="{FF2B5EF4-FFF2-40B4-BE49-F238E27FC236}">
                  <a16:creationId xmlns:a16="http://schemas.microsoft.com/office/drawing/2014/main" id="{ACB12FCA-DAF2-4998-9E44-CBC7BAEE9D5B}"/>
                </a:ext>
              </a:extLst>
            </p:cNvPr>
            <p:cNvSpPr/>
            <p:nvPr/>
          </p:nvSpPr>
          <p:spPr>
            <a:xfrm>
              <a:off x="4270203" y="1340979"/>
              <a:ext cx="1185580" cy="317315"/>
            </a:xfrm>
            <a:prstGeom prst="rect">
              <a:avLst/>
            </a:prstGeom>
            <a:solidFill>
              <a:srgbClr val="6CC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t>升降电机</a:t>
              </a:r>
            </a:p>
          </p:txBody>
        </p:sp>
        <p:sp>
          <p:nvSpPr>
            <p:cNvPr id="56" name="矩形 55">
              <a:extLst>
                <a:ext uri="{FF2B5EF4-FFF2-40B4-BE49-F238E27FC236}">
                  <a16:creationId xmlns:a16="http://schemas.microsoft.com/office/drawing/2014/main" id="{6DA10A0E-3854-4B78-B2C4-54D5A4330404}"/>
                </a:ext>
              </a:extLst>
            </p:cNvPr>
            <p:cNvSpPr/>
            <p:nvPr/>
          </p:nvSpPr>
          <p:spPr>
            <a:xfrm>
              <a:off x="6010331" y="825341"/>
              <a:ext cx="1185580" cy="31731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t>换向系统</a:t>
              </a:r>
            </a:p>
          </p:txBody>
        </p:sp>
        <p:sp>
          <p:nvSpPr>
            <p:cNvPr id="57" name="矩形 56">
              <a:extLst>
                <a:ext uri="{FF2B5EF4-FFF2-40B4-BE49-F238E27FC236}">
                  <a16:creationId xmlns:a16="http://schemas.microsoft.com/office/drawing/2014/main" id="{E7DB769E-6224-4CE7-BA59-FB61E023F12C}"/>
                </a:ext>
              </a:extLst>
            </p:cNvPr>
            <p:cNvSpPr/>
            <p:nvPr/>
          </p:nvSpPr>
          <p:spPr>
            <a:xfrm>
              <a:off x="7750458" y="825341"/>
              <a:ext cx="1185580" cy="317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00" dirty="0"/>
                <a:t>碳刷</a:t>
              </a:r>
            </a:p>
          </p:txBody>
        </p:sp>
        <p:sp>
          <p:nvSpPr>
            <p:cNvPr id="58" name="矩形 57">
              <a:extLst>
                <a:ext uri="{FF2B5EF4-FFF2-40B4-BE49-F238E27FC236}">
                  <a16:creationId xmlns:a16="http://schemas.microsoft.com/office/drawing/2014/main" id="{7FE81D9A-84B7-447B-BEBC-0A118E9A0796}"/>
                </a:ext>
              </a:extLst>
            </p:cNvPr>
            <p:cNvSpPr/>
            <p:nvPr/>
          </p:nvSpPr>
          <p:spPr>
            <a:xfrm>
              <a:off x="7750458" y="325025"/>
              <a:ext cx="1185580" cy="31731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00" dirty="0"/>
                <a:t>电磁盒基座</a:t>
              </a:r>
            </a:p>
          </p:txBody>
        </p:sp>
        <p:sp>
          <p:nvSpPr>
            <p:cNvPr id="59" name="矩形 58">
              <a:extLst>
                <a:ext uri="{FF2B5EF4-FFF2-40B4-BE49-F238E27FC236}">
                  <a16:creationId xmlns:a16="http://schemas.microsoft.com/office/drawing/2014/main" id="{73FE3A82-08DB-4C2C-AA0E-AA9DAEAC3B8C}"/>
                </a:ext>
              </a:extLst>
            </p:cNvPr>
            <p:cNvSpPr/>
            <p:nvPr/>
          </p:nvSpPr>
          <p:spPr>
            <a:xfrm>
              <a:off x="7750458" y="1325657"/>
              <a:ext cx="1185580" cy="317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00" dirty="0"/>
                <a:t>电子控制单元</a:t>
              </a:r>
            </a:p>
          </p:txBody>
        </p:sp>
        <p:sp>
          <p:nvSpPr>
            <p:cNvPr id="60" name="矩形 59">
              <a:extLst>
                <a:ext uri="{FF2B5EF4-FFF2-40B4-BE49-F238E27FC236}">
                  <a16:creationId xmlns:a16="http://schemas.microsoft.com/office/drawing/2014/main" id="{37C5FC7D-FD15-49E1-B4BB-F745ED081FE7}"/>
                </a:ext>
              </a:extLst>
            </p:cNvPr>
            <p:cNvSpPr/>
            <p:nvPr/>
          </p:nvSpPr>
          <p:spPr>
            <a:xfrm>
              <a:off x="6010331" y="2256700"/>
              <a:ext cx="1185580" cy="31731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t>电磁转换系统</a:t>
              </a:r>
            </a:p>
          </p:txBody>
        </p:sp>
        <p:sp>
          <p:nvSpPr>
            <p:cNvPr id="61" name="矩形 60">
              <a:extLst>
                <a:ext uri="{FF2B5EF4-FFF2-40B4-BE49-F238E27FC236}">
                  <a16:creationId xmlns:a16="http://schemas.microsoft.com/office/drawing/2014/main" id="{2D7E1854-DB60-4260-B9FB-EF632033FE69}"/>
                </a:ext>
              </a:extLst>
            </p:cNvPr>
            <p:cNvSpPr/>
            <p:nvPr/>
          </p:nvSpPr>
          <p:spPr>
            <a:xfrm>
              <a:off x="7750458" y="1825972"/>
              <a:ext cx="1185580" cy="317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00" dirty="0"/>
                <a:t>磁钢</a:t>
              </a:r>
            </a:p>
          </p:txBody>
        </p:sp>
        <p:sp>
          <p:nvSpPr>
            <p:cNvPr id="62" name="矩形 61">
              <a:extLst>
                <a:ext uri="{FF2B5EF4-FFF2-40B4-BE49-F238E27FC236}">
                  <a16:creationId xmlns:a16="http://schemas.microsoft.com/office/drawing/2014/main" id="{05F3BB80-7E02-477A-8531-8376E05AB095}"/>
                </a:ext>
              </a:extLst>
            </p:cNvPr>
            <p:cNvSpPr/>
            <p:nvPr/>
          </p:nvSpPr>
          <p:spPr>
            <a:xfrm>
              <a:off x="7750458" y="2256700"/>
              <a:ext cx="1185580" cy="317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00" dirty="0"/>
                <a:t>电枢绕组</a:t>
              </a:r>
            </a:p>
          </p:txBody>
        </p:sp>
        <p:sp>
          <p:nvSpPr>
            <p:cNvPr id="63" name="矩形 62">
              <a:extLst>
                <a:ext uri="{FF2B5EF4-FFF2-40B4-BE49-F238E27FC236}">
                  <a16:creationId xmlns:a16="http://schemas.microsoft.com/office/drawing/2014/main" id="{7E1E62F1-462B-4C2A-AE9C-F68B41EA3817}"/>
                </a:ext>
              </a:extLst>
            </p:cNvPr>
            <p:cNvSpPr/>
            <p:nvPr/>
          </p:nvSpPr>
          <p:spPr>
            <a:xfrm>
              <a:off x="7750458" y="2687428"/>
              <a:ext cx="1185580" cy="317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00" dirty="0"/>
                <a:t>电机壳</a:t>
              </a:r>
            </a:p>
          </p:txBody>
        </p:sp>
        <p:sp>
          <p:nvSpPr>
            <p:cNvPr id="64" name="矩形 63">
              <a:extLst>
                <a:ext uri="{FF2B5EF4-FFF2-40B4-BE49-F238E27FC236}">
                  <a16:creationId xmlns:a16="http://schemas.microsoft.com/office/drawing/2014/main" id="{608969BA-5F2D-46B0-ADC7-98CFF6C6C83B}"/>
                </a:ext>
              </a:extLst>
            </p:cNvPr>
            <p:cNvSpPr/>
            <p:nvPr/>
          </p:nvSpPr>
          <p:spPr>
            <a:xfrm>
              <a:off x="6010331" y="3000405"/>
              <a:ext cx="1185580" cy="31731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t>磁力转换系统</a:t>
              </a:r>
            </a:p>
          </p:txBody>
        </p:sp>
        <p:sp>
          <p:nvSpPr>
            <p:cNvPr id="65" name="矩形 64">
              <a:extLst>
                <a:ext uri="{FF2B5EF4-FFF2-40B4-BE49-F238E27FC236}">
                  <a16:creationId xmlns:a16="http://schemas.microsoft.com/office/drawing/2014/main" id="{D3F9291C-83F6-4F68-85E5-1F0CDF1FD72A}"/>
                </a:ext>
              </a:extLst>
            </p:cNvPr>
            <p:cNvSpPr/>
            <p:nvPr/>
          </p:nvSpPr>
          <p:spPr>
            <a:xfrm>
              <a:off x="6006346" y="3674700"/>
              <a:ext cx="1185580" cy="31731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t>*******</a:t>
              </a:r>
              <a:endParaRPr lang="zh-CN" altLang="en-US" sz="1300" dirty="0"/>
            </a:p>
          </p:txBody>
        </p:sp>
        <p:sp>
          <p:nvSpPr>
            <p:cNvPr id="66" name="矩形 65">
              <a:extLst>
                <a:ext uri="{FF2B5EF4-FFF2-40B4-BE49-F238E27FC236}">
                  <a16:creationId xmlns:a16="http://schemas.microsoft.com/office/drawing/2014/main" id="{533083A2-CDA1-46E9-B62A-986374196A2E}"/>
                </a:ext>
              </a:extLst>
            </p:cNvPr>
            <p:cNvSpPr/>
            <p:nvPr/>
          </p:nvSpPr>
          <p:spPr>
            <a:xfrm>
              <a:off x="7750458" y="3317721"/>
              <a:ext cx="1185580" cy="317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00" dirty="0"/>
                <a:t>齿轮箱</a:t>
              </a:r>
            </a:p>
          </p:txBody>
        </p:sp>
        <p:sp>
          <p:nvSpPr>
            <p:cNvPr id="67" name="箭头: 右 66">
              <a:extLst>
                <a:ext uri="{FF2B5EF4-FFF2-40B4-BE49-F238E27FC236}">
                  <a16:creationId xmlns:a16="http://schemas.microsoft.com/office/drawing/2014/main" id="{5892EA2C-027E-49A9-AFD6-C8679E48BE8C}"/>
                </a:ext>
              </a:extLst>
            </p:cNvPr>
            <p:cNvSpPr/>
            <p:nvPr/>
          </p:nvSpPr>
          <p:spPr>
            <a:xfrm rot="1141200">
              <a:off x="5108301" y="284062"/>
              <a:ext cx="994359" cy="493220"/>
            </a:xfrm>
            <a:prstGeom prst="rightArrow">
              <a:avLst>
                <a:gd name="adj1" fmla="val 50000"/>
                <a:gd name="adj2" fmla="val 3656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t>关注要素</a:t>
              </a:r>
            </a:p>
          </p:txBody>
        </p:sp>
        <p:cxnSp>
          <p:nvCxnSpPr>
            <p:cNvPr id="68" name="直接箭头连接符 67">
              <a:extLst>
                <a:ext uri="{FF2B5EF4-FFF2-40B4-BE49-F238E27FC236}">
                  <a16:creationId xmlns:a16="http://schemas.microsoft.com/office/drawing/2014/main" id="{A81833B4-56C2-41F7-8D2E-5403882F1E56}"/>
                </a:ext>
              </a:extLst>
            </p:cNvPr>
            <p:cNvCxnSpPr>
              <a:stCxn id="51" idx="3"/>
              <a:endCxn id="55" idx="1"/>
            </p:cNvCxnSpPr>
            <p:nvPr/>
          </p:nvCxnSpPr>
          <p:spPr>
            <a:xfrm flipV="1">
              <a:off x="3161111" y="1499637"/>
              <a:ext cx="1109093" cy="19767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DE1F3D5E-FA64-4DC0-91E9-ECA6B2D11B5B}"/>
                </a:ext>
              </a:extLst>
            </p:cNvPr>
            <p:cNvCxnSpPr>
              <a:stCxn id="51" idx="3"/>
              <a:endCxn id="52" idx="1"/>
            </p:cNvCxnSpPr>
            <p:nvPr/>
          </p:nvCxnSpPr>
          <p:spPr>
            <a:xfrm flipV="1">
              <a:off x="3161111" y="2930995"/>
              <a:ext cx="1109093" cy="5453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7CB97CF6-B6B4-487A-963F-D20CE8477E14}"/>
                </a:ext>
              </a:extLst>
            </p:cNvPr>
            <p:cNvCxnSpPr>
              <a:stCxn id="51" idx="3"/>
              <a:endCxn id="53" idx="1"/>
            </p:cNvCxnSpPr>
            <p:nvPr/>
          </p:nvCxnSpPr>
          <p:spPr>
            <a:xfrm>
              <a:off x="3161111" y="3476380"/>
              <a:ext cx="1109093"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E300D463-0009-417D-A60E-D26EF359B0F9}"/>
                </a:ext>
              </a:extLst>
            </p:cNvPr>
            <p:cNvCxnSpPr>
              <a:stCxn id="51" idx="3"/>
              <a:endCxn id="54" idx="1"/>
            </p:cNvCxnSpPr>
            <p:nvPr/>
          </p:nvCxnSpPr>
          <p:spPr>
            <a:xfrm>
              <a:off x="3161111" y="3476380"/>
              <a:ext cx="1109093" cy="5453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05DC921E-01D0-4C64-86C0-ABB038737FF5}"/>
                </a:ext>
              </a:extLst>
            </p:cNvPr>
            <p:cNvCxnSpPr>
              <a:stCxn id="55" idx="3"/>
              <a:endCxn id="56" idx="1"/>
            </p:cNvCxnSpPr>
            <p:nvPr/>
          </p:nvCxnSpPr>
          <p:spPr>
            <a:xfrm flipV="1">
              <a:off x="5455784" y="983998"/>
              <a:ext cx="554547" cy="5156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8652FBDD-C88A-4FFC-B10D-F83B031A86B7}"/>
                </a:ext>
              </a:extLst>
            </p:cNvPr>
            <p:cNvCxnSpPr>
              <a:stCxn id="55" idx="3"/>
              <a:endCxn id="60" idx="1"/>
            </p:cNvCxnSpPr>
            <p:nvPr/>
          </p:nvCxnSpPr>
          <p:spPr>
            <a:xfrm>
              <a:off x="5455784" y="1499637"/>
              <a:ext cx="554547" cy="9157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9E9FB2B4-7F94-477A-9F97-A5B380F2762C}"/>
                </a:ext>
              </a:extLst>
            </p:cNvPr>
            <p:cNvCxnSpPr>
              <a:stCxn id="55" idx="3"/>
              <a:endCxn id="64" idx="1"/>
            </p:cNvCxnSpPr>
            <p:nvPr/>
          </p:nvCxnSpPr>
          <p:spPr>
            <a:xfrm>
              <a:off x="5455784" y="1499637"/>
              <a:ext cx="554547" cy="16594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15372DAD-04D6-4872-AEC6-CE4244F9777A}"/>
                </a:ext>
              </a:extLst>
            </p:cNvPr>
            <p:cNvCxnSpPr>
              <a:stCxn id="55" idx="3"/>
              <a:endCxn id="65" idx="1"/>
            </p:cNvCxnSpPr>
            <p:nvPr/>
          </p:nvCxnSpPr>
          <p:spPr>
            <a:xfrm>
              <a:off x="5455785" y="1499637"/>
              <a:ext cx="550561" cy="23337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3B4E7362-88B9-4594-A434-A14615BA340A}"/>
                </a:ext>
              </a:extLst>
            </p:cNvPr>
            <p:cNvCxnSpPr>
              <a:stCxn id="56" idx="3"/>
              <a:endCxn id="58" idx="1"/>
            </p:cNvCxnSpPr>
            <p:nvPr/>
          </p:nvCxnSpPr>
          <p:spPr>
            <a:xfrm flipV="1">
              <a:off x="7195909" y="483683"/>
              <a:ext cx="554547" cy="5003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BD2FADFC-27A4-43B2-9B77-C003EDD16672}"/>
                </a:ext>
              </a:extLst>
            </p:cNvPr>
            <p:cNvCxnSpPr>
              <a:stCxn id="56" idx="3"/>
              <a:endCxn id="57" idx="1"/>
            </p:cNvCxnSpPr>
            <p:nvPr/>
          </p:nvCxnSpPr>
          <p:spPr>
            <a:xfrm>
              <a:off x="7195909" y="984000"/>
              <a:ext cx="554547"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EC3EEF11-60A5-436E-8BAC-95A85BFA3944}"/>
                </a:ext>
              </a:extLst>
            </p:cNvPr>
            <p:cNvCxnSpPr>
              <a:stCxn id="56" idx="3"/>
              <a:endCxn id="59" idx="1"/>
            </p:cNvCxnSpPr>
            <p:nvPr/>
          </p:nvCxnSpPr>
          <p:spPr>
            <a:xfrm>
              <a:off x="7195909" y="983999"/>
              <a:ext cx="554547" cy="5003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457E35D9-0B41-4044-BCDA-332944E2A6C9}"/>
                </a:ext>
              </a:extLst>
            </p:cNvPr>
            <p:cNvCxnSpPr>
              <a:stCxn id="60" idx="3"/>
              <a:endCxn id="61" idx="1"/>
            </p:cNvCxnSpPr>
            <p:nvPr/>
          </p:nvCxnSpPr>
          <p:spPr>
            <a:xfrm flipV="1">
              <a:off x="7195909" y="1984629"/>
              <a:ext cx="554547" cy="4307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4504A71D-1BC4-447E-BC0A-EBB1552F0E51}"/>
                </a:ext>
              </a:extLst>
            </p:cNvPr>
            <p:cNvCxnSpPr>
              <a:stCxn id="60" idx="3"/>
              <a:endCxn id="62" idx="1"/>
            </p:cNvCxnSpPr>
            <p:nvPr/>
          </p:nvCxnSpPr>
          <p:spPr>
            <a:xfrm>
              <a:off x="7195909" y="2415357"/>
              <a:ext cx="55454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1DC4D701-F901-4AE9-B861-CECBF068405F}"/>
                </a:ext>
              </a:extLst>
            </p:cNvPr>
            <p:cNvCxnSpPr>
              <a:stCxn id="60" idx="3"/>
              <a:endCxn id="63" idx="1"/>
            </p:cNvCxnSpPr>
            <p:nvPr/>
          </p:nvCxnSpPr>
          <p:spPr>
            <a:xfrm>
              <a:off x="7195909" y="2415357"/>
              <a:ext cx="554547" cy="4307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723EF3F6-7F34-4E9F-9B8B-6EEAB95C0DD9}"/>
                </a:ext>
              </a:extLst>
            </p:cNvPr>
            <p:cNvCxnSpPr>
              <a:stCxn id="64" idx="3"/>
              <a:endCxn id="61" idx="1"/>
            </p:cNvCxnSpPr>
            <p:nvPr/>
          </p:nvCxnSpPr>
          <p:spPr>
            <a:xfrm flipV="1">
              <a:off x="7195909" y="1984629"/>
              <a:ext cx="554547" cy="11744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6F8298D-CE9D-4076-B174-8016F04D5753}"/>
                </a:ext>
              </a:extLst>
            </p:cNvPr>
            <p:cNvCxnSpPr>
              <a:stCxn id="64" idx="3"/>
              <a:endCxn id="66" idx="1"/>
            </p:cNvCxnSpPr>
            <p:nvPr/>
          </p:nvCxnSpPr>
          <p:spPr>
            <a:xfrm>
              <a:off x="7195909" y="3159064"/>
              <a:ext cx="554547" cy="3173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7" name="组合 126">
            <a:extLst>
              <a:ext uri="{FF2B5EF4-FFF2-40B4-BE49-F238E27FC236}">
                <a16:creationId xmlns:a16="http://schemas.microsoft.com/office/drawing/2014/main" id="{8D6A571D-D781-4D79-933B-CB226C34CE8D}"/>
              </a:ext>
            </a:extLst>
          </p:cNvPr>
          <p:cNvGrpSpPr/>
          <p:nvPr/>
        </p:nvGrpSpPr>
        <p:grpSpPr>
          <a:xfrm>
            <a:off x="662133" y="875122"/>
            <a:ext cx="1236663" cy="904875"/>
            <a:chOff x="400050" y="1800225"/>
            <a:chExt cx="1236663" cy="904875"/>
          </a:xfrm>
        </p:grpSpPr>
        <p:sp>
          <p:nvSpPr>
            <p:cNvPr id="128" name="椭圆 127">
              <a:extLst>
                <a:ext uri="{FF2B5EF4-FFF2-40B4-BE49-F238E27FC236}">
                  <a16:creationId xmlns:a16="http://schemas.microsoft.com/office/drawing/2014/main" id="{F5C88A06-4DF4-4885-BA90-967806F046F9}"/>
                </a:ext>
              </a:extLst>
            </p:cNvPr>
            <p:cNvSpPr/>
            <p:nvPr/>
          </p:nvSpPr>
          <p:spPr>
            <a:xfrm>
              <a:off x="400050" y="1800225"/>
              <a:ext cx="1236663" cy="904875"/>
            </a:xfrm>
            <a:prstGeom prst="ellipse">
              <a:avLst/>
            </a:prstGeom>
            <a:solidFill>
              <a:srgbClr val="FF0000"/>
            </a:solid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9" name="TextBox 9">
              <a:extLst>
                <a:ext uri="{FF2B5EF4-FFF2-40B4-BE49-F238E27FC236}">
                  <a16:creationId xmlns:a16="http://schemas.microsoft.com/office/drawing/2014/main" id="{C92020C8-8F71-4EC7-9FE1-15495C67CBE1}"/>
                </a:ext>
              </a:extLst>
            </p:cNvPr>
            <p:cNvSpPr txBox="1">
              <a:spLocks noChangeArrowheads="1"/>
            </p:cNvSpPr>
            <p:nvPr/>
          </p:nvSpPr>
          <p:spPr bwMode="auto">
            <a:xfrm>
              <a:off x="694988" y="1951260"/>
              <a:ext cx="800100" cy="646331"/>
            </a:xfrm>
            <a:prstGeom prst="rect">
              <a:avLst/>
            </a:prstGeom>
            <a:noFill/>
            <a:ln w="9525">
              <a:noFill/>
              <a:miter lim="800000"/>
            </a:ln>
          </p:spPr>
          <p:txBody>
            <a:bodyPr>
              <a:spAutoFit/>
            </a:bodyPr>
            <a:lstStyle/>
            <a:p>
              <a:r>
                <a:rPr lang="zh-CN" altLang="en-US" b="1" dirty="0">
                  <a:solidFill>
                    <a:schemeClr val="bg1"/>
                  </a:solidFill>
                  <a:latin typeface="微软雅黑" panose="020B0503020204020204" pitchFamily="34" charset="-122"/>
                  <a:ea typeface="微软雅黑" panose="020B0503020204020204" pitchFamily="34" charset="-122"/>
                </a:rPr>
                <a:t>关键要素</a:t>
              </a:r>
            </a:p>
          </p:txBody>
        </p:sp>
      </p:grpSp>
      <p:graphicFrame>
        <p:nvGraphicFramePr>
          <p:cNvPr id="130" name="表格 129">
            <a:extLst>
              <a:ext uri="{FF2B5EF4-FFF2-40B4-BE49-F238E27FC236}">
                <a16:creationId xmlns:a16="http://schemas.microsoft.com/office/drawing/2014/main" id="{F6032C58-8EEC-4D41-A33E-D34269D47E4C}"/>
              </a:ext>
            </a:extLst>
          </p:cNvPr>
          <p:cNvGraphicFramePr>
            <a:graphicFrameLocks noGrp="1"/>
          </p:cNvGraphicFramePr>
          <p:nvPr>
            <p:extLst>
              <p:ext uri="{D42A27DB-BD31-4B8C-83A1-F6EECF244321}">
                <p14:modId xmlns:p14="http://schemas.microsoft.com/office/powerpoint/2010/main" val="3144447194"/>
              </p:ext>
            </p:extLst>
          </p:nvPr>
        </p:nvGraphicFramePr>
        <p:xfrm>
          <a:off x="268565" y="4298201"/>
          <a:ext cx="5667769" cy="2011307"/>
        </p:xfrm>
        <a:graphic>
          <a:graphicData uri="http://schemas.openxmlformats.org/drawingml/2006/table">
            <a:tbl>
              <a:tblPr firstRow="1" bandRow="1">
                <a:tableStyleId>{5C22544A-7EE6-4342-B048-85BDC9FD1C3A}</a:tableStyleId>
              </a:tblPr>
              <a:tblGrid>
                <a:gridCol w="1890966">
                  <a:extLst>
                    <a:ext uri="{9D8B030D-6E8A-4147-A177-3AD203B41FA5}">
                      <a16:colId xmlns:a16="http://schemas.microsoft.com/office/drawing/2014/main" val="20000"/>
                    </a:ext>
                  </a:extLst>
                </a:gridCol>
                <a:gridCol w="1410018">
                  <a:extLst>
                    <a:ext uri="{9D8B030D-6E8A-4147-A177-3AD203B41FA5}">
                      <a16:colId xmlns:a16="http://schemas.microsoft.com/office/drawing/2014/main" val="20001"/>
                    </a:ext>
                  </a:extLst>
                </a:gridCol>
                <a:gridCol w="2366785">
                  <a:extLst>
                    <a:ext uri="{9D8B030D-6E8A-4147-A177-3AD203B41FA5}">
                      <a16:colId xmlns:a16="http://schemas.microsoft.com/office/drawing/2014/main" val="20002"/>
                    </a:ext>
                  </a:extLst>
                </a:gridCol>
              </a:tblGrid>
              <a:tr h="585144">
                <a:tc gridSpan="3">
                  <a:txBody>
                    <a:bodyPr/>
                    <a:lstStyle/>
                    <a:p>
                      <a:pPr algn="ctr"/>
                      <a:r>
                        <a:rPr lang="zh-CN" altLang="en-US" sz="1900" dirty="0"/>
                        <a:t>架构分析</a:t>
                      </a:r>
                      <a:r>
                        <a:rPr lang="en-US" altLang="zh-CN" sz="1900" dirty="0"/>
                        <a:t>【</a:t>
                      </a:r>
                      <a:r>
                        <a:rPr lang="zh-CN" altLang="en-US" sz="1900" dirty="0"/>
                        <a:t>步骤二</a:t>
                      </a:r>
                      <a:r>
                        <a:rPr lang="en-US" altLang="zh-CN" sz="1900" dirty="0"/>
                        <a:t>】</a:t>
                      </a:r>
                      <a:endParaRPr lang="zh-CN" altLang="en-US" sz="1900" dirty="0"/>
                    </a:p>
                  </a:txBody>
                  <a:tcPr anchor="ctr">
                    <a:solidFill>
                      <a:schemeClr val="accent2">
                        <a:lumMod val="60000"/>
                        <a:lumOff val="40000"/>
                      </a:schemeClr>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725292">
                <a:tc>
                  <a:txBody>
                    <a:bodyPr/>
                    <a:lstStyle/>
                    <a:p>
                      <a:pPr algn="ctr"/>
                      <a:r>
                        <a:rPr lang="en-US" altLang="zh-CN" sz="1900" dirty="0"/>
                        <a:t>1.</a:t>
                      </a:r>
                      <a:r>
                        <a:rPr lang="zh-CN" altLang="en-US" sz="1900" dirty="0"/>
                        <a:t>上一较高级别</a:t>
                      </a:r>
                    </a:p>
                  </a:txBody>
                  <a:tcPr anchor="ctr">
                    <a:solidFill>
                      <a:srgbClr val="6CC5FC"/>
                    </a:solidFill>
                  </a:tcPr>
                </a:tc>
                <a:tc>
                  <a:txBody>
                    <a:bodyPr/>
                    <a:lstStyle/>
                    <a:p>
                      <a:pPr algn="ctr"/>
                      <a:r>
                        <a:rPr lang="en-US" altLang="zh-CN" sz="1900" dirty="0"/>
                        <a:t>2.</a:t>
                      </a:r>
                      <a:r>
                        <a:rPr lang="zh-CN" altLang="en-US" sz="1900" dirty="0"/>
                        <a:t>关注要素</a:t>
                      </a:r>
                    </a:p>
                  </a:txBody>
                  <a:tcPr anchor="ctr">
                    <a:solidFill>
                      <a:srgbClr val="FF0000"/>
                    </a:solidFill>
                  </a:tcPr>
                </a:tc>
                <a:tc>
                  <a:txBody>
                    <a:bodyPr/>
                    <a:lstStyle/>
                    <a:p>
                      <a:pPr algn="ctr"/>
                      <a:r>
                        <a:rPr lang="en-US" altLang="zh-CN" sz="1900" dirty="0"/>
                        <a:t>3.</a:t>
                      </a:r>
                      <a:r>
                        <a:rPr lang="zh-CN" altLang="en-US" sz="1900" dirty="0"/>
                        <a:t>下一较低级别或特性类型</a:t>
                      </a:r>
                    </a:p>
                  </a:txBody>
                  <a:tcPr anchor="ctr">
                    <a:solidFill>
                      <a:schemeClr val="bg2">
                        <a:lumMod val="25000"/>
                      </a:schemeClr>
                    </a:solidFill>
                  </a:tcPr>
                </a:tc>
                <a:extLst>
                  <a:ext uri="{0D108BD9-81ED-4DB2-BD59-A6C34878D82A}">
                    <a16:rowId xmlns:a16="http://schemas.microsoft.com/office/drawing/2014/main" val="10001"/>
                  </a:ext>
                </a:extLst>
              </a:tr>
              <a:tr h="700871">
                <a:tc>
                  <a:txBody>
                    <a:bodyPr/>
                    <a:lstStyle/>
                    <a:p>
                      <a:pPr algn="ctr"/>
                      <a:r>
                        <a:rPr lang="zh-CN" altLang="en-US" sz="1900" dirty="0"/>
                        <a:t>车窗升降电机</a:t>
                      </a:r>
                    </a:p>
                  </a:txBody>
                  <a:tcPr anchor="ctr">
                    <a:solidFill>
                      <a:srgbClr val="6CC5FC"/>
                    </a:solidFill>
                  </a:tcPr>
                </a:tc>
                <a:tc>
                  <a:txBody>
                    <a:bodyPr/>
                    <a:lstStyle/>
                    <a:p>
                      <a:pPr algn="ctr"/>
                      <a:r>
                        <a:rPr lang="zh-CN" altLang="en-US" sz="1900" dirty="0"/>
                        <a:t>换向系统</a:t>
                      </a:r>
                    </a:p>
                  </a:txBody>
                  <a:tcPr anchor="ctr">
                    <a:solidFill>
                      <a:srgbClr val="FF0000"/>
                    </a:solidFill>
                  </a:tcPr>
                </a:tc>
                <a:tc>
                  <a:txBody>
                    <a:bodyPr/>
                    <a:lstStyle/>
                    <a:p>
                      <a:pPr algn="ctr"/>
                      <a:r>
                        <a:rPr lang="zh-CN" altLang="en-US" sz="1900" dirty="0"/>
                        <a:t>电刷盒基座</a:t>
                      </a:r>
                    </a:p>
                  </a:txBody>
                  <a:tcPr anchor="ctr">
                    <a:solidFill>
                      <a:schemeClr val="bg2">
                        <a:lumMod val="25000"/>
                      </a:schemeClr>
                    </a:solidFill>
                  </a:tcPr>
                </a:tc>
                <a:extLst>
                  <a:ext uri="{0D108BD9-81ED-4DB2-BD59-A6C34878D82A}">
                    <a16:rowId xmlns:a16="http://schemas.microsoft.com/office/drawing/2014/main" val="10002"/>
                  </a:ext>
                </a:extLst>
              </a:tr>
            </a:tbl>
          </a:graphicData>
        </a:graphic>
      </p:graphicFrame>
      <p:sp>
        <p:nvSpPr>
          <p:cNvPr id="131" name="矩形 10">
            <a:extLst>
              <a:ext uri="{FF2B5EF4-FFF2-40B4-BE49-F238E27FC236}">
                <a16:creationId xmlns:a16="http://schemas.microsoft.com/office/drawing/2014/main" id="{DAF06E11-1F49-4C87-9377-FD7F5CFE811E}"/>
              </a:ext>
            </a:extLst>
          </p:cNvPr>
          <p:cNvSpPr>
            <a:spLocks noChangeArrowheads="1"/>
          </p:cNvSpPr>
          <p:nvPr/>
        </p:nvSpPr>
        <p:spPr bwMode="auto">
          <a:xfrm>
            <a:off x="6228686" y="4623024"/>
            <a:ext cx="5098904" cy="1799339"/>
          </a:xfrm>
          <a:prstGeom prst="rect">
            <a:avLst/>
          </a:prstGeom>
          <a:noFill/>
          <a:ln w="9525">
            <a:noFill/>
            <a:miter lim="800000"/>
          </a:ln>
        </p:spPr>
        <p:txBody>
          <a:bodyPr wrap="square">
            <a:spAutoFit/>
          </a:bodyPr>
          <a:lstStyle/>
          <a:p>
            <a:pPr eaLnBrk="0" hangingPunct="0">
              <a:lnSpc>
                <a:spcPct val="150000"/>
              </a:lnSpc>
              <a:spcBef>
                <a:spcPct val="20000"/>
              </a:spcBef>
              <a:defRPr/>
            </a:pPr>
            <a:r>
              <a:rPr lang="zh-CN" altLang="en-US" sz="1400" b="1" dirty="0">
                <a:solidFill>
                  <a:srgbClr val="FF0000"/>
                </a:solidFill>
                <a:latin typeface="微软雅黑" panose="020B0503020204020204" pitchFamily="34" charset="-122"/>
                <a:ea typeface="微软雅黑" panose="020B0503020204020204" pitchFamily="34" charset="-122"/>
              </a:rPr>
              <a:t>架构分析表头说明：</a:t>
            </a:r>
            <a:endParaRPr lang="en-US" altLang="zh-CN" sz="1400" b="1" dirty="0">
              <a:solidFill>
                <a:srgbClr val="FF0000"/>
              </a:solidFill>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 typeface="微软雅黑" panose="020B0503020204020204" pitchFamily="34" charset="-122"/>
              <a:buChar char="★"/>
              <a:defRPr/>
            </a:pPr>
            <a:r>
              <a:rPr lang="zh-CN" altLang="en-US" sz="1400" b="1" dirty="0">
                <a:solidFill>
                  <a:srgbClr val="FF0000"/>
                </a:solidFill>
                <a:latin typeface="微软雅黑" panose="020B0503020204020204" pitchFamily="34" charset="-122"/>
                <a:ea typeface="微软雅黑" panose="020B0503020204020204" pitchFamily="34" charset="-122"/>
              </a:rPr>
              <a:t>上一较高级别</a:t>
            </a:r>
            <a:r>
              <a:rPr lang="zh-CN" altLang="en-US" sz="1400" b="1" dirty="0">
                <a:latin typeface="微软雅黑" panose="020B0503020204020204" pitchFamily="34" charset="-122"/>
                <a:ea typeface="微软雅黑" panose="020B0503020204020204" pitchFamily="34" charset="-122"/>
              </a:rPr>
              <a:t>：分析范围内最高集成层级</a:t>
            </a:r>
            <a:endParaRPr lang="en-US" altLang="zh-CN" sz="1400" b="1"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 typeface="微软雅黑" panose="020B0503020204020204" pitchFamily="34" charset="-122"/>
              <a:buChar char="★"/>
              <a:defRPr/>
            </a:pPr>
            <a:r>
              <a:rPr lang="zh-CN" altLang="en-US" sz="1400" b="1" dirty="0">
                <a:solidFill>
                  <a:srgbClr val="FF0000"/>
                </a:solidFill>
                <a:latin typeface="微软雅黑" panose="020B0503020204020204" pitchFamily="34" charset="-122"/>
                <a:ea typeface="微软雅黑" panose="020B0503020204020204" pitchFamily="34" charset="-122"/>
              </a:rPr>
              <a:t>关注要素</a:t>
            </a:r>
            <a:r>
              <a:rPr lang="zh-CN" altLang="en-US" sz="1400" b="1" dirty="0">
                <a:latin typeface="微软雅黑" panose="020B0503020204020204" pitchFamily="34" charset="-122"/>
                <a:ea typeface="微软雅黑" panose="020B0503020204020204" pitchFamily="34" charset="-122"/>
              </a:rPr>
              <a:t>：受关注的要素，也是考虑失效的主题项目</a:t>
            </a:r>
            <a:endParaRPr lang="en-US" altLang="zh-CN" sz="1400" b="1"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 typeface="微软雅黑" panose="020B0503020204020204" pitchFamily="34" charset="-122"/>
              <a:buChar char="★"/>
              <a:defRPr/>
            </a:pPr>
            <a:r>
              <a:rPr lang="zh-CN" altLang="en-US" sz="1400" b="1" dirty="0">
                <a:solidFill>
                  <a:srgbClr val="FF0000"/>
                </a:solidFill>
                <a:latin typeface="微软雅黑" panose="020B0503020204020204" pitchFamily="34" charset="-122"/>
                <a:ea typeface="微软雅黑" panose="020B0503020204020204" pitchFamily="34" charset="-122"/>
              </a:rPr>
              <a:t>下一较低级别或特性类型</a:t>
            </a:r>
            <a:r>
              <a:rPr lang="zh-CN" altLang="en-US" sz="1400" b="1" dirty="0">
                <a:latin typeface="微软雅黑" panose="020B0503020204020204" pitchFamily="34" charset="-122"/>
                <a:ea typeface="微软雅黑" panose="020B0503020204020204" pitchFamily="34" charset="-122"/>
              </a:rPr>
              <a:t>：架构中处于关注要素下一低级别的要素</a:t>
            </a:r>
          </a:p>
        </p:txBody>
      </p:sp>
      <p:sp>
        <p:nvSpPr>
          <p:cNvPr id="132" name="文本框 131">
            <a:extLst>
              <a:ext uri="{FF2B5EF4-FFF2-40B4-BE49-F238E27FC236}">
                <a16:creationId xmlns:a16="http://schemas.microsoft.com/office/drawing/2014/main" id="{6BE6573F-0EDB-46DC-A5D4-86049E1F1750}"/>
              </a:ext>
            </a:extLst>
          </p:cNvPr>
          <p:cNvSpPr txBox="1"/>
          <p:nvPr/>
        </p:nvSpPr>
        <p:spPr>
          <a:xfrm>
            <a:off x="2512006" y="1026157"/>
            <a:ext cx="1107996"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步骤二</a:t>
            </a:r>
          </a:p>
        </p:txBody>
      </p:sp>
    </p:spTree>
    <p:extLst>
      <p:ext uri="{BB962C8B-B14F-4D97-AF65-F5344CB8AC3E}">
        <p14:creationId xmlns:p14="http://schemas.microsoft.com/office/powerpoint/2010/main" val="17451377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架构分析</a:t>
            </a:r>
            <a:endParaRPr lang="zh-CN" altLang="en-US" sz="3600" dirty="0"/>
          </a:p>
        </p:txBody>
      </p:sp>
      <p:sp>
        <p:nvSpPr>
          <p:cNvPr id="132" name="文本框 131">
            <a:extLst>
              <a:ext uri="{FF2B5EF4-FFF2-40B4-BE49-F238E27FC236}">
                <a16:creationId xmlns:a16="http://schemas.microsoft.com/office/drawing/2014/main" id="{6BE6573F-0EDB-46DC-A5D4-86049E1F1750}"/>
              </a:ext>
            </a:extLst>
          </p:cNvPr>
          <p:cNvSpPr txBox="1"/>
          <p:nvPr/>
        </p:nvSpPr>
        <p:spPr>
          <a:xfrm>
            <a:off x="485078" y="1050428"/>
            <a:ext cx="1107996"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步骤三</a:t>
            </a:r>
          </a:p>
        </p:txBody>
      </p:sp>
      <p:grpSp>
        <p:nvGrpSpPr>
          <p:cNvPr id="46" name="组合 45">
            <a:extLst>
              <a:ext uri="{FF2B5EF4-FFF2-40B4-BE49-F238E27FC236}">
                <a16:creationId xmlns:a16="http://schemas.microsoft.com/office/drawing/2014/main" id="{2BBCAC8C-B4F5-4369-BBE7-BF42E95E84A8}"/>
              </a:ext>
            </a:extLst>
          </p:cNvPr>
          <p:cNvGrpSpPr/>
          <p:nvPr/>
        </p:nvGrpSpPr>
        <p:grpSpPr>
          <a:xfrm>
            <a:off x="1500309" y="900248"/>
            <a:ext cx="3681603" cy="5324227"/>
            <a:chOff x="190721" y="1256618"/>
            <a:chExt cx="3681603" cy="5324227"/>
          </a:xfrm>
        </p:grpSpPr>
        <p:sp>
          <p:nvSpPr>
            <p:cNvPr id="47" name="矩形 46">
              <a:extLst>
                <a:ext uri="{FF2B5EF4-FFF2-40B4-BE49-F238E27FC236}">
                  <a16:creationId xmlns:a16="http://schemas.microsoft.com/office/drawing/2014/main" id="{DCA9EF3A-8EA2-48F6-B84A-E5D61F69AEEE}"/>
                </a:ext>
              </a:extLst>
            </p:cNvPr>
            <p:cNvSpPr/>
            <p:nvPr/>
          </p:nvSpPr>
          <p:spPr>
            <a:xfrm>
              <a:off x="3134341" y="1256618"/>
              <a:ext cx="737983" cy="212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端盖</a:t>
              </a:r>
            </a:p>
          </p:txBody>
        </p:sp>
        <p:sp>
          <p:nvSpPr>
            <p:cNvPr id="48" name="矩形 47">
              <a:extLst>
                <a:ext uri="{FF2B5EF4-FFF2-40B4-BE49-F238E27FC236}">
                  <a16:creationId xmlns:a16="http://schemas.microsoft.com/office/drawing/2014/main" id="{0CD609FD-B23E-4FA4-83B1-FADF5CEB4E2A}"/>
                </a:ext>
              </a:extLst>
            </p:cNvPr>
            <p:cNvSpPr/>
            <p:nvPr/>
          </p:nvSpPr>
          <p:spPr>
            <a:xfrm>
              <a:off x="3134341" y="1611730"/>
              <a:ext cx="737983" cy="212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电刷架</a:t>
              </a:r>
            </a:p>
          </p:txBody>
        </p:sp>
        <p:sp>
          <p:nvSpPr>
            <p:cNvPr id="49" name="矩形 48">
              <a:extLst>
                <a:ext uri="{FF2B5EF4-FFF2-40B4-BE49-F238E27FC236}">
                  <a16:creationId xmlns:a16="http://schemas.microsoft.com/office/drawing/2014/main" id="{DA70DC8A-03BC-4B14-AED7-7355655911E2}"/>
                </a:ext>
              </a:extLst>
            </p:cNvPr>
            <p:cNvSpPr/>
            <p:nvPr/>
          </p:nvSpPr>
          <p:spPr>
            <a:xfrm>
              <a:off x="3134341" y="1966842"/>
              <a:ext cx="737983" cy="212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接线柱</a:t>
              </a:r>
            </a:p>
          </p:txBody>
        </p:sp>
        <p:sp>
          <p:nvSpPr>
            <p:cNvPr id="72" name="矩形 71">
              <a:extLst>
                <a:ext uri="{FF2B5EF4-FFF2-40B4-BE49-F238E27FC236}">
                  <a16:creationId xmlns:a16="http://schemas.microsoft.com/office/drawing/2014/main" id="{D2CCD967-2F47-4632-B025-898F1B96EFA5}"/>
                </a:ext>
              </a:extLst>
            </p:cNvPr>
            <p:cNvSpPr/>
            <p:nvPr/>
          </p:nvSpPr>
          <p:spPr>
            <a:xfrm>
              <a:off x="3134341" y="2328451"/>
              <a:ext cx="737983" cy="212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电枢</a:t>
              </a:r>
            </a:p>
          </p:txBody>
        </p:sp>
        <p:sp>
          <p:nvSpPr>
            <p:cNvPr id="73" name="矩形 72">
              <a:extLst>
                <a:ext uri="{FF2B5EF4-FFF2-40B4-BE49-F238E27FC236}">
                  <a16:creationId xmlns:a16="http://schemas.microsoft.com/office/drawing/2014/main" id="{5E71C026-F138-46E0-B601-F38443C78727}"/>
                </a:ext>
              </a:extLst>
            </p:cNvPr>
            <p:cNvSpPr/>
            <p:nvPr/>
          </p:nvSpPr>
          <p:spPr>
            <a:xfrm>
              <a:off x="3134341" y="2690060"/>
              <a:ext cx="737983" cy="212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螺丝</a:t>
              </a:r>
            </a:p>
          </p:txBody>
        </p:sp>
        <p:sp>
          <p:nvSpPr>
            <p:cNvPr id="74" name="矩形 73">
              <a:extLst>
                <a:ext uri="{FF2B5EF4-FFF2-40B4-BE49-F238E27FC236}">
                  <a16:creationId xmlns:a16="http://schemas.microsoft.com/office/drawing/2014/main" id="{8272E1D5-28D1-444E-B700-2A328776B12A}"/>
                </a:ext>
              </a:extLst>
            </p:cNvPr>
            <p:cNvSpPr/>
            <p:nvPr/>
          </p:nvSpPr>
          <p:spPr>
            <a:xfrm>
              <a:off x="3134341" y="3051669"/>
              <a:ext cx="737983" cy="212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磁极芯</a:t>
              </a:r>
            </a:p>
          </p:txBody>
        </p:sp>
        <p:sp>
          <p:nvSpPr>
            <p:cNvPr id="75" name="矩形 74">
              <a:extLst>
                <a:ext uri="{FF2B5EF4-FFF2-40B4-BE49-F238E27FC236}">
                  <a16:creationId xmlns:a16="http://schemas.microsoft.com/office/drawing/2014/main" id="{FF40D7ED-684F-4F70-BDC1-7B17EF44F08F}"/>
                </a:ext>
              </a:extLst>
            </p:cNvPr>
            <p:cNvSpPr/>
            <p:nvPr/>
          </p:nvSpPr>
          <p:spPr>
            <a:xfrm>
              <a:off x="3134341" y="3413278"/>
              <a:ext cx="737983" cy="212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磁绕组</a:t>
              </a:r>
            </a:p>
          </p:txBody>
        </p:sp>
        <p:sp>
          <p:nvSpPr>
            <p:cNvPr id="76" name="矩形 75">
              <a:extLst>
                <a:ext uri="{FF2B5EF4-FFF2-40B4-BE49-F238E27FC236}">
                  <a16:creationId xmlns:a16="http://schemas.microsoft.com/office/drawing/2014/main" id="{87EF8226-6F29-48D5-B174-5C71D6EBE0A6}"/>
                </a:ext>
              </a:extLst>
            </p:cNvPr>
            <p:cNvSpPr/>
            <p:nvPr/>
          </p:nvSpPr>
          <p:spPr>
            <a:xfrm>
              <a:off x="3134341" y="3774887"/>
              <a:ext cx="737983" cy="212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电刷</a:t>
              </a:r>
            </a:p>
          </p:txBody>
        </p:sp>
        <p:sp>
          <p:nvSpPr>
            <p:cNvPr id="77" name="矩形 76">
              <a:extLst>
                <a:ext uri="{FF2B5EF4-FFF2-40B4-BE49-F238E27FC236}">
                  <a16:creationId xmlns:a16="http://schemas.microsoft.com/office/drawing/2014/main" id="{48F8F801-24CB-4E6B-BBFA-866EB0FFFD1E}"/>
                </a:ext>
              </a:extLst>
            </p:cNvPr>
            <p:cNvSpPr/>
            <p:nvPr/>
          </p:nvSpPr>
          <p:spPr>
            <a:xfrm>
              <a:off x="1567260" y="2420572"/>
              <a:ext cx="834640" cy="2862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直流电机</a:t>
              </a:r>
            </a:p>
          </p:txBody>
        </p:sp>
        <p:sp>
          <p:nvSpPr>
            <p:cNvPr id="78" name="矩形 77">
              <a:extLst>
                <a:ext uri="{FF2B5EF4-FFF2-40B4-BE49-F238E27FC236}">
                  <a16:creationId xmlns:a16="http://schemas.microsoft.com/office/drawing/2014/main" id="{FD2A4595-0A86-45D1-9D83-A6519BA91AF4}"/>
                </a:ext>
              </a:extLst>
            </p:cNvPr>
            <p:cNvSpPr/>
            <p:nvPr/>
          </p:nvSpPr>
          <p:spPr>
            <a:xfrm>
              <a:off x="3134341" y="4117998"/>
              <a:ext cx="737983" cy="2129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离合器</a:t>
              </a:r>
            </a:p>
          </p:txBody>
        </p:sp>
        <p:sp>
          <p:nvSpPr>
            <p:cNvPr id="79" name="矩形 78">
              <a:extLst>
                <a:ext uri="{FF2B5EF4-FFF2-40B4-BE49-F238E27FC236}">
                  <a16:creationId xmlns:a16="http://schemas.microsoft.com/office/drawing/2014/main" id="{1057BE26-1C50-4E53-A894-80BD78C6B352}"/>
                </a:ext>
              </a:extLst>
            </p:cNvPr>
            <p:cNvSpPr/>
            <p:nvPr/>
          </p:nvSpPr>
          <p:spPr>
            <a:xfrm>
              <a:off x="3134341" y="4461109"/>
              <a:ext cx="737983" cy="21295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拔叉</a:t>
              </a:r>
            </a:p>
          </p:txBody>
        </p:sp>
        <p:sp>
          <p:nvSpPr>
            <p:cNvPr id="80" name="矩形 79">
              <a:extLst>
                <a:ext uri="{FF2B5EF4-FFF2-40B4-BE49-F238E27FC236}">
                  <a16:creationId xmlns:a16="http://schemas.microsoft.com/office/drawing/2014/main" id="{FE002C9E-D05D-4304-9587-A819686AF571}"/>
                </a:ext>
              </a:extLst>
            </p:cNvPr>
            <p:cNvSpPr/>
            <p:nvPr/>
          </p:nvSpPr>
          <p:spPr>
            <a:xfrm>
              <a:off x="3134340" y="4885651"/>
              <a:ext cx="737983" cy="212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接柱</a:t>
              </a:r>
            </a:p>
          </p:txBody>
        </p:sp>
        <p:sp>
          <p:nvSpPr>
            <p:cNvPr id="81" name="矩形 80">
              <a:extLst>
                <a:ext uri="{FF2B5EF4-FFF2-40B4-BE49-F238E27FC236}">
                  <a16:creationId xmlns:a16="http://schemas.microsoft.com/office/drawing/2014/main" id="{A86A5431-BC38-415D-9E63-73F3DDD8A45E}"/>
                </a:ext>
              </a:extLst>
            </p:cNvPr>
            <p:cNvSpPr/>
            <p:nvPr/>
          </p:nvSpPr>
          <p:spPr>
            <a:xfrm>
              <a:off x="3134340" y="5256556"/>
              <a:ext cx="737983" cy="212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dirty="0"/>
                <a:t>****</a:t>
              </a:r>
              <a:endParaRPr lang="zh-CN" altLang="en-US" sz="1200" dirty="0"/>
            </a:p>
          </p:txBody>
        </p:sp>
        <p:sp>
          <p:nvSpPr>
            <p:cNvPr id="82" name="矩形 81">
              <a:extLst>
                <a:ext uri="{FF2B5EF4-FFF2-40B4-BE49-F238E27FC236}">
                  <a16:creationId xmlns:a16="http://schemas.microsoft.com/office/drawing/2014/main" id="{ACD43EE3-B174-42D1-9D85-F910659D733C}"/>
                </a:ext>
              </a:extLst>
            </p:cNvPr>
            <p:cNvSpPr/>
            <p:nvPr/>
          </p:nvSpPr>
          <p:spPr>
            <a:xfrm>
              <a:off x="3134340" y="5609659"/>
              <a:ext cx="737983" cy="212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螺钉</a:t>
              </a:r>
            </a:p>
          </p:txBody>
        </p:sp>
        <p:sp>
          <p:nvSpPr>
            <p:cNvPr id="83" name="矩形 82">
              <a:extLst>
                <a:ext uri="{FF2B5EF4-FFF2-40B4-BE49-F238E27FC236}">
                  <a16:creationId xmlns:a16="http://schemas.microsoft.com/office/drawing/2014/main" id="{80D51FFB-67DB-4FED-9395-D563BA980C0F}"/>
                </a:ext>
              </a:extLst>
            </p:cNvPr>
            <p:cNvSpPr/>
            <p:nvPr/>
          </p:nvSpPr>
          <p:spPr>
            <a:xfrm>
              <a:off x="3134340" y="6003230"/>
              <a:ext cx="737983" cy="212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外壳</a:t>
              </a:r>
            </a:p>
          </p:txBody>
        </p:sp>
        <p:sp>
          <p:nvSpPr>
            <p:cNvPr id="84" name="矩形 83">
              <a:extLst>
                <a:ext uri="{FF2B5EF4-FFF2-40B4-BE49-F238E27FC236}">
                  <a16:creationId xmlns:a16="http://schemas.microsoft.com/office/drawing/2014/main" id="{35C6EF39-2D02-4CE9-A8F3-05ACC0F606F8}"/>
                </a:ext>
              </a:extLst>
            </p:cNvPr>
            <p:cNvSpPr/>
            <p:nvPr/>
          </p:nvSpPr>
          <p:spPr>
            <a:xfrm>
              <a:off x="3134340" y="6367892"/>
              <a:ext cx="737983" cy="212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轴承</a:t>
              </a:r>
            </a:p>
          </p:txBody>
        </p:sp>
        <p:sp>
          <p:nvSpPr>
            <p:cNvPr id="85" name="矩形 84">
              <a:extLst>
                <a:ext uri="{FF2B5EF4-FFF2-40B4-BE49-F238E27FC236}">
                  <a16:creationId xmlns:a16="http://schemas.microsoft.com/office/drawing/2014/main" id="{00FF14F8-4BDE-4462-B811-FAAAEFCE2F2B}"/>
                </a:ext>
              </a:extLst>
            </p:cNvPr>
            <p:cNvSpPr/>
            <p:nvPr/>
          </p:nvSpPr>
          <p:spPr>
            <a:xfrm>
              <a:off x="190721" y="4117998"/>
              <a:ext cx="737983" cy="2129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起动机</a:t>
              </a:r>
            </a:p>
          </p:txBody>
        </p:sp>
        <p:sp>
          <p:nvSpPr>
            <p:cNvPr id="86" name="矩形 85">
              <a:extLst>
                <a:ext uri="{FF2B5EF4-FFF2-40B4-BE49-F238E27FC236}">
                  <a16:creationId xmlns:a16="http://schemas.microsoft.com/office/drawing/2014/main" id="{C3AB9150-E3BC-48E7-AE13-C46FA28DF2DD}"/>
                </a:ext>
              </a:extLst>
            </p:cNvPr>
            <p:cNvSpPr/>
            <p:nvPr/>
          </p:nvSpPr>
          <p:spPr>
            <a:xfrm>
              <a:off x="1567260" y="4239034"/>
              <a:ext cx="834640" cy="28629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传动机构</a:t>
              </a:r>
            </a:p>
          </p:txBody>
        </p:sp>
        <p:sp>
          <p:nvSpPr>
            <p:cNvPr id="87" name="矩形 86">
              <a:extLst>
                <a:ext uri="{FF2B5EF4-FFF2-40B4-BE49-F238E27FC236}">
                  <a16:creationId xmlns:a16="http://schemas.microsoft.com/office/drawing/2014/main" id="{13C991C7-54F0-4B63-A89C-C129AF3A6157}"/>
                </a:ext>
              </a:extLst>
            </p:cNvPr>
            <p:cNvSpPr/>
            <p:nvPr/>
          </p:nvSpPr>
          <p:spPr>
            <a:xfrm>
              <a:off x="1567260" y="5219883"/>
              <a:ext cx="834640" cy="2862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电磁控制机构</a:t>
              </a:r>
            </a:p>
          </p:txBody>
        </p:sp>
        <p:sp>
          <p:nvSpPr>
            <p:cNvPr id="88" name="矩形 87">
              <a:extLst>
                <a:ext uri="{FF2B5EF4-FFF2-40B4-BE49-F238E27FC236}">
                  <a16:creationId xmlns:a16="http://schemas.microsoft.com/office/drawing/2014/main" id="{354805C3-F0F3-4477-98E2-E04A9273A79E}"/>
                </a:ext>
              </a:extLst>
            </p:cNvPr>
            <p:cNvSpPr/>
            <p:nvPr/>
          </p:nvSpPr>
          <p:spPr>
            <a:xfrm>
              <a:off x="1567260" y="6057832"/>
              <a:ext cx="834640" cy="2862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壳体组件</a:t>
              </a:r>
            </a:p>
          </p:txBody>
        </p:sp>
        <p:cxnSp>
          <p:nvCxnSpPr>
            <p:cNvPr id="89" name="直接连接符 88">
              <a:extLst>
                <a:ext uri="{FF2B5EF4-FFF2-40B4-BE49-F238E27FC236}">
                  <a16:creationId xmlns:a16="http://schemas.microsoft.com/office/drawing/2014/main" id="{7AB9BF44-0B04-42E5-AFEA-D3ABCCD150F8}"/>
                </a:ext>
              </a:extLst>
            </p:cNvPr>
            <p:cNvCxnSpPr>
              <a:stCxn id="85" idx="3"/>
              <a:endCxn id="77" idx="1"/>
            </p:cNvCxnSpPr>
            <p:nvPr/>
          </p:nvCxnSpPr>
          <p:spPr>
            <a:xfrm flipV="1">
              <a:off x="928704" y="2563721"/>
              <a:ext cx="638556" cy="1660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34361E30-D1E4-472E-AA3E-173AE6A51A24}"/>
                </a:ext>
              </a:extLst>
            </p:cNvPr>
            <p:cNvCxnSpPr>
              <a:stCxn id="85" idx="3"/>
              <a:endCxn id="86" idx="1"/>
            </p:cNvCxnSpPr>
            <p:nvPr/>
          </p:nvCxnSpPr>
          <p:spPr>
            <a:xfrm>
              <a:off x="928704" y="4224475"/>
              <a:ext cx="638556" cy="1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BB17E631-3CBB-476E-97F1-342A7E9C16E6}"/>
                </a:ext>
              </a:extLst>
            </p:cNvPr>
            <p:cNvCxnSpPr>
              <a:stCxn id="85" idx="3"/>
              <a:endCxn id="87" idx="1"/>
            </p:cNvCxnSpPr>
            <p:nvPr/>
          </p:nvCxnSpPr>
          <p:spPr>
            <a:xfrm>
              <a:off x="928704" y="4224475"/>
              <a:ext cx="638556" cy="1138557"/>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95CB9DC-8F3D-467A-9F36-D3A1E872B273}"/>
                </a:ext>
              </a:extLst>
            </p:cNvPr>
            <p:cNvCxnSpPr>
              <a:stCxn id="85" idx="3"/>
              <a:endCxn id="88" idx="1"/>
            </p:cNvCxnSpPr>
            <p:nvPr/>
          </p:nvCxnSpPr>
          <p:spPr>
            <a:xfrm>
              <a:off x="928704" y="4224475"/>
              <a:ext cx="638556" cy="197650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35CD641E-C6DB-48A5-AC30-586513BB628F}"/>
                </a:ext>
              </a:extLst>
            </p:cNvPr>
            <p:cNvCxnSpPr>
              <a:stCxn id="77" idx="3"/>
              <a:endCxn id="47" idx="1"/>
            </p:cNvCxnSpPr>
            <p:nvPr/>
          </p:nvCxnSpPr>
          <p:spPr>
            <a:xfrm flipV="1">
              <a:off x="2401900" y="1363095"/>
              <a:ext cx="732441" cy="1200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9D3EA8B-109A-4661-A364-48C7F9F3DEF9}"/>
                </a:ext>
              </a:extLst>
            </p:cNvPr>
            <p:cNvCxnSpPr>
              <a:stCxn id="77" idx="3"/>
              <a:endCxn id="48" idx="1"/>
            </p:cNvCxnSpPr>
            <p:nvPr/>
          </p:nvCxnSpPr>
          <p:spPr>
            <a:xfrm flipV="1">
              <a:off x="2401900" y="1718207"/>
              <a:ext cx="732441" cy="845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4BE54A9-3C43-4B2F-B548-D39C5D999267}"/>
                </a:ext>
              </a:extLst>
            </p:cNvPr>
            <p:cNvCxnSpPr>
              <a:stCxn id="77" idx="3"/>
              <a:endCxn id="49" idx="1"/>
            </p:cNvCxnSpPr>
            <p:nvPr/>
          </p:nvCxnSpPr>
          <p:spPr>
            <a:xfrm flipV="1">
              <a:off x="2401900" y="2073319"/>
              <a:ext cx="732441" cy="490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2BAA6730-1E1F-48DA-BAD6-0576A043BFE0}"/>
                </a:ext>
              </a:extLst>
            </p:cNvPr>
            <p:cNvCxnSpPr>
              <a:stCxn id="77" idx="3"/>
              <a:endCxn id="72" idx="1"/>
            </p:cNvCxnSpPr>
            <p:nvPr/>
          </p:nvCxnSpPr>
          <p:spPr>
            <a:xfrm flipV="1">
              <a:off x="2401900" y="2434928"/>
              <a:ext cx="732441" cy="128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CD89D402-1850-457F-A500-7DBCCD2C356E}"/>
                </a:ext>
              </a:extLst>
            </p:cNvPr>
            <p:cNvCxnSpPr>
              <a:stCxn id="77" idx="3"/>
              <a:endCxn id="73" idx="1"/>
            </p:cNvCxnSpPr>
            <p:nvPr/>
          </p:nvCxnSpPr>
          <p:spPr>
            <a:xfrm>
              <a:off x="2401900" y="2563721"/>
              <a:ext cx="732441" cy="232816"/>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0EDC5D94-6F85-41CE-A9B0-A2E9611DB93D}"/>
                </a:ext>
              </a:extLst>
            </p:cNvPr>
            <p:cNvCxnSpPr>
              <a:stCxn id="77" idx="3"/>
              <a:endCxn id="74" idx="1"/>
            </p:cNvCxnSpPr>
            <p:nvPr/>
          </p:nvCxnSpPr>
          <p:spPr>
            <a:xfrm>
              <a:off x="2401900" y="2563721"/>
              <a:ext cx="732441" cy="594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F116C047-001A-40D1-B7A8-6A017D35AAAC}"/>
                </a:ext>
              </a:extLst>
            </p:cNvPr>
            <p:cNvCxnSpPr>
              <a:stCxn id="77" idx="3"/>
              <a:endCxn id="75" idx="1"/>
            </p:cNvCxnSpPr>
            <p:nvPr/>
          </p:nvCxnSpPr>
          <p:spPr>
            <a:xfrm>
              <a:off x="2401900" y="2563721"/>
              <a:ext cx="732441" cy="9560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84B1575E-3814-41F7-9DA4-816BE234EC2B}"/>
                </a:ext>
              </a:extLst>
            </p:cNvPr>
            <p:cNvCxnSpPr>
              <a:stCxn id="77" idx="3"/>
              <a:endCxn id="76" idx="1"/>
            </p:cNvCxnSpPr>
            <p:nvPr/>
          </p:nvCxnSpPr>
          <p:spPr>
            <a:xfrm>
              <a:off x="2401900" y="2563721"/>
              <a:ext cx="732441" cy="1317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77B217CA-3979-4CA3-BEA9-ACEA088B1429}"/>
                </a:ext>
              </a:extLst>
            </p:cNvPr>
            <p:cNvCxnSpPr>
              <a:stCxn id="86" idx="3"/>
              <a:endCxn id="78" idx="1"/>
            </p:cNvCxnSpPr>
            <p:nvPr/>
          </p:nvCxnSpPr>
          <p:spPr>
            <a:xfrm flipV="1">
              <a:off x="2401900" y="4224475"/>
              <a:ext cx="732441" cy="1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7C521302-5202-45E0-B297-8D9094A6B015}"/>
                </a:ext>
              </a:extLst>
            </p:cNvPr>
            <p:cNvCxnSpPr>
              <a:stCxn id="86" idx="3"/>
              <a:endCxn id="79" idx="1"/>
            </p:cNvCxnSpPr>
            <p:nvPr/>
          </p:nvCxnSpPr>
          <p:spPr>
            <a:xfrm>
              <a:off x="2401900" y="4382183"/>
              <a:ext cx="732441" cy="1854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5E34F153-84AC-45B9-B1BD-B3B2CF8A7A77}"/>
                </a:ext>
              </a:extLst>
            </p:cNvPr>
            <p:cNvCxnSpPr>
              <a:stCxn id="87" idx="3"/>
              <a:endCxn id="80" idx="1"/>
            </p:cNvCxnSpPr>
            <p:nvPr/>
          </p:nvCxnSpPr>
          <p:spPr>
            <a:xfrm flipV="1">
              <a:off x="2401900" y="4992128"/>
              <a:ext cx="732440" cy="3709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73AC2F18-F6CC-40B2-A535-A58AFAC15AED}"/>
                </a:ext>
              </a:extLst>
            </p:cNvPr>
            <p:cNvCxnSpPr>
              <a:stCxn id="87" idx="3"/>
              <a:endCxn id="81" idx="1"/>
            </p:cNvCxnSpPr>
            <p:nvPr/>
          </p:nvCxnSpPr>
          <p:spPr>
            <a:xfrm>
              <a:off x="2401900" y="5363032"/>
              <a:ext cx="73244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3155FEFF-00B5-4CEA-BD00-305E8726379C}"/>
                </a:ext>
              </a:extLst>
            </p:cNvPr>
            <p:cNvCxnSpPr>
              <a:stCxn id="87" idx="3"/>
              <a:endCxn id="82" idx="1"/>
            </p:cNvCxnSpPr>
            <p:nvPr/>
          </p:nvCxnSpPr>
          <p:spPr>
            <a:xfrm>
              <a:off x="2401900" y="5363032"/>
              <a:ext cx="732440" cy="35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A6C76990-F43D-45AD-90F0-C5F7585E64D7}"/>
                </a:ext>
              </a:extLst>
            </p:cNvPr>
            <p:cNvCxnSpPr>
              <a:stCxn id="88" idx="3"/>
              <a:endCxn id="83" idx="1"/>
            </p:cNvCxnSpPr>
            <p:nvPr/>
          </p:nvCxnSpPr>
          <p:spPr>
            <a:xfrm flipV="1">
              <a:off x="2401900" y="6109707"/>
              <a:ext cx="732440" cy="912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B8AD85D7-7E87-40FA-8262-AE71E0B10EBF}"/>
                </a:ext>
              </a:extLst>
            </p:cNvPr>
            <p:cNvCxnSpPr>
              <a:stCxn id="88" idx="3"/>
              <a:endCxn id="84" idx="1"/>
            </p:cNvCxnSpPr>
            <p:nvPr/>
          </p:nvCxnSpPr>
          <p:spPr>
            <a:xfrm>
              <a:off x="2401900" y="6200981"/>
              <a:ext cx="732440" cy="27338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8" name="组合 107">
            <a:extLst>
              <a:ext uri="{FF2B5EF4-FFF2-40B4-BE49-F238E27FC236}">
                <a16:creationId xmlns:a16="http://schemas.microsoft.com/office/drawing/2014/main" id="{23CF4594-30EF-4CF6-B839-35BEA77C1069}"/>
              </a:ext>
            </a:extLst>
          </p:cNvPr>
          <p:cNvGrpSpPr/>
          <p:nvPr/>
        </p:nvGrpSpPr>
        <p:grpSpPr>
          <a:xfrm>
            <a:off x="6027199" y="1784074"/>
            <a:ext cx="4736041" cy="3329065"/>
            <a:chOff x="4277330" y="463855"/>
            <a:chExt cx="4736041" cy="3329065"/>
          </a:xfrm>
        </p:grpSpPr>
        <p:sp>
          <p:nvSpPr>
            <p:cNvPr id="109" name="矩形 108">
              <a:extLst>
                <a:ext uri="{FF2B5EF4-FFF2-40B4-BE49-F238E27FC236}">
                  <a16:creationId xmlns:a16="http://schemas.microsoft.com/office/drawing/2014/main" id="{C16A5C71-EE1B-418F-B3B8-AFC511DB89B7}"/>
                </a:ext>
              </a:extLst>
            </p:cNvPr>
            <p:cNvSpPr/>
            <p:nvPr/>
          </p:nvSpPr>
          <p:spPr>
            <a:xfrm>
              <a:off x="4277330" y="2419224"/>
              <a:ext cx="737983" cy="2129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起动机</a:t>
              </a:r>
            </a:p>
          </p:txBody>
        </p:sp>
        <p:sp>
          <p:nvSpPr>
            <p:cNvPr id="110" name="矩形 109">
              <a:extLst>
                <a:ext uri="{FF2B5EF4-FFF2-40B4-BE49-F238E27FC236}">
                  <a16:creationId xmlns:a16="http://schemas.microsoft.com/office/drawing/2014/main" id="{016C133C-E233-44D2-AC06-BF9E2220B46B}"/>
                </a:ext>
              </a:extLst>
            </p:cNvPr>
            <p:cNvSpPr/>
            <p:nvPr/>
          </p:nvSpPr>
          <p:spPr>
            <a:xfrm>
              <a:off x="5540830" y="1257549"/>
              <a:ext cx="1020262" cy="212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直流电动机</a:t>
              </a:r>
            </a:p>
          </p:txBody>
        </p:sp>
        <p:sp>
          <p:nvSpPr>
            <p:cNvPr id="111" name="矩形 110">
              <a:extLst>
                <a:ext uri="{FF2B5EF4-FFF2-40B4-BE49-F238E27FC236}">
                  <a16:creationId xmlns:a16="http://schemas.microsoft.com/office/drawing/2014/main" id="{A2B70967-5591-4FF1-BF74-01DE28555514}"/>
                </a:ext>
              </a:extLst>
            </p:cNvPr>
            <p:cNvSpPr/>
            <p:nvPr/>
          </p:nvSpPr>
          <p:spPr>
            <a:xfrm>
              <a:off x="5540830" y="2034487"/>
              <a:ext cx="1020262" cy="21202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传动机构</a:t>
              </a:r>
            </a:p>
          </p:txBody>
        </p:sp>
        <p:sp>
          <p:nvSpPr>
            <p:cNvPr id="112" name="矩形 111">
              <a:extLst>
                <a:ext uri="{FF2B5EF4-FFF2-40B4-BE49-F238E27FC236}">
                  <a16:creationId xmlns:a16="http://schemas.microsoft.com/office/drawing/2014/main" id="{6CE42389-47F1-44A1-AED9-55EB9E9B911D}"/>
                </a:ext>
              </a:extLst>
            </p:cNvPr>
            <p:cNvSpPr/>
            <p:nvPr/>
          </p:nvSpPr>
          <p:spPr>
            <a:xfrm>
              <a:off x="5540829" y="2807693"/>
              <a:ext cx="1020262" cy="212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电磁控制</a:t>
              </a:r>
            </a:p>
          </p:txBody>
        </p:sp>
        <p:sp>
          <p:nvSpPr>
            <p:cNvPr id="113" name="矩形 112">
              <a:extLst>
                <a:ext uri="{FF2B5EF4-FFF2-40B4-BE49-F238E27FC236}">
                  <a16:creationId xmlns:a16="http://schemas.microsoft.com/office/drawing/2014/main" id="{3C2C749B-90B7-4B96-908D-F58956359E4E}"/>
                </a:ext>
              </a:extLst>
            </p:cNvPr>
            <p:cNvSpPr/>
            <p:nvPr/>
          </p:nvSpPr>
          <p:spPr>
            <a:xfrm>
              <a:off x="5540828" y="3580899"/>
              <a:ext cx="1020262" cy="212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壳体组件</a:t>
              </a:r>
            </a:p>
          </p:txBody>
        </p:sp>
        <p:sp>
          <p:nvSpPr>
            <p:cNvPr id="114" name="矩形 113">
              <a:extLst>
                <a:ext uri="{FF2B5EF4-FFF2-40B4-BE49-F238E27FC236}">
                  <a16:creationId xmlns:a16="http://schemas.microsoft.com/office/drawing/2014/main" id="{95C860DE-7FEC-4F3C-B20E-FA6F4FAA4955}"/>
                </a:ext>
              </a:extLst>
            </p:cNvPr>
            <p:cNvSpPr/>
            <p:nvPr/>
          </p:nvSpPr>
          <p:spPr>
            <a:xfrm>
              <a:off x="6943225" y="1824683"/>
              <a:ext cx="737983" cy="2129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离合器</a:t>
              </a:r>
            </a:p>
          </p:txBody>
        </p:sp>
        <p:sp>
          <p:nvSpPr>
            <p:cNvPr id="133" name="矩形 132">
              <a:extLst>
                <a:ext uri="{FF2B5EF4-FFF2-40B4-BE49-F238E27FC236}">
                  <a16:creationId xmlns:a16="http://schemas.microsoft.com/office/drawing/2014/main" id="{B89E786B-4904-42D9-B703-556356B6A173}"/>
                </a:ext>
              </a:extLst>
            </p:cNvPr>
            <p:cNvSpPr/>
            <p:nvPr/>
          </p:nvSpPr>
          <p:spPr>
            <a:xfrm>
              <a:off x="6943225" y="2247440"/>
              <a:ext cx="737983" cy="21295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拔叉</a:t>
              </a:r>
            </a:p>
          </p:txBody>
        </p:sp>
        <p:sp>
          <p:nvSpPr>
            <p:cNvPr id="134" name="矩形 133">
              <a:extLst>
                <a:ext uri="{FF2B5EF4-FFF2-40B4-BE49-F238E27FC236}">
                  <a16:creationId xmlns:a16="http://schemas.microsoft.com/office/drawing/2014/main" id="{E0EAC809-5D55-4083-A958-616A4469F8BC}"/>
                </a:ext>
              </a:extLst>
            </p:cNvPr>
            <p:cNvSpPr/>
            <p:nvPr/>
          </p:nvSpPr>
          <p:spPr>
            <a:xfrm>
              <a:off x="8198053" y="857368"/>
              <a:ext cx="737983" cy="2129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外座圈</a:t>
              </a:r>
            </a:p>
          </p:txBody>
        </p:sp>
        <p:sp>
          <p:nvSpPr>
            <p:cNvPr id="135" name="矩形 134">
              <a:extLst>
                <a:ext uri="{FF2B5EF4-FFF2-40B4-BE49-F238E27FC236}">
                  <a16:creationId xmlns:a16="http://schemas.microsoft.com/office/drawing/2014/main" id="{D0760F96-9B89-48F2-886C-02C58C349DEF}"/>
                </a:ext>
              </a:extLst>
            </p:cNvPr>
            <p:cNvSpPr/>
            <p:nvPr/>
          </p:nvSpPr>
          <p:spPr>
            <a:xfrm>
              <a:off x="8198052" y="1256617"/>
              <a:ext cx="737983" cy="2129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滚子</a:t>
              </a:r>
            </a:p>
          </p:txBody>
        </p:sp>
        <p:sp>
          <p:nvSpPr>
            <p:cNvPr id="136" name="矩形 135">
              <a:extLst>
                <a:ext uri="{FF2B5EF4-FFF2-40B4-BE49-F238E27FC236}">
                  <a16:creationId xmlns:a16="http://schemas.microsoft.com/office/drawing/2014/main" id="{C6A92886-CD07-4F1B-BBCD-1CFBAB92CF8C}"/>
                </a:ext>
              </a:extLst>
            </p:cNvPr>
            <p:cNvSpPr/>
            <p:nvPr/>
          </p:nvSpPr>
          <p:spPr>
            <a:xfrm>
              <a:off x="8198052" y="1655866"/>
              <a:ext cx="737983" cy="2129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柱塞</a:t>
              </a:r>
            </a:p>
          </p:txBody>
        </p:sp>
        <p:sp>
          <p:nvSpPr>
            <p:cNvPr id="137" name="矩形 136">
              <a:extLst>
                <a:ext uri="{FF2B5EF4-FFF2-40B4-BE49-F238E27FC236}">
                  <a16:creationId xmlns:a16="http://schemas.microsoft.com/office/drawing/2014/main" id="{3236EB58-AD6A-491E-8B0C-D914DE48980F}"/>
                </a:ext>
              </a:extLst>
            </p:cNvPr>
            <p:cNvSpPr/>
            <p:nvPr/>
          </p:nvSpPr>
          <p:spPr>
            <a:xfrm>
              <a:off x="8198051" y="2058908"/>
              <a:ext cx="815320" cy="2129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花键套筒</a:t>
              </a:r>
            </a:p>
          </p:txBody>
        </p:sp>
        <p:sp>
          <p:nvSpPr>
            <p:cNvPr id="138" name="矩形 137">
              <a:extLst>
                <a:ext uri="{FF2B5EF4-FFF2-40B4-BE49-F238E27FC236}">
                  <a16:creationId xmlns:a16="http://schemas.microsoft.com/office/drawing/2014/main" id="{AD401247-A086-439E-B00F-A63F443FADE5}"/>
                </a:ext>
              </a:extLst>
            </p:cNvPr>
            <p:cNvSpPr/>
            <p:nvPr/>
          </p:nvSpPr>
          <p:spPr>
            <a:xfrm>
              <a:off x="8198051" y="463855"/>
              <a:ext cx="815320" cy="2129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驱动齿轮</a:t>
              </a:r>
            </a:p>
          </p:txBody>
        </p:sp>
        <p:sp>
          <p:nvSpPr>
            <p:cNvPr id="139" name="矩形 138">
              <a:extLst>
                <a:ext uri="{FF2B5EF4-FFF2-40B4-BE49-F238E27FC236}">
                  <a16:creationId xmlns:a16="http://schemas.microsoft.com/office/drawing/2014/main" id="{4151499A-6F1C-4DB6-AF54-38FEE097A89B}"/>
                </a:ext>
              </a:extLst>
            </p:cNvPr>
            <p:cNvSpPr/>
            <p:nvPr/>
          </p:nvSpPr>
          <p:spPr>
            <a:xfrm>
              <a:off x="8198051" y="2452421"/>
              <a:ext cx="737983" cy="2129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弹簧</a:t>
              </a:r>
            </a:p>
          </p:txBody>
        </p:sp>
        <p:sp>
          <p:nvSpPr>
            <p:cNvPr id="140" name="矩形 139">
              <a:extLst>
                <a:ext uri="{FF2B5EF4-FFF2-40B4-BE49-F238E27FC236}">
                  <a16:creationId xmlns:a16="http://schemas.microsoft.com/office/drawing/2014/main" id="{35717D39-EF22-4A56-9FA8-4022A0ECF24E}"/>
                </a:ext>
              </a:extLst>
            </p:cNvPr>
            <p:cNvSpPr/>
            <p:nvPr/>
          </p:nvSpPr>
          <p:spPr>
            <a:xfrm>
              <a:off x="8198050" y="2853147"/>
              <a:ext cx="815321" cy="16656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飞轮齿圈</a:t>
              </a:r>
            </a:p>
          </p:txBody>
        </p:sp>
        <p:cxnSp>
          <p:nvCxnSpPr>
            <p:cNvPr id="141" name="直接连接符 140">
              <a:extLst>
                <a:ext uri="{FF2B5EF4-FFF2-40B4-BE49-F238E27FC236}">
                  <a16:creationId xmlns:a16="http://schemas.microsoft.com/office/drawing/2014/main" id="{EA027834-ABD3-467D-A1FD-E55D8D545A21}"/>
                </a:ext>
              </a:extLst>
            </p:cNvPr>
            <p:cNvCxnSpPr>
              <a:stCxn id="109" idx="3"/>
              <a:endCxn id="110" idx="1"/>
            </p:cNvCxnSpPr>
            <p:nvPr/>
          </p:nvCxnSpPr>
          <p:spPr>
            <a:xfrm flipV="1">
              <a:off x="5015313" y="1363560"/>
              <a:ext cx="525517" cy="1162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8F6DD203-9EFB-4540-968E-B828F73940BE}"/>
                </a:ext>
              </a:extLst>
            </p:cNvPr>
            <p:cNvCxnSpPr>
              <a:stCxn id="109" idx="3"/>
              <a:endCxn id="111" idx="1"/>
            </p:cNvCxnSpPr>
            <p:nvPr/>
          </p:nvCxnSpPr>
          <p:spPr>
            <a:xfrm flipV="1">
              <a:off x="5015313" y="2140498"/>
              <a:ext cx="525517" cy="385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C8C06701-6AF2-4A8C-ABC6-2F6B0BAF70D8}"/>
                </a:ext>
              </a:extLst>
            </p:cNvPr>
            <p:cNvCxnSpPr>
              <a:stCxn id="109" idx="3"/>
              <a:endCxn id="112" idx="1"/>
            </p:cNvCxnSpPr>
            <p:nvPr/>
          </p:nvCxnSpPr>
          <p:spPr>
            <a:xfrm>
              <a:off x="5015313" y="2525701"/>
              <a:ext cx="525516" cy="3880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AB6A9B86-2242-435A-85D8-1490641428CB}"/>
                </a:ext>
              </a:extLst>
            </p:cNvPr>
            <p:cNvCxnSpPr>
              <a:stCxn id="109" idx="3"/>
              <a:endCxn id="113" idx="1"/>
            </p:cNvCxnSpPr>
            <p:nvPr/>
          </p:nvCxnSpPr>
          <p:spPr>
            <a:xfrm>
              <a:off x="5015313" y="2525701"/>
              <a:ext cx="525515" cy="1161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8292D8EC-8B7F-454F-8005-8D07186EE7F0}"/>
                </a:ext>
              </a:extLst>
            </p:cNvPr>
            <p:cNvCxnSpPr>
              <a:stCxn id="111" idx="3"/>
              <a:endCxn id="114" idx="1"/>
            </p:cNvCxnSpPr>
            <p:nvPr/>
          </p:nvCxnSpPr>
          <p:spPr>
            <a:xfrm flipV="1">
              <a:off x="6561092" y="1931160"/>
              <a:ext cx="382133" cy="209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15C4DC74-A683-45E1-8767-6231408D6934}"/>
                </a:ext>
              </a:extLst>
            </p:cNvPr>
            <p:cNvCxnSpPr>
              <a:stCxn id="111" idx="3"/>
              <a:endCxn id="133" idx="1"/>
            </p:cNvCxnSpPr>
            <p:nvPr/>
          </p:nvCxnSpPr>
          <p:spPr>
            <a:xfrm>
              <a:off x="6561092" y="2140498"/>
              <a:ext cx="382133" cy="213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33DBC0E5-E2E5-4E2F-916F-22DD35D01037}"/>
                </a:ext>
              </a:extLst>
            </p:cNvPr>
            <p:cNvCxnSpPr>
              <a:stCxn id="114" idx="3"/>
              <a:endCxn id="138" idx="1"/>
            </p:cNvCxnSpPr>
            <p:nvPr/>
          </p:nvCxnSpPr>
          <p:spPr>
            <a:xfrm flipV="1">
              <a:off x="7681208" y="570332"/>
              <a:ext cx="516843" cy="1360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DD773396-4345-4525-AB68-F317120FB93A}"/>
                </a:ext>
              </a:extLst>
            </p:cNvPr>
            <p:cNvCxnSpPr>
              <a:stCxn id="114" idx="3"/>
              <a:endCxn id="134" idx="1"/>
            </p:cNvCxnSpPr>
            <p:nvPr/>
          </p:nvCxnSpPr>
          <p:spPr>
            <a:xfrm flipV="1">
              <a:off x="7681208" y="963845"/>
              <a:ext cx="516845" cy="967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45C69BE3-B3B2-43C0-B127-7175346000A5}"/>
                </a:ext>
              </a:extLst>
            </p:cNvPr>
            <p:cNvCxnSpPr>
              <a:stCxn id="114" idx="3"/>
              <a:endCxn id="135" idx="1"/>
            </p:cNvCxnSpPr>
            <p:nvPr/>
          </p:nvCxnSpPr>
          <p:spPr>
            <a:xfrm flipV="1">
              <a:off x="7681208" y="1363094"/>
              <a:ext cx="516844" cy="568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1AEF1FE8-FBD0-4318-991E-6607462931DF}"/>
                </a:ext>
              </a:extLst>
            </p:cNvPr>
            <p:cNvCxnSpPr>
              <a:stCxn id="114" idx="3"/>
              <a:endCxn id="136" idx="1"/>
            </p:cNvCxnSpPr>
            <p:nvPr/>
          </p:nvCxnSpPr>
          <p:spPr>
            <a:xfrm flipV="1">
              <a:off x="7681208" y="1762343"/>
              <a:ext cx="516844" cy="168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18AD20ED-D87F-438E-811F-952CFA6A675A}"/>
                </a:ext>
              </a:extLst>
            </p:cNvPr>
            <p:cNvCxnSpPr>
              <a:stCxn id="114" idx="3"/>
              <a:endCxn id="137" idx="1"/>
            </p:cNvCxnSpPr>
            <p:nvPr/>
          </p:nvCxnSpPr>
          <p:spPr>
            <a:xfrm>
              <a:off x="7681208" y="1931160"/>
              <a:ext cx="516843" cy="234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FA8B1CC8-8AE6-4A0F-9EFD-F3F5724310C3}"/>
                </a:ext>
              </a:extLst>
            </p:cNvPr>
            <p:cNvCxnSpPr>
              <a:stCxn id="114" idx="3"/>
              <a:endCxn id="139" idx="1"/>
            </p:cNvCxnSpPr>
            <p:nvPr/>
          </p:nvCxnSpPr>
          <p:spPr>
            <a:xfrm>
              <a:off x="7681208" y="1931160"/>
              <a:ext cx="516843" cy="627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6372A911-FD65-4168-AF36-73A682B4DF6A}"/>
                </a:ext>
              </a:extLst>
            </p:cNvPr>
            <p:cNvCxnSpPr>
              <a:stCxn id="114" idx="3"/>
              <a:endCxn id="140" idx="1"/>
            </p:cNvCxnSpPr>
            <p:nvPr/>
          </p:nvCxnSpPr>
          <p:spPr>
            <a:xfrm>
              <a:off x="7681208" y="1931160"/>
              <a:ext cx="516842" cy="1005271"/>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17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wipe(left)">
                                      <p:cBhvr>
                                        <p:cTn id="1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4A300D65-25F5-4BE0-91A6-1BCFD5DD480A}"/>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123" name="图片 8">
            <a:extLst>
              <a:ext uri="{FF2B5EF4-FFF2-40B4-BE49-F238E27FC236}">
                <a16:creationId xmlns:a16="http://schemas.microsoft.com/office/drawing/2014/main" id="{C4623EF8-86AE-4772-90F5-C1ABF472A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6613" y="19050"/>
            <a:ext cx="17081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文本框 9">
            <a:extLst>
              <a:ext uri="{FF2B5EF4-FFF2-40B4-BE49-F238E27FC236}">
                <a16:creationId xmlns:a16="http://schemas.microsoft.com/office/drawing/2014/main" id="{65CDEC98-7A9B-4EF3-8381-0B8CCA9764B2}"/>
              </a:ext>
            </a:extLst>
          </p:cNvPr>
          <p:cNvSpPr>
            <a:spLocks noChangeArrowheads="1"/>
          </p:cNvSpPr>
          <p:nvPr/>
        </p:nvSpPr>
        <p:spPr bwMode="auto">
          <a:xfrm>
            <a:off x="9510713" y="6210300"/>
            <a:ext cx="21637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5125" name="TextBox 1">
            <a:extLst>
              <a:ext uri="{FF2B5EF4-FFF2-40B4-BE49-F238E27FC236}">
                <a16:creationId xmlns:a16="http://schemas.microsoft.com/office/drawing/2014/main" id="{790390CD-4F13-4FCF-9161-67D5605CB74F}"/>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对失效的理解</a:t>
            </a:r>
            <a:endParaRPr lang="zh-CN" altLang="en-US" sz="3600" dirty="0"/>
          </a:p>
        </p:txBody>
      </p:sp>
      <p:sp>
        <p:nvSpPr>
          <p:cNvPr id="32" name="Rectangle 2">
            <a:extLst>
              <a:ext uri="{FF2B5EF4-FFF2-40B4-BE49-F238E27FC236}">
                <a16:creationId xmlns:a16="http://schemas.microsoft.com/office/drawing/2014/main" id="{8527D192-9801-47A2-8690-FD860F842631}"/>
              </a:ext>
            </a:extLst>
          </p:cNvPr>
          <p:cNvSpPr txBox="1">
            <a:spLocks noChangeArrowheads="1"/>
          </p:cNvSpPr>
          <p:nvPr/>
        </p:nvSpPr>
        <p:spPr bwMode="auto">
          <a:xfrm>
            <a:off x="382742" y="935103"/>
            <a:ext cx="1885896" cy="642938"/>
          </a:xfrm>
          <a:prstGeom prst="rect">
            <a:avLst/>
          </a:prstGeom>
          <a:solidFill>
            <a:schemeClr val="accent2">
              <a:lumMod val="20000"/>
              <a:lumOff val="80000"/>
            </a:schemeClr>
          </a:solidFill>
          <a:ln w="28575">
            <a:solidFill>
              <a:schemeClr val="tx1"/>
            </a:solidFill>
            <a:miter lim="800000"/>
            <a:headEnd/>
            <a:tailEnd/>
          </a:ln>
        </p:spPr>
        <p:txBody>
          <a:bodyPr anchor="ctr" anchorCtr="0"/>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eaLnBrk="1" hangingPunct="1">
              <a:defRPr/>
            </a:pPr>
            <a:r>
              <a:rPr lang="zh-CN" altLang="en-US" sz="3200" dirty="0">
                <a:latin typeface="微软雅黑" panose="020B0503020204020204" pitchFamily="34" charset="-122"/>
                <a:ea typeface="微软雅黑" panose="020B0503020204020204" pitchFamily="34" charset="-122"/>
              </a:rPr>
              <a:t>何谓失效</a:t>
            </a:r>
          </a:p>
        </p:txBody>
      </p:sp>
      <p:sp>
        <p:nvSpPr>
          <p:cNvPr id="33" name="Rectangle 3">
            <a:extLst>
              <a:ext uri="{FF2B5EF4-FFF2-40B4-BE49-F238E27FC236}">
                <a16:creationId xmlns:a16="http://schemas.microsoft.com/office/drawing/2014/main" id="{EA4998DB-D9C8-4DE6-B0B4-4A3480CEB938}"/>
              </a:ext>
            </a:extLst>
          </p:cNvPr>
          <p:cNvSpPr txBox="1">
            <a:spLocks noChangeArrowheads="1"/>
          </p:cNvSpPr>
          <p:nvPr/>
        </p:nvSpPr>
        <p:spPr bwMode="auto">
          <a:xfrm>
            <a:off x="4857904" y="1706628"/>
            <a:ext cx="5443253" cy="3489203"/>
          </a:xfrm>
          <a:prstGeom prst="rect">
            <a:avLst/>
          </a:prstGeom>
          <a:solidFill>
            <a:srgbClr val="FFFF00"/>
          </a:solidFill>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200000"/>
              </a:lnSpc>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rPr>
              <a:t>在</a:t>
            </a:r>
            <a:r>
              <a:rPr lang="zh-CN" altLang="en-US" sz="1800" b="1" dirty="0">
                <a:solidFill>
                  <a:srgbClr val="FF0000"/>
                </a:solidFill>
                <a:latin typeface="微软雅黑" panose="020B0503020204020204" pitchFamily="34" charset="-122"/>
                <a:ea typeface="微软雅黑" panose="020B0503020204020204" pitchFamily="34" charset="-122"/>
              </a:rPr>
              <a:t>规定条件</a:t>
            </a:r>
            <a:r>
              <a:rPr lang="zh-CN" altLang="en-US" sz="1800" dirty="0">
                <a:latin typeface="微软雅黑" panose="020B0503020204020204" pitchFamily="34" charset="-122"/>
                <a:ea typeface="微软雅黑" panose="020B0503020204020204" pitchFamily="34" charset="-122"/>
              </a:rPr>
              <a:t>下</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环境、操作、时间</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不能完成既定功能，甚至出现业务中断</a:t>
            </a:r>
            <a:endParaRPr lang="en-US" altLang="zh-CN" sz="1800" dirty="0">
              <a:latin typeface="微软雅黑" panose="020B0503020204020204" pitchFamily="34" charset="-122"/>
              <a:ea typeface="微软雅黑" panose="020B0503020204020204" pitchFamily="34" charset="-122"/>
            </a:endParaRPr>
          </a:p>
          <a:p>
            <a:pPr eaLnBrk="1" hangingPunct="1">
              <a:lnSpc>
                <a:spcPct val="200000"/>
              </a:lnSpc>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rPr>
              <a:t>在规定条件下，产品</a:t>
            </a:r>
            <a:r>
              <a:rPr lang="zh-CN" altLang="en-US" sz="1800" b="1" dirty="0">
                <a:solidFill>
                  <a:srgbClr val="FF0000"/>
                </a:solidFill>
                <a:latin typeface="微软雅黑" panose="020B0503020204020204" pitchFamily="34" charset="-122"/>
                <a:ea typeface="微软雅黑" panose="020B0503020204020204" pitchFamily="34" charset="-122"/>
              </a:rPr>
              <a:t>性能值</a:t>
            </a:r>
            <a:r>
              <a:rPr lang="zh-CN" altLang="en-US" sz="1800" dirty="0">
                <a:latin typeface="微软雅黑" panose="020B0503020204020204" pitchFamily="34" charset="-122"/>
                <a:ea typeface="微软雅黑" panose="020B0503020204020204" pitchFamily="34" charset="-122"/>
              </a:rPr>
              <a:t>不能维持在规定的上下限之间</a:t>
            </a:r>
            <a:endParaRPr lang="en-US" altLang="zh-CN" sz="1800" dirty="0">
              <a:latin typeface="微软雅黑" panose="020B0503020204020204" pitchFamily="34" charset="-122"/>
              <a:ea typeface="微软雅黑" panose="020B0503020204020204" pitchFamily="34" charset="-122"/>
            </a:endParaRPr>
          </a:p>
          <a:p>
            <a:pPr eaLnBrk="1" hangingPunct="1">
              <a:lnSpc>
                <a:spcPct val="200000"/>
              </a:lnSpc>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rPr>
              <a:t>产品在</a:t>
            </a:r>
            <a:r>
              <a:rPr lang="zh-CN" altLang="en-US" sz="1800" b="1" dirty="0">
                <a:solidFill>
                  <a:srgbClr val="FF0000"/>
                </a:solidFill>
                <a:latin typeface="微软雅黑" panose="020B0503020204020204" pitchFamily="34" charset="-122"/>
                <a:ea typeface="微软雅黑" panose="020B0503020204020204" pitchFamily="34" charset="-122"/>
              </a:rPr>
              <a:t>工作范围</a:t>
            </a:r>
            <a:r>
              <a:rPr lang="zh-CN" altLang="en-US" sz="1800" dirty="0">
                <a:latin typeface="微软雅黑" panose="020B0503020204020204" pitchFamily="34" charset="-122"/>
                <a:ea typeface="微软雅黑" panose="020B0503020204020204" pitchFamily="34" charset="-122"/>
              </a:rPr>
              <a:t>内，业务服务卡死，主机资源泄漏，主机宕机，系统卡顿等等</a:t>
            </a:r>
          </a:p>
        </p:txBody>
      </p:sp>
      <p:sp>
        <p:nvSpPr>
          <p:cNvPr id="34" name="Rectangle 2">
            <a:extLst>
              <a:ext uri="{FF2B5EF4-FFF2-40B4-BE49-F238E27FC236}">
                <a16:creationId xmlns:a16="http://schemas.microsoft.com/office/drawing/2014/main" id="{9F3B1DA9-87AC-446B-8CF7-92EEFE812DAD}"/>
              </a:ext>
            </a:extLst>
          </p:cNvPr>
          <p:cNvSpPr txBox="1">
            <a:spLocks noChangeArrowheads="1"/>
          </p:cNvSpPr>
          <p:nvPr/>
        </p:nvSpPr>
        <p:spPr bwMode="auto">
          <a:xfrm>
            <a:off x="1954366" y="2220978"/>
            <a:ext cx="1785938" cy="511175"/>
          </a:xfrm>
          <a:prstGeom prst="rect">
            <a:avLst/>
          </a:prstGeom>
          <a:solidFill>
            <a:srgbClr val="FFFF00"/>
          </a:solidFill>
          <a:ln w="28575">
            <a:solidFill>
              <a:schemeClr val="tx1"/>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dirty="0">
                <a:solidFill>
                  <a:schemeClr val="tx2"/>
                </a:solidFill>
                <a:latin typeface="微软雅黑" panose="020B0503020204020204" pitchFamily="34" charset="-122"/>
                <a:ea typeface="微软雅黑" panose="020B0503020204020204" pitchFamily="34" charset="-122"/>
              </a:rPr>
              <a:t>何谓失效 </a:t>
            </a:r>
          </a:p>
        </p:txBody>
      </p:sp>
      <p:cxnSp>
        <p:nvCxnSpPr>
          <p:cNvPr id="35" name="形状 13">
            <a:extLst>
              <a:ext uri="{FF2B5EF4-FFF2-40B4-BE49-F238E27FC236}">
                <a16:creationId xmlns:a16="http://schemas.microsoft.com/office/drawing/2014/main" id="{A83C4DC7-539F-4ADC-ADA9-C6DC16496287}"/>
              </a:ext>
            </a:extLst>
          </p:cNvPr>
          <p:cNvCxnSpPr>
            <a:cxnSpLocks noChangeShapeType="1"/>
            <a:stCxn id="32" idx="2"/>
            <a:endCxn id="34" idx="1"/>
          </p:cNvCxnSpPr>
          <p:nvPr/>
        </p:nvCxnSpPr>
        <p:spPr bwMode="auto">
          <a:xfrm rot="16200000" flipH="1">
            <a:off x="1190766" y="1712965"/>
            <a:ext cx="898525" cy="628676"/>
          </a:xfrm>
          <a:prstGeom prst="bentConnector2">
            <a:avLst/>
          </a:prstGeom>
          <a:noFill/>
          <a:ln w="28575">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36" name="Rectangle 2">
            <a:extLst>
              <a:ext uri="{FF2B5EF4-FFF2-40B4-BE49-F238E27FC236}">
                <a16:creationId xmlns:a16="http://schemas.microsoft.com/office/drawing/2014/main" id="{DA968A92-E030-408D-863F-D222F775D50B}"/>
              </a:ext>
            </a:extLst>
          </p:cNvPr>
          <p:cNvSpPr txBox="1">
            <a:spLocks noChangeArrowheads="1"/>
          </p:cNvSpPr>
          <p:nvPr/>
        </p:nvSpPr>
        <p:spPr bwMode="auto">
          <a:xfrm>
            <a:off x="1954366" y="3149666"/>
            <a:ext cx="1785938" cy="1071562"/>
          </a:xfrm>
          <a:prstGeom prst="rect">
            <a:avLst/>
          </a:prstGeom>
          <a:solidFill>
            <a:schemeClr val="accent2">
              <a:lumMod val="20000"/>
              <a:lumOff val="80000"/>
            </a:schemeClr>
          </a:solidFill>
          <a:ln w="28575">
            <a:solidFill>
              <a:schemeClr val="tx1"/>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800" dirty="0">
                <a:solidFill>
                  <a:schemeClr val="tx2"/>
                </a:solidFill>
                <a:latin typeface="微软雅黑" panose="020B0503020204020204" pitchFamily="34" charset="-122"/>
                <a:ea typeface="微软雅黑" panose="020B0503020204020204" pitchFamily="34" charset="-122"/>
              </a:rPr>
              <a:t>失效表现形式 </a:t>
            </a:r>
          </a:p>
        </p:txBody>
      </p:sp>
      <p:cxnSp>
        <p:nvCxnSpPr>
          <p:cNvPr id="37" name="形状 16">
            <a:extLst>
              <a:ext uri="{FF2B5EF4-FFF2-40B4-BE49-F238E27FC236}">
                <a16:creationId xmlns:a16="http://schemas.microsoft.com/office/drawing/2014/main" id="{49C9581F-A289-4461-8BF0-F1CC08300843}"/>
              </a:ext>
            </a:extLst>
          </p:cNvPr>
          <p:cNvCxnSpPr>
            <a:cxnSpLocks noChangeShapeType="1"/>
            <a:stCxn id="32" idx="2"/>
            <a:endCxn id="36" idx="1"/>
          </p:cNvCxnSpPr>
          <p:nvPr/>
        </p:nvCxnSpPr>
        <p:spPr bwMode="auto">
          <a:xfrm rot="16200000" flipH="1">
            <a:off x="586325" y="2317406"/>
            <a:ext cx="2107406" cy="628676"/>
          </a:xfrm>
          <a:prstGeom prst="bentConnector2">
            <a:avLst/>
          </a:prstGeom>
          <a:noFill/>
          <a:ln w="28575">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38" name="Rectangle 2">
            <a:extLst>
              <a:ext uri="{FF2B5EF4-FFF2-40B4-BE49-F238E27FC236}">
                <a16:creationId xmlns:a16="http://schemas.microsoft.com/office/drawing/2014/main" id="{DF2A40A6-189A-4424-91C5-B4FC3AD11187}"/>
              </a:ext>
            </a:extLst>
          </p:cNvPr>
          <p:cNvSpPr txBox="1">
            <a:spLocks noChangeArrowheads="1"/>
          </p:cNvSpPr>
          <p:nvPr/>
        </p:nvSpPr>
        <p:spPr bwMode="auto">
          <a:xfrm>
            <a:off x="1954366" y="4578416"/>
            <a:ext cx="1785938" cy="511175"/>
          </a:xfrm>
          <a:prstGeom prst="rect">
            <a:avLst/>
          </a:prstGeom>
          <a:solidFill>
            <a:schemeClr val="accent2">
              <a:lumMod val="20000"/>
              <a:lumOff val="80000"/>
            </a:schemeClr>
          </a:solidFill>
          <a:ln w="28575">
            <a:solidFill>
              <a:schemeClr val="tx1"/>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800">
                <a:solidFill>
                  <a:schemeClr val="tx2"/>
                </a:solidFill>
                <a:latin typeface="微软雅黑" panose="020B0503020204020204" pitchFamily="34" charset="-122"/>
                <a:ea typeface="微软雅黑" panose="020B0503020204020204" pitchFamily="34" charset="-122"/>
              </a:rPr>
              <a:t>失效模式 </a:t>
            </a:r>
          </a:p>
        </p:txBody>
      </p:sp>
      <p:cxnSp>
        <p:nvCxnSpPr>
          <p:cNvPr id="39" name="形状 19">
            <a:extLst>
              <a:ext uri="{FF2B5EF4-FFF2-40B4-BE49-F238E27FC236}">
                <a16:creationId xmlns:a16="http://schemas.microsoft.com/office/drawing/2014/main" id="{2C5642D2-4A98-4EFB-A7F9-D93BFA29668A}"/>
              </a:ext>
            </a:extLst>
          </p:cNvPr>
          <p:cNvCxnSpPr>
            <a:cxnSpLocks noChangeShapeType="1"/>
            <a:stCxn id="32" idx="2"/>
            <a:endCxn id="38" idx="1"/>
          </p:cNvCxnSpPr>
          <p:nvPr/>
        </p:nvCxnSpPr>
        <p:spPr bwMode="auto">
          <a:xfrm rot="16200000" flipH="1">
            <a:off x="12047" y="2891684"/>
            <a:ext cx="3255963" cy="628676"/>
          </a:xfrm>
          <a:prstGeom prst="bentConnector2">
            <a:avLst/>
          </a:prstGeom>
          <a:noFill/>
          <a:ln w="28575">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40" name="右箭头 24">
            <a:extLst>
              <a:ext uri="{FF2B5EF4-FFF2-40B4-BE49-F238E27FC236}">
                <a16:creationId xmlns:a16="http://schemas.microsoft.com/office/drawing/2014/main" id="{3078983C-1857-45B3-81C4-8B1D2DAB2BEC}"/>
              </a:ext>
            </a:extLst>
          </p:cNvPr>
          <p:cNvSpPr>
            <a:spLocks noChangeArrowheads="1"/>
          </p:cNvSpPr>
          <p:nvPr/>
        </p:nvSpPr>
        <p:spPr bwMode="auto">
          <a:xfrm>
            <a:off x="3954616" y="2363853"/>
            <a:ext cx="714375" cy="285750"/>
          </a:xfrm>
          <a:prstGeom prst="rightArrow">
            <a:avLst>
              <a:gd name="adj1" fmla="val 50000"/>
              <a:gd name="adj2" fmla="val 50000"/>
            </a:avLst>
          </a:prstGeom>
          <a:solidFill>
            <a:schemeClr val="accent1"/>
          </a:solidFill>
          <a:ln w="25400">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991960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架构分析</a:t>
            </a:r>
            <a:endParaRPr lang="zh-CN" altLang="en-US" sz="3600" dirty="0"/>
          </a:p>
        </p:txBody>
      </p:sp>
      <p:grpSp>
        <p:nvGrpSpPr>
          <p:cNvPr id="115" name="组合 114">
            <a:extLst>
              <a:ext uri="{FF2B5EF4-FFF2-40B4-BE49-F238E27FC236}">
                <a16:creationId xmlns:a16="http://schemas.microsoft.com/office/drawing/2014/main" id="{57154034-B844-4C12-8B46-BF3C13783FB8}"/>
              </a:ext>
            </a:extLst>
          </p:cNvPr>
          <p:cNvGrpSpPr/>
          <p:nvPr/>
        </p:nvGrpSpPr>
        <p:grpSpPr>
          <a:xfrm>
            <a:off x="243046" y="655711"/>
            <a:ext cx="3780803" cy="1468233"/>
            <a:chOff x="106391" y="305783"/>
            <a:chExt cx="2981324" cy="1468233"/>
          </a:xfrm>
        </p:grpSpPr>
        <p:sp>
          <p:nvSpPr>
            <p:cNvPr id="116" name="圆角矩形 23">
              <a:extLst>
                <a:ext uri="{FF2B5EF4-FFF2-40B4-BE49-F238E27FC236}">
                  <a16:creationId xmlns:a16="http://schemas.microsoft.com/office/drawing/2014/main" id="{57C17855-404B-4E4D-9433-D946B7677374}"/>
                </a:ext>
              </a:extLst>
            </p:cNvPr>
            <p:cNvSpPr/>
            <p:nvPr/>
          </p:nvSpPr>
          <p:spPr>
            <a:xfrm>
              <a:off x="120056" y="371888"/>
              <a:ext cx="2905125" cy="1402128"/>
            </a:xfrm>
            <a:prstGeom prst="roundRect">
              <a:avLst>
                <a:gd name="adj" fmla="val 11426"/>
              </a:avLst>
            </a:prstGeom>
            <a:solidFill>
              <a:srgbClr val="DC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3">
              <a:extLst>
                <a:ext uri="{FF2B5EF4-FFF2-40B4-BE49-F238E27FC236}">
                  <a16:creationId xmlns:a16="http://schemas.microsoft.com/office/drawing/2014/main" id="{EDF152B4-8015-4F41-96D2-EDF432403334}"/>
                </a:ext>
              </a:extLst>
            </p:cNvPr>
            <p:cNvSpPr>
              <a:spLocks noChangeArrowheads="1"/>
            </p:cNvSpPr>
            <p:nvPr/>
          </p:nvSpPr>
          <p:spPr bwMode="auto">
            <a:xfrm>
              <a:off x="106391" y="305783"/>
              <a:ext cx="2981324" cy="1433854"/>
            </a:xfrm>
            <a:prstGeom prst="rect">
              <a:avLst/>
            </a:prstGeom>
            <a:noFill/>
            <a:ln w="9525">
              <a:noFill/>
              <a:miter lim="800000"/>
            </a:ln>
            <a:effectLst/>
          </p:spPr>
          <p:txBody>
            <a:bodyPr wrap="square">
              <a:spAutoFit/>
            </a:bodyPr>
            <a:lstStyle/>
            <a:p>
              <a:pPr marL="0" lvl="1" algn="ctr">
                <a:defRPr/>
              </a:pPr>
              <a:r>
                <a:rPr lang="zh-CN" altLang="en-US" b="1" dirty="0">
                  <a:solidFill>
                    <a:srgbClr val="FF0000"/>
                  </a:solidFill>
                  <a:latin typeface="微软雅黑" panose="020B0503020204020204" pitchFamily="34" charset="-122"/>
                  <a:ea typeface="微软雅黑" panose="020B0503020204020204" pitchFamily="34" charset="-122"/>
                </a:rPr>
                <a:t>边界图</a:t>
              </a:r>
              <a:endParaRPr lang="zh-TW" altLang="en-US" sz="1100" dirty="0">
                <a:solidFill>
                  <a:srgbClr val="FF0000"/>
                </a:solidFill>
                <a:latin typeface="微软雅黑" panose="020B0503020204020204" pitchFamily="34" charset="-122"/>
                <a:ea typeface="微软雅黑" panose="020B0503020204020204" pitchFamily="34" charset="-122"/>
              </a:endParaRPr>
            </a:p>
            <a:p>
              <a:pPr marL="285750" lvl="1" indent="-285750">
                <a:lnSpc>
                  <a:spcPct val="150000"/>
                </a:lnSpc>
                <a:buFont typeface="Wingdings" panose="05000000000000000000" pitchFamily="2" charset="2"/>
                <a:buChar char="p"/>
                <a:defRPr/>
              </a:pPr>
              <a:r>
                <a:rPr lang="zh-CN" altLang="en-US" sz="1600" dirty="0">
                  <a:latin typeface="微软雅黑" panose="020B0503020204020204" pitchFamily="34" charset="-122"/>
                  <a:ea typeface="微软雅黑" panose="020B0503020204020204" pitchFamily="34" charset="-122"/>
                </a:rPr>
                <a:t>识别</a:t>
              </a:r>
              <a:r>
                <a:rPr lang="en-US" altLang="zh-CN" sz="1600" dirty="0">
                  <a:latin typeface="微软雅黑" panose="020B0503020204020204" pitchFamily="34" charset="-122"/>
                  <a:ea typeface="微软雅黑" panose="020B0503020204020204" pitchFamily="34" charset="-122"/>
                </a:rPr>
                <a:t>DFMEA</a:t>
              </a:r>
              <a:r>
                <a:rPr lang="zh-CN" altLang="en-US" sz="1600" dirty="0">
                  <a:latin typeface="微软雅黑" panose="020B0503020204020204" pitchFamily="34" charset="-122"/>
                  <a:ea typeface="微软雅黑" panose="020B0503020204020204" pitchFamily="34" charset="-122"/>
                </a:rPr>
                <a:t>分析项目的范围</a:t>
              </a:r>
              <a:endParaRPr lang="en-US" altLang="zh-CN" sz="1600" dirty="0">
                <a:latin typeface="微软雅黑" panose="020B0503020204020204" pitchFamily="34" charset="-122"/>
                <a:ea typeface="微软雅黑" panose="020B0503020204020204" pitchFamily="34" charset="-122"/>
              </a:endParaRPr>
            </a:p>
            <a:p>
              <a:pPr marL="285750" lvl="1" indent="-285750">
                <a:lnSpc>
                  <a:spcPct val="150000"/>
                </a:lnSpc>
                <a:buFont typeface="Wingdings" panose="05000000000000000000" pitchFamily="2" charset="2"/>
                <a:buChar char="p"/>
                <a:defRPr/>
              </a:pPr>
              <a:r>
                <a:rPr lang="zh-CN" altLang="en-US" sz="1600" dirty="0">
                  <a:latin typeface="微软雅黑" panose="020B0503020204020204" pitchFamily="34" charset="-122"/>
                  <a:ea typeface="微软雅黑" panose="020B0503020204020204" pitchFamily="34" charset="-122"/>
                </a:rPr>
                <a:t>系统内外部关联系统之前关系的图表化表达工具</a:t>
              </a:r>
              <a:endParaRPr lang="en-US" altLang="zh-CN" sz="1600" dirty="0">
                <a:latin typeface="微软雅黑" panose="020B0503020204020204" pitchFamily="34" charset="-122"/>
                <a:ea typeface="微软雅黑" panose="020B0503020204020204" pitchFamily="34" charset="-122"/>
              </a:endParaRPr>
            </a:p>
          </p:txBody>
        </p:sp>
      </p:grpSp>
      <p:cxnSp>
        <p:nvCxnSpPr>
          <p:cNvPr id="118" name="直接连接符 117">
            <a:extLst>
              <a:ext uri="{FF2B5EF4-FFF2-40B4-BE49-F238E27FC236}">
                <a16:creationId xmlns:a16="http://schemas.microsoft.com/office/drawing/2014/main" id="{B8B984C4-C668-4E7C-9409-86A9F8684FFC}"/>
              </a:ext>
            </a:extLst>
          </p:cNvPr>
          <p:cNvCxnSpPr>
            <a:cxnSpLocks/>
          </p:cNvCxnSpPr>
          <p:nvPr/>
        </p:nvCxnSpPr>
        <p:spPr>
          <a:xfrm flipH="1">
            <a:off x="3996850" y="617538"/>
            <a:ext cx="8695" cy="596888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0F68048-5A24-4876-9744-832F5F4459E7}"/>
              </a:ext>
            </a:extLst>
          </p:cNvPr>
          <p:cNvCxnSpPr>
            <a:cxnSpLocks/>
          </p:cNvCxnSpPr>
          <p:nvPr/>
        </p:nvCxnSpPr>
        <p:spPr>
          <a:xfrm>
            <a:off x="260379" y="2192367"/>
            <a:ext cx="3736467"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695B137B-53A8-45C2-B39F-FC8D4B1BDF7A}"/>
              </a:ext>
            </a:extLst>
          </p:cNvPr>
          <p:cNvGrpSpPr/>
          <p:nvPr/>
        </p:nvGrpSpPr>
        <p:grpSpPr>
          <a:xfrm>
            <a:off x="8813110" y="724114"/>
            <a:ext cx="2516285" cy="2689011"/>
            <a:chOff x="7578587" y="214098"/>
            <a:chExt cx="2516285" cy="2689011"/>
          </a:xfrm>
        </p:grpSpPr>
        <p:sp>
          <p:nvSpPr>
            <p:cNvPr id="159" name="矩形 4">
              <a:extLst>
                <a:ext uri="{FF2B5EF4-FFF2-40B4-BE49-F238E27FC236}">
                  <a16:creationId xmlns:a16="http://schemas.microsoft.com/office/drawing/2014/main" id="{A1AFEAD1-5588-4444-8D41-CF78BED7A501}"/>
                </a:ext>
              </a:extLst>
            </p:cNvPr>
            <p:cNvSpPr>
              <a:spLocks noChangeArrowheads="1"/>
            </p:cNvSpPr>
            <p:nvPr/>
          </p:nvSpPr>
          <p:spPr bwMode="auto">
            <a:xfrm>
              <a:off x="7578587" y="214098"/>
              <a:ext cx="2516285" cy="2552686"/>
            </a:xfrm>
            <a:prstGeom prst="rect">
              <a:avLst/>
            </a:prstGeom>
            <a:noFill/>
            <a:ln w="9525">
              <a:noFill/>
              <a:miter lim="800000"/>
            </a:ln>
          </p:spPr>
          <p:txBody>
            <a:bodyPr wrap="square">
              <a:spAutoFit/>
            </a:bodyPr>
            <a:lstStyle/>
            <a:p>
              <a:r>
                <a:rPr lang="zh-CN" altLang="en-US" b="1" dirty="0">
                  <a:latin typeface="微软雅黑" panose="020B0503020204020204" pitchFamily="34" charset="-122"/>
                  <a:ea typeface="微软雅黑" panose="020B0503020204020204" pitchFamily="34" charset="-122"/>
                </a:rPr>
                <a:t>接口分析：</a:t>
              </a:r>
              <a:endParaRPr lang="en-US" altLang="zh-CN" sz="1000" dirty="0">
                <a:latin typeface="微软雅黑" panose="020B0503020204020204" pitchFamily="34" charset="-122"/>
                <a:ea typeface="微软雅黑" panose="020B0503020204020204" pitchFamily="34" charset="-122"/>
              </a:endParaRPr>
            </a:p>
            <a:p>
              <a:pPr marL="0" lvl="1">
                <a:lnSpc>
                  <a:spcPct val="150000"/>
                </a:lnSpc>
                <a:buFont typeface="Wingdings" panose="05000000000000000000" pitchFamily="2" charset="2"/>
                <a:buChar char="l"/>
              </a:pPr>
              <a:r>
                <a:rPr lang="zh-CN" altLang="en-US" sz="1200" b="1" dirty="0">
                  <a:latin typeface="微软雅黑" panose="020B0503020204020204" pitchFamily="34" charset="-122"/>
                  <a:ea typeface="微软雅黑" panose="020B0503020204020204" pitchFamily="34" charset="-122"/>
                </a:rPr>
                <a:t>虚线框界定分析范围</a:t>
              </a:r>
              <a:endParaRPr lang="en-US" altLang="zh-CN" sz="1200" b="1" dirty="0">
                <a:latin typeface="微软雅黑" panose="020B0503020204020204" pitchFamily="34" charset="-122"/>
                <a:ea typeface="微软雅黑" panose="020B0503020204020204" pitchFamily="34" charset="-122"/>
              </a:endParaRPr>
            </a:p>
            <a:p>
              <a:pPr marL="0" lvl="1">
                <a:lnSpc>
                  <a:spcPct val="150000"/>
                </a:lnSpc>
                <a:buFont typeface="Wingdings" panose="05000000000000000000" pitchFamily="2" charset="2"/>
                <a:buChar char="l"/>
              </a:pPr>
              <a:r>
                <a:rPr lang="zh-CN" altLang="en-US" sz="1200" b="1" dirty="0">
                  <a:latin typeface="微软雅黑" panose="020B0503020204020204" pitchFamily="34" charset="-122"/>
                  <a:ea typeface="微软雅黑" panose="020B0503020204020204" pitchFamily="34" charset="-122"/>
                </a:rPr>
                <a:t>带有标识的方框表示系统元件</a:t>
              </a:r>
              <a:endParaRPr lang="en-US" altLang="zh-CN" sz="1200" b="1" dirty="0">
                <a:latin typeface="微软雅黑" panose="020B0503020204020204" pitchFamily="34" charset="-122"/>
                <a:ea typeface="微软雅黑" panose="020B0503020204020204" pitchFamily="34" charset="-122"/>
              </a:endParaRPr>
            </a:p>
            <a:p>
              <a:pPr marL="0" lvl="1">
                <a:lnSpc>
                  <a:spcPct val="150000"/>
                </a:lnSpc>
                <a:buFont typeface="Wingdings" panose="05000000000000000000" pitchFamily="2" charset="2"/>
                <a:buChar char="l"/>
              </a:pPr>
              <a:r>
                <a:rPr lang="zh-CN" altLang="en-US" sz="1200" b="1" dirty="0">
                  <a:latin typeface="微软雅黑" panose="020B0503020204020204" pitchFamily="34" charset="-122"/>
                  <a:ea typeface="微软雅黑" panose="020B0503020204020204" pitchFamily="34" charset="-122"/>
                </a:rPr>
                <a:t>不同的线型表示系统间连接关系：</a:t>
              </a:r>
              <a:endParaRPr lang="en-US" altLang="zh-CN" sz="1200" b="1" dirty="0">
                <a:latin typeface="微软雅黑" panose="020B0503020204020204" pitchFamily="34" charset="-122"/>
                <a:ea typeface="微软雅黑" panose="020B0503020204020204" pitchFamily="34" charset="-122"/>
              </a:endParaRPr>
            </a:p>
            <a:p>
              <a:pPr marL="457200" lvl="2">
                <a:lnSpc>
                  <a:spcPct val="150000"/>
                </a:lnSpc>
                <a:buFont typeface="Wingdings" panose="05000000000000000000" pitchFamily="2" charset="2"/>
                <a:buChar char="l"/>
              </a:pPr>
              <a:r>
                <a:rPr lang="zh-CN" altLang="en-US" sz="1200" b="1" dirty="0">
                  <a:latin typeface="微软雅黑" panose="020B0503020204020204" pitchFamily="34" charset="-122"/>
                  <a:ea typeface="微软雅黑" panose="020B0503020204020204" pitchFamily="34" charset="-122"/>
                </a:rPr>
                <a:t>物理接触</a:t>
              </a:r>
              <a:r>
                <a:rPr lang="en-US" altLang="zh-CN" sz="1200" b="1" dirty="0">
                  <a:latin typeface="微软雅黑" panose="020B0503020204020204" pitchFamily="34" charset="-122"/>
                  <a:ea typeface="微软雅黑" panose="020B0503020204020204" pitchFamily="34" charset="-122"/>
                </a:rPr>
                <a:t>P</a:t>
              </a:r>
            </a:p>
            <a:p>
              <a:pPr marL="457200" lvl="2">
                <a:lnSpc>
                  <a:spcPct val="150000"/>
                </a:lnSpc>
                <a:buFont typeface="Wingdings" panose="05000000000000000000" pitchFamily="2" charset="2"/>
                <a:buChar char="l"/>
              </a:pPr>
              <a:r>
                <a:rPr lang="zh-CN" altLang="en-US" sz="1200" b="1" dirty="0">
                  <a:latin typeface="微软雅黑" panose="020B0503020204020204" pitchFamily="34" charset="-122"/>
                  <a:ea typeface="微软雅黑" panose="020B0503020204020204" pitchFamily="34" charset="-122"/>
                </a:rPr>
                <a:t>物料交换</a:t>
              </a:r>
              <a:r>
                <a:rPr lang="en-US" altLang="zh-CN" sz="1200" b="1" dirty="0">
                  <a:latin typeface="微软雅黑" panose="020B0503020204020204" pitchFamily="34" charset="-122"/>
                  <a:ea typeface="微软雅黑" panose="020B0503020204020204" pitchFamily="34" charset="-122"/>
                </a:rPr>
                <a:t>M</a:t>
              </a:r>
            </a:p>
            <a:p>
              <a:pPr marL="457200" lvl="2">
                <a:lnSpc>
                  <a:spcPct val="150000"/>
                </a:lnSpc>
                <a:buFont typeface="Wingdings" panose="05000000000000000000" pitchFamily="2" charset="2"/>
                <a:buChar char="l"/>
              </a:pPr>
              <a:r>
                <a:rPr lang="zh-CN" altLang="en-US" sz="1200" b="1" dirty="0">
                  <a:latin typeface="微软雅黑" panose="020B0503020204020204" pitchFamily="34" charset="-122"/>
                  <a:ea typeface="微软雅黑" panose="020B0503020204020204" pitchFamily="34" charset="-122"/>
                </a:rPr>
                <a:t>能量传递</a:t>
              </a:r>
              <a:r>
                <a:rPr lang="en-US" altLang="zh-CN" sz="1200" b="1" dirty="0">
                  <a:latin typeface="微软雅黑" panose="020B0503020204020204" pitchFamily="34" charset="-122"/>
                  <a:ea typeface="微软雅黑" panose="020B0503020204020204" pitchFamily="34" charset="-122"/>
                </a:rPr>
                <a:t>E</a:t>
              </a:r>
            </a:p>
            <a:p>
              <a:pPr marL="457200" lvl="2">
                <a:lnSpc>
                  <a:spcPct val="150000"/>
                </a:lnSpc>
                <a:buFont typeface="Wingdings" panose="05000000000000000000" pitchFamily="2" charset="2"/>
                <a:buChar char="l"/>
              </a:pPr>
              <a:r>
                <a:rPr lang="zh-CN" altLang="en-US" sz="1200" b="1" dirty="0">
                  <a:latin typeface="微软雅黑" panose="020B0503020204020204" pitchFamily="34" charset="-122"/>
                  <a:ea typeface="微软雅黑" panose="020B0503020204020204" pitchFamily="34" charset="-122"/>
                </a:rPr>
                <a:t>信息传递</a:t>
              </a:r>
              <a:r>
                <a:rPr lang="en-US" altLang="zh-CN" sz="1200" b="1" dirty="0">
                  <a:latin typeface="微软雅黑" panose="020B0503020204020204" pitchFamily="34" charset="-122"/>
                  <a:ea typeface="微软雅黑" panose="020B0503020204020204" pitchFamily="34" charset="-122"/>
                </a:rPr>
                <a:t>I</a:t>
              </a:r>
            </a:p>
            <a:p>
              <a:pPr marL="457200" lvl="2">
                <a:lnSpc>
                  <a:spcPct val="150000"/>
                </a:lnSpc>
                <a:buFont typeface="Wingdings" panose="05000000000000000000" pitchFamily="2" charset="2"/>
                <a:buChar char="l"/>
              </a:pPr>
              <a:r>
                <a:rPr lang="zh-CN" altLang="en-US" sz="1200" b="1" dirty="0">
                  <a:latin typeface="微软雅黑" panose="020B0503020204020204" pitchFamily="34" charset="-122"/>
                  <a:ea typeface="微软雅黑" panose="020B0503020204020204" pitchFamily="34" charset="-122"/>
                </a:rPr>
                <a:t>人</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机等</a:t>
              </a:r>
              <a:endParaRPr lang="zh-TW" altLang="en-US" sz="1200" b="1" dirty="0">
                <a:latin typeface="微软雅黑" panose="020B0503020204020204" pitchFamily="34" charset="-122"/>
                <a:ea typeface="微软雅黑" panose="020B0503020204020204" pitchFamily="34" charset="-122"/>
              </a:endParaRPr>
            </a:p>
          </p:txBody>
        </p:sp>
        <p:cxnSp>
          <p:nvCxnSpPr>
            <p:cNvPr id="160" name="直接连接符 159">
              <a:extLst>
                <a:ext uri="{FF2B5EF4-FFF2-40B4-BE49-F238E27FC236}">
                  <a16:creationId xmlns:a16="http://schemas.microsoft.com/office/drawing/2014/main" id="{AC401ACA-BFE1-400E-AD05-7D141600FD1C}"/>
                </a:ext>
              </a:extLst>
            </p:cNvPr>
            <p:cNvCxnSpPr/>
            <p:nvPr/>
          </p:nvCxnSpPr>
          <p:spPr>
            <a:xfrm>
              <a:off x="9100327" y="1788229"/>
              <a:ext cx="5041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4C5206C8-9C7C-4DEE-8CCF-B395FF01140D}"/>
                </a:ext>
              </a:extLst>
            </p:cNvPr>
            <p:cNvCxnSpPr/>
            <p:nvPr/>
          </p:nvCxnSpPr>
          <p:spPr>
            <a:xfrm>
              <a:off x="9100327" y="2075792"/>
              <a:ext cx="504141" cy="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E17C5621-438C-4590-8548-84518776D741}"/>
                </a:ext>
              </a:extLst>
            </p:cNvPr>
            <p:cNvCxnSpPr/>
            <p:nvPr/>
          </p:nvCxnSpPr>
          <p:spPr>
            <a:xfrm>
              <a:off x="9100327" y="2349296"/>
              <a:ext cx="504141"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07AA0750-282D-4448-9103-A2AD8D9D57D7}"/>
                </a:ext>
              </a:extLst>
            </p:cNvPr>
            <p:cNvCxnSpPr/>
            <p:nvPr/>
          </p:nvCxnSpPr>
          <p:spPr>
            <a:xfrm>
              <a:off x="9100327" y="2630965"/>
              <a:ext cx="504141" cy="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6F9873C0-DE4E-47CB-A11B-9C172B1588C6}"/>
                </a:ext>
              </a:extLst>
            </p:cNvPr>
            <p:cNvCxnSpPr/>
            <p:nvPr/>
          </p:nvCxnSpPr>
          <p:spPr>
            <a:xfrm>
              <a:off x="9100327" y="2903109"/>
              <a:ext cx="504141"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A2AB360F-D396-44F1-A355-671E2AC5E6E9}"/>
              </a:ext>
            </a:extLst>
          </p:cNvPr>
          <p:cNvGrpSpPr/>
          <p:nvPr/>
        </p:nvGrpSpPr>
        <p:grpSpPr>
          <a:xfrm>
            <a:off x="5202253" y="3426145"/>
            <a:ext cx="5870920" cy="2782568"/>
            <a:chOff x="4699785" y="3188794"/>
            <a:chExt cx="5870920" cy="2782568"/>
          </a:xfrm>
        </p:grpSpPr>
        <p:sp>
          <p:nvSpPr>
            <p:cNvPr id="120" name="矩形: 圆角 119">
              <a:extLst>
                <a:ext uri="{FF2B5EF4-FFF2-40B4-BE49-F238E27FC236}">
                  <a16:creationId xmlns:a16="http://schemas.microsoft.com/office/drawing/2014/main" id="{B8F40D8E-ABED-4D1A-BFB2-32F321AF3A6C}"/>
                </a:ext>
              </a:extLst>
            </p:cNvPr>
            <p:cNvSpPr/>
            <p:nvPr/>
          </p:nvSpPr>
          <p:spPr>
            <a:xfrm>
              <a:off x="7177078" y="4241536"/>
              <a:ext cx="1149911" cy="389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传动机构</a:t>
              </a:r>
            </a:p>
          </p:txBody>
        </p:sp>
        <p:sp>
          <p:nvSpPr>
            <p:cNvPr id="121" name="矩形: 圆角 120">
              <a:extLst>
                <a:ext uri="{FF2B5EF4-FFF2-40B4-BE49-F238E27FC236}">
                  <a16:creationId xmlns:a16="http://schemas.microsoft.com/office/drawing/2014/main" id="{7B87B06A-4137-4461-825B-4F25C6E3DCB8}"/>
                </a:ext>
              </a:extLst>
            </p:cNvPr>
            <p:cNvSpPr/>
            <p:nvPr/>
          </p:nvSpPr>
          <p:spPr>
            <a:xfrm>
              <a:off x="9420794" y="4241536"/>
              <a:ext cx="1149911" cy="389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飞轮</a:t>
              </a:r>
            </a:p>
          </p:txBody>
        </p:sp>
        <p:sp>
          <p:nvSpPr>
            <p:cNvPr id="122" name="矩形: 圆角 121">
              <a:extLst>
                <a:ext uri="{FF2B5EF4-FFF2-40B4-BE49-F238E27FC236}">
                  <a16:creationId xmlns:a16="http://schemas.microsoft.com/office/drawing/2014/main" id="{E7A978E5-3CA0-4D1B-851E-3C8D6BF028CA}"/>
                </a:ext>
              </a:extLst>
            </p:cNvPr>
            <p:cNvSpPr/>
            <p:nvPr/>
          </p:nvSpPr>
          <p:spPr>
            <a:xfrm>
              <a:off x="6400005" y="5232136"/>
              <a:ext cx="1149911" cy="389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电磁控制机构</a:t>
              </a:r>
            </a:p>
          </p:txBody>
        </p:sp>
        <p:sp>
          <p:nvSpPr>
            <p:cNvPr id="123" name="矩形: 圆角 122">
              <a:extLst>
                <a:ext uri="{FF2B5EF4-FFF2-40B4-BE49-F238E27FC236}">
                  <a16:creationId xmlns:a16="http://schemas.microsoft.com/office/drawing/2014/main" id="{C12AC05F-58A3-40A7-AB1E-3B464F18D96D}"/>
                </a:ext>
              </a:extLst>
            </p:cNvPr>
            <p:cNvSpPr/>
            <p:nvPr/>
          </p:nvSpPr>
          <p:spPr>
            <a:xfrm>
              <a:off x="8020505" y="5232136"/>
              <a:ext cx="1149911" cy="389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直流电动机</a:t>
              </a:r>
            </a:p>
          </p:txBody>
        </p:sp>
        <p:sp>
          <p:nvSpPr>
            <p:cNvPr id="124" name="矩形: 圆角 123">
              <a:extLst>
                <a:ext uri="{FF2B5EF4-FFF2-40B4-BE49-F238E27FC236}">
                  <a16:creationId xmlns:a16="http://schemas.microsoft.com/office/drawing/2014/main" id="{55C2980D-2BB7-44C3-9ABC-CD87893C108A}"/>
                </a:ext>
              </a:extLst>
            </p:cNvPr>
            <p:cNvSpPr/>
            <p:nvPr/>
          </p:nvSpPr>
          <p:spPr>
            <a:xfrm>
              <a:off x="4699785" y="5232136"/>
              <a:ext cx="1149911" cy="389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蓄电池</a:t>
              </a:r>
            </a:p>
          </p:txBody>
        </p:sp>
        <p:sp>
          <p:nvSpPr>
            <p:cNvPr id="125" name="矩形: 圆角 124">
              <a:extLst>
                <a:ext uri="{FF2B5EF4-FFF2-40B4-BE49-F238E27FC236}">
                  <a16:creationId xmlns:a16="http://schemas.microsoft.com/office/drawing/2014/main" id="{C475E708-247B-4E9C-A0D3-66D3370D6E25}"/>
                </a:ext>
              </a:extLst>
            </p:cNvPr>
            <p:cNvSpPr/>
            <p:nvPr/>
          </p:nvSpPr>
          <p:spPr>
            <a:xfrm>
              <a:off x="4699785" y="4241536"/>
              <a:ext cx="1149911" cy="389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开关</a:t>
              </a:r>
            </a:p>
          </p:txBody>
        </p:sp>
        <p:sp>
          <p:nvSpPr>
            <p:cNvPr id="126" name="矩形: 圆角 125">
              <a:extLst>
                <a:ext uri="{FF2B5EF4-FFF2-40B4-BE49-F238E27FC236}">
                  <a16:creationId xmlns:a16="http://schemas.microsoft.com/office/drawing/2014/main" id="{CCFF3852-39CE-4FBA-A73B-FCD3FB5C9ED2}"/>
                </a:ext>
              </a:extLst>
            </p:cNvPr>
            <p:cNvSpPr/>
            <p:nvPr/>
          </p:nvSpPr>
          <p:spPr>
            <a:xfrm>
              <a:off x="4699785" y="3188794"/>
              <a:ext cx="1149911" cy="389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发动机支架</a:t>
              </a:r>
            </a:p>
          </p:txBody>
        </p:sp>
        <p:cxnSp>
          <p:nvCxnSpPr>
            <p:cNvPr id="127" name="直接箭头连接符 126">
              <a:extLst>
                <a:ext uri="{FF2B5EF4-FFF2-40B4-BE49-F238E27FC236}">
                  <a16:creationId xmlns:a16="http://schemas.microsoft.com/office/drawing/2014/main" id="{F9228F9D-FCD4-4673-98C3-C1B08B819ADB}"/>
                </a:ext>
              </a:extLst>
            </p:cNvPr>
            <p:cNvCxnSpPr>
              <a:cxnSpLocks/>
            </p:cNvCxnSpPr>
            <p:nvPr/>
          </p:nvCxnSpPr>
          <p:spPr>
            <a:xfrm flipV="1">
              <a:off x="7362133" y="4630700"/>
              <a:ext cx="0" cy="601436"/>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3AACC894-B9A7-4AA7-B0F7-BD8C225ED4E1}"/>
                </a:ext>
              </a:extLst>
            </p:cNvPr>
            <p:cNvCxnSpPr>
              <a:cxnSpLocks/>
            </p:cNvCxnSpPr>
            <p:nvPr/>
          </p:nvCxnSpPr>
          <p:spPr>
            <a:xfrm flipV="1">
              <a:off x="8189447" y="4630700"/>
              <a:ext cx="0" cy="601436"/>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D155A9DE-C715-4C62-9298-A204A6067653}"/>
                </a:ext>
              </a:extLst>
            </p:cNvPr>
            <p:cNvCxnSpPr>
              <a:stCxn id="122" idx="3"/>
              <a:endCxn id="123" idx="1"/>
            </p:cNvCxnSpPr>
            <p:nvPr/>
          </p:nvCxnSpPr>
          <p:spPr>
            <a:xfrm>
              <a:off x="7549915" y="5426718"/>
              <a:ext cx="470589"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1E8D87A6-5D7B-4E90-A568-E2FB4DFDA82B}"/>
                </a:ext>
              </a:extLst>
            </p:cNvPr>
            <p:cNvCxnSpPr>
              <a:stCxn id="124" idx="3"/>
              <a:endCxn id="122" idx="1"/>
            </p:cNvCxnSpPr>
            <p:nvPr/>
          </p:nvCxnSpPr>
          <p:spPr>
            <a:xfrm>
              <a:off x="5849695" y="5426718"/>
              <a:ext cx="550309"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333D2FF9-D645-4FB4-8ED0-2BAF5D4099AB}"/>
                </a:ext>
              </a:extLst>
            </p:cNvPr>
            <p:cNvCxnSpPr>
              <a:cxnSpLocks/>
            </p:cNvCxnSpPr>
            <p:nvPr/>
          </p:nvCxnSpPr>
          <p:spPr>
            <a:xfrm>
              <a:off x="8326987" y="4338146"/>
              <a:ext cx="1093807"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4" name="矩形 153">
              <a:extLst>
                <a:ext uri="{FF2B5EF4-FFF2-40B4-BE49-F238E27FC236}">
                  <a16:creationId xmlns:a16="http://schemas.microsoft.com/office/drawing/2014/main" id="{C7A1B329-C74E-4F47-835A-24FC51220109}"/>
                </a:ext>
              </a:extLst>
            </p:cNvPr>
            <p:cNvSpPr/>
            <p:nvPr/>
          </p:nvSpPr>
          <p:spPr>
            <a:xfrm>
              <a:off x="6110277" y="3383376"/>
              <a:ext cx="3145971" cy="258625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5" name="直接连接符 154">
              <a:extLst>
                <a:ext uri="{FF2B5EF4-FFF2-40B4-BE49-F238E27FC236}">
                  <a16:creationId xmlns:a16="http://schemas.microsoft.com/office/drawing/2014/main" id="{51028937-65FA-47F0-8EE2-C2E035389F9B}"/>
                </a:ext>
              </a:extLst>
            </p:cNvPr>
            <p:cNvCxnSpPr>
              <a:stCxn id="126" idx="3"/>
              <a:endCxn id="120" idx="1"/>
            </p:cNvCxnSpPr>
            <p:nvPr/>
          </p:nvCxnSpPr>
          <p:spPr>
            <a:xfrm>
              <a:off x="5849694" y="3383377"/>
              <a:ext cx="1327383" cy="1052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A4A29A28-789D-4299-A1BC-E3382E23D778}"/>
                </a:ext>
              </a:extLst>
            </p:cNvPr>
            <p:cNvCxnSpPr>
              <a:cxnSpLocks/>
            </p:cNvCxnSpPr>
            <p:nvPr/>
          </p:nvCxnSpPr>
          <p:spPr>
            <a:xfrm>
              <a:off x="8326987" y="4503242"/>
              <a:ext cx="109380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连接符: 肘形 156">
              <a:extLst>
                <a:ext uri="{FF2B5EF4-FFF2-40B4-BE49-F238E27FC236}">
                  <a16:creationId xmlns:a16="http://schemas.microsoft.com/office/drawing/2014/main" id="{2173566C-1DE8-498E-8C85-CFED320D0F7E}"/>
                </a:ext>
              </a:extLst>
            </p:cNvPr>
            <p:cNvCxnSpPr>
              <a:stCxn id="125" idx="3"/>
            </p:cNvCxnSpPr>
            <p:nvPr/>
          </p:nvCxnSpPr>
          <p:spPr>
            <a:xfrm>
              <a:off x="5849694" y="4436116"/>
              <a:ext cx="685127" cy="796019"/>
            </a:xfrm>
            <a:prstGeom prst="bentConnector2">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6" name="椭圆 165">
              <a:extLst>
                <a:ext uri="{FF2B5EF4-FFF2-40B4-BE49-F238E27FC236}">
                  <a16:creationId xmlns:a16="http://schemas.microsoft.com/office/drawing/2014/main" id="{DA43C510-E8B4-4D4C-91F7-309A98E8EE62}"/>
                </a:ext>
              </a:extLst>
            </p:cNvPr>
            <p:cNvSpPr/>
            <p:nvPr/>
          </p:nvSpPr>
          <p:spPr>
            <a:xfrm>
              <a:off x="5161883" y="3661870"/>
              <a:ext cx="252000" cy="252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67" name="椭圆 166">
              <a:extLst>
                <a:ext uri="{FF2B5EF4-FFF2-40B4-BE49-F238E27FC236}">
                  <a16:creationId xmlns:a16="http://schemas.microsoft.com/office/drawing/2014/main" id="{62020FFD-D2E0-49B2-B5BF-9480F4C96E80}"/>
                </a:ext>
              </a:extLst>
            </p:cNvPr>
            <p:cNvSpPr/>
            <p:nvPr/>
          </p:nvSpPr>
          <p:spPr>
            <a:xfrm>
              <a:off x="5161883" y="4725666"/>
              <a:ext cx="252000" cy="252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8" name="椭圆 167">
              <a:extLst>
                <a:ext uri="{FF2B5EF4-FFF2-40B4-BE49-F238E27FC236}">
                  <a16:creationId xmlns:a16="http://schemas.microsoft.com/office/drawing/2014/main" id="{B6C5A3BF-6838-4791-985D-BE15696DFBFB}"/>
                </a:ext>
              </a:extLst>
            </p:cNvPr>
            <p:cNvSpPr/>
            <p:nvPr/>
          </p:nvSpPr>
          <p:spPr>
            <a:xfrm>
              <a:off x="5161883" y="5719362"/>
              <a:ext cx="252000" cy="252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69" name="椭圆 168">
              <a:extLst>
                <a:ext uri="{FF2B5EF4-FFF2-40B4-BE49-F238E27FC236}">
                  <a16:creationId xmlns:a16="http://schemas.microsoft.com/office/drawing/2014/main" id="{0F7659E7-55D3-4C78-A45F-5466E77B0397}"/>
                </a:ext>
              </a:extLst>
            </p:cNvPr>
            <p:cNvSpPr/>
            <p:nvPr/>
          </p:nvSpPr>
          <p:spPr>
            <a:xfrm>
              <a:off x="9869748" y="4725666"/>
              <a:ext cx="252000" cy="252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grpSp>
      <p:sp>
        <p:nvSpPr>
          <p:cNvPr id="170" name="矩形 4">
            <a:extLst>
              <a:ext uri="{FF2B5EF4-FFF2-40B4-BE49-F238E27FC236}">
                <a16:creationId xmlns:a16="http://schemas.microsoft.com/office/drawing/2014/main" id="{544FDD8E-4D8D-4002-99EE-ADEB0D10A70B}"/>
              </a:ext>
            </a:extLst>
          </p:cNvPr>
          <p:cNvSpPr>
            <a:spLocks noChangeArrowheads="1"/>
          </p:cNvSpPr>
          <p:nvPr/>
        </p:nvSpPr>
        <p:spPr bwMode="auto">
          <a:xfrm>
            <a:off x="192680" y="2304908"/>
            <a:ext cx="3687031" cy="4148187"/>
          </a:xfrm>
          <a:prstGeom prst="rect">
            <a:avLst/>
          </a:prstGeom>
          <a:noFill/>
          <a:ln w="9525">
            <a:noFill/>
            <a:miter lim="800000"/>
          </a:ln>
        </p:spPr>
        <p:txBody>
          <a:bodyPr wrap="square">
            <a:spAutoFit/>
          </a:bodyPr>
          <a:lstStyle/>
          <a:p>
            <a:r>
              <a:rPr lang="zh-CN" altLang="en-US" b="1" dirty="0">
                <a:latin typeface="微软雅黑" panose="020B0503020204020204" pitchFamily="34" charset="-122"/>
                <a:ea typeface="微软雅黑" panose="020B0503020204020204" pitchFamily="34" charset="-122"/>
              </a:rPr>
              <a:t>边界图制作步骤：</a:t>
            </a:r>
          </a:p>
          <a:p>
            <a:pPr marL="0" lvl="1">
              <a:lnSpc>
                <a:spcPct val="150000"/>
              </a:lnSpc>
            </a:pPr>
            <a:r>
              <a:rPr lang="en-US" altLang="zh-CN" sz="1100" b="1" dirty="0">
                <a:latin typeface="微软雅黑" panose="020B0503020204020204" pitchFamily="34" charset="-122"/>
                <a:ea typeface="微软雅黑" panose="020B0503020204020204" pitchFamily="34" charset="-122"/>
              </a:rPr>
              <a:t>1</a:t>
            </a:r>
            <a:r>
              <a:rPr lang="zh-CN" altLang="en-US" sz="1100" b="1" dirty="0">
                <a:latin typeface="微软雅黑" panose="020B0503020204020204" pitchFamily="34" charset="-122"/>
                <a:ea typeface="微软雅黑" panose="020B0503020204020204" pitchFamily="34" charset="-122"/>
              </a:rPr>
              <a:t>）描述组件和特性</a:t>
            </a:r>
            <a:endParaRPr lang="en-US" altLang="zh-CN" sz="1100" b="1" dirty="0">
              <a:latin typeface="微软雅黑" panose="020B0503020204020204" pitchFamily="34" charset="-122"/>
              <a:ea typeface="微软雅黑" panose="020B0503020204020204" pitchFamily="34" charset="-122"/>
            </a:endParaRPr>
          </a:p>
          <a:p>
            <a:pPr marL="228600" lvl="1" indent="-228600">
              <a:lnSpc>
                <a:spcPct val="150000"/>
              </a:lnSpc>
              <a:buFont typeface="Wingdings" panose="05000000000000000000" pitchFamily="2" charset="2"/>
              <a:buChar char="u"/>
            </a:pPr>
            <a:r>
              <a:rPr lang="zh-CN" altLang="en-US" sz="1100" b="1" dirty="0">
                <a:latin typeface="微软雅黑" panose="020B0503020204020204" pitchFamily="34" charset="-122"/>
                <a:ea typeface="微软雅黑" panose="020B0503020204020204" pitchFamily="34" charset="-122"/>
              </a:rPr>
              <a:t>给零件和特性命名：术语统一</a:t>
            </a:r>
            <a:endParaRPr lang="en-US" altLang="zh-CN" sz="1100" b="1" dirty="0">
              <a:latin typeface="微软雅黑" panose="020B0503020204020204" pitchFamily="34" charset="-122"/>
              <a:ea typeface="微软雅黑" panose="020B0503020204020204" pitchFamily="34" charset="-122"/>
            </a:endParaRPr>
          </a:p>
          <a:p>
            <a:pPr marL="228600" lvl="1" indent="-228600">
              <a:lnSpc>
                <a:spcPct val="150000"/>
              </a:lnSpc>
              <a:buFont typeface="Wingdings" panose="05000000000000000000" pitchFamily="2" charset="2"/>
              <a:buChar char="u"/>
            </a:pPr>
            <a:r>
              <a:rPr lang="zh-CN" altLang="en-US" sz="1100" b="1" dirty="0">
                <a:latin typeface="微软雅黑" panose="020B0503020204020204" pitchFamily="34" charset="-122"/>
                <a:ea typeface="微软雅黑" panose="020B0503020204020204" pitchFamily="34" charset="-122"/>
              </a:rPr>
              <a:t>显示所有的系统组件和接口组件</a:t>
            </a:r>
            <a:endParaRPr lang="en-US" altLang="zh-CN" sz="1100" b="1" dirty="0">
              <a:latin typeface="微软雅黑" panose="020B0503020204020204" pitchFamily="34" charset="-122"/>
              <a:ea typeface="微软雅黑" panose="020B0503020204020204" pitchFamily="34" charset="-122"/>
            </a:endParaRPr>
          </a:p>
          <a:p>
            <a:pPr marL="0" lvl="1">
              <a:lnSpc>
                <a:spcPct val="150000"/>
              </a:lnSpc>
            </a:pPr>
            <a:r>
              <a:rPr lang="en-US" altLang="zh-CN" sz="1100" b="1" dirty="0">
                <a:latin typeface="微软雅黑" panose="020B0503020204020204" pitchFamily="34" charset="-122"/>
                <a:ea typeface="微软雅黑" panose="020B0503020204020204" pitchFamily="34" charset="-122"/>
              </a:rPr>
              <a:t>2</a:t>
            </a:r>
            <a:r>
              <a:rPr lang="zh-CN" altLang="en-US" sz="1100" b="1" dirty="0">
                <a:latin typeface="微软雅黑" panose="020B0503020204020204" pitchFamily="34" charset="-122"/>
                <a:ea typeface="微软雅黑" panose="020B0503020204020204" pitchFamily="34" charset="-122"/>
              </a:rPr>
              <a:t>）调整方块以显示相互间的联系</a:t>
            </a:r>
            <a:endParaRPr lang="en-US" altLang="zh-CN" sz="1100" b="1" dirty="0">
              <a:latin typeface="微软雅黑" panose="020B0503020204020204" pitchFamily="34" charset="-122"/>
              <a:ea typeface="微软雅黑" panose="020B0503020204020204" pitchFamily="34" charset="-122"/>
            </a:endParaRPr>
          </a:p>
          <a:p>
            <a:pPr marL="171450" lvl="1" indent="-171450">
              <a:lnSpc>
                <a:spcPct val="150000"/>
              </a:lnSpc>
              <a:buFont typeface="Arial" panose="020B0604020202020204" pitchFamily="34" charset="0"/>
              <a:buChar char="•"/>
            </a:pPr>
            <a:r>
              <a:rPr lang="zh-CN" altLang="en-US" sz="1100" b="1" dirty="0">
                <a:latin typeface="微软雅黑" panose="020B0503020204020204" pitchFamily="34" charset="-122"/>
                <a:ea typeface="微软雅黑" panose="020B0503020204020204" pitchFamily="34" charset="-122"/>
              </a:rPr>
              <a:t>用实绩表示直接接触</a:t>
            </a:r>
            <a:endParaRPr lang="en-US" altLang="zh-CN" sz="1100" b="1" dirty="0">
              <a:latin typeface="微软雅黑" panose="020B0503020204020204" pitchFamily="34" charset="-122"/>
              <a:ea typeface="微软雅黑" panose="020B0503020204020204" pitchFamily="34" charset="-122"/>
            </a:endParaRPr>
          </a:p>
          <a:p>
            <a:pPr marL="171450" lvl="1" indent="-171450">
              <a:lnSpc>
                <a:spcPct val="150000"/>
              </a:lnSpc>
              <a:buFont typeface="Arial" panose="020B0604020202020204" pitchFamily="34" charset="0"/>
              <a:buChar char="•"/>
            </a:pPr>
            <a:r>
              <a:rPr lang="zh-CN" altLang="en-US" sz="1100" b="1" dirty="0">
                <a:latin typeface="微软雅黑" panose="020B0503020204020204" pitchFamily="34" charset="-122"/>
                <a:ea typeface="微软雅黑" panose="020B0503020204020204" pitchFamily="34" charset="-122"/>
              </a:rPr>
              <a:t>用虚线表示间接接口，即间隙或相对运动</a:t>
            </a:r>
            <a:endParaRPr lang="en-US" altLang="zh-CN" sz="1100" b="1" dirty="0">
              <a:latin typeface="微软雅黑" panose="020B0503020204020204" pitchFamily="34" charset="-122"/>
              <a:ea typeface="微软雅黑" panose="020B0503020204020204" pitchFamily="34" charset="-122"/>
            </a:endParaRPr>
          </a:p>
          <a:p>
            <a:pPr marL="171450" lvl="1" indent="-171450">
              <a:lnSpc>
                <a:spcPct val="150000"/>
              </a:lnSpc>
              <a:buFont typeface="Arial" panose="020B0604020202020204" pitchFamily="34" charset="0"/>
              <a:buChar char="•"/>
            </a:pPr>
            <a:r>
              <a:rPr lang="zh-CN" altLang="en-US" sz="1100" b="1" dirty="0">
                <a:latin typeface="微软雅黑" panose="020B0503020204020204" pitchFamily="34" charset="-122"/>
                <a:ea typeface="微软雅黑" panose="020B0503020204020204" pitchFamily="34" charset="-122"/>
              </a:rPr>
              <a:t>用箭头表示方向</a:t>
            </a:r>
            <a:endParaRPr lang="en-US" altLang="zh-CN" sz="1100" b="1" dirty="0">
              <a:latin typeface="微软雅黑" panose="020B0503020204020204" pitchFamily="34" charset="-122"/>
              <a:ea typeface="微软雅黑" panose="020B0503020204020204" pitchFamily="34" charset="-122"/>
            </a:endParaRPr>
          </a:p>
          <a:p>
            <a:pPr marL="171450" lvl="1" indent="-171450">
              <a:lnSpc>
                <a:spcPct val="150000"/>
              </a:lnSpc>
              <a:buFont typeface="Arial" panose="020B0604020202020204" pitchFamily="34" charset="0"/>
              <a:buChar char="•"/>
            </a:pPr>
            <a:r>
              <a:rPr lang="zh-CN" altLang="en-US" sz="1100" b="1" dirty="0">
                <a:latin typeface="微软雅黑" panose="020B0503020204020204" pitchFamily="34" charset="-122"/>
                <a:ea typeface="微软雅黑" panose="020B0503020204020204" pitchFamily="34" charset="-122"/>
              </a:rPr>
              <a:t>标识出所有的能量流</a:t>
            </a:r>
            <a:r>
              <a:rPr lang="en-US" altLang="zh-CN" sz="1100" b="1" dirty="0">
                <a:latin typeface="微软雅黑" panose="020B0503020204020204" pitchFamily="34" charset="-122"/>
                <a:ea typeface="微软雅黑" panose="020B0503020204020204" pitchFamily="34" charset="-122"/>
              </a:rPr>
              <a:t>/</a:t>
            </a:r>
            <a:r>
              <a:rPr lang="zh-CN" altLang="en-US" sz="1100" b="1" dirty="0">
                <a:latin typeface="微软雅黑" panose="020B0503020204020204" pitchFamily="34" charset="-122"/>
                <a:ea typeface="微软雅黑" panose="020B0503020204020204" pitchFamily="34" charset="-122"/>
              </a:rPr>
              <a:t>信号或力传递</a:t>
            </a:r>
            <a:endParaRPr lang="en-US" altLang="zh-CN" sz="1100" b="1" dirty="0">
              <a:latin typeface="微软雅黑" panose="020B0503020204020204" pitchFamily="34" charset="-122"/>
              <a:ea typeface="微软雅黑" panose="020B0503020204020204" pitchFamily="34" charset="-122"/>
            </a:endParaRPr>
          </a:p>
          <a:p>
            <a:pPr marL="0" lvl="1">
              <a:lnSpc>
                <a:spcPct val="150000"/>
              </a:lnSpc>
            </a:pPr>
            <a:r>
              <a:rPr lang="en-US" altLang="zh-CN" sz="1100" b="1" dirty="0">
                <a:latin typeface="微软雅黑" panose="020B0503020204020204" pitchFamily="34" charset="-122"/>
                <a:ea typeface="微软雅黑" panose="020B0503020204020204" pitchFamily="34" charset="-122"/>
              </a:rPr>
              <a:t>3</a:t>
            </a:r>
            <a:r>
              <a:rPr lang="zh-CN" altLang="en-US" sz="1100" b="1" dirty="0">
                <a:latin typeface="微软雅黑" panose="020B0503020204020204" pitchFamily="34" charset="-122"/>
                <a:ea typeface="微软雅黑" panose="020B0503020204020204" pitchFamily="34" charset="-122"/>
              </a:rPr>
              <a:t>）描述连接</a:t>
            </a:r>
            <a:r>
              <a:rPr lang="en-US" altLang="zh-CN" sz="1100" b="1" dirty="0">
                <a:latin typeface="微软雅黑" panose="020B0503020204020204" pitchFamily="34" charset="-122"/>
                <a:ea typeface="微软雅黑" panose="020B0503020204020204" pitchFamily="34" charset="-122"/>
              </a:rPr>
              <a:t>【</a:t>
            </a:r>
            <a:r>
              <a:rPr lang="zh-CN" altLang="en-US" sz="1100" b="1" dirty="0">
                <a:latin typeface="微软雅黑" panose="020B0503020204020204" pitchFamily="34" charset="-122"/>
                <a:ea typeface="微软雅黑" panose="020B0503020204020204" pitchFamily="34" charset="-122"/>
              </a:rPr>
              <a:t>见右</a:t>
            </a:r>
            <a:r>
              <a:rPr lang="en-US" altLang="zh-CN" sz="1100" b="1" dirty="0">
                <a:latin typeface="微软雅黑" panose="020B0503020204020204" pitchFamily="34" charset="-122"/>
                <a:ea typeface="微软雅黑" panose="020B0503020204020204" pitchFamily="34" charset="-122"/>
              </a:rPr>
              <a:t>】</a:t>
            </a:r>
          </a:p>
          <a:p>
            <a:pPr marL="0" lvl="1">
              <a:lnSpc>
                <a:spcPct val="150000"/>
              </a:lnSpc>
            </a:pPr>
            <a:r>
              <a:rPr lang="en-US" altLang="zh-CN" sz="1100" b="1" dirty="0">
                <a:latin typeface="微软雅黑" panose="020B0503020204020204" pitchFamily="34" charset="-122"/>
                <a:ea typeface="微软雅黑" panose="020B0503020204020204" pitchFamily="34" charset="-122"/>
              </a:rPr>
              <a:t>4</a:t>
            </a:r>
            <a:r>
              <a:rPr lang="zh-CN" altLang="en-US" sz="1100" b="1" dirty="0">
                <a:latin typeface="微软雅黑" panose="020B0503020204020204" pitchFamily="34" charset="-122"/>
                <a:ea typeface="微软雅黑" panose="020B0503020204020204" pitchFamily="34" charset="-122"/>
              </a:rPr>
              <a:t>）增加接口系统和输入</a:t>
            </a:r>
            <a:endParaRPr lang="en-US" altLang="zh-CN" sz="1100" b="1" dirty="0">
              <a:latin typeface="微软雅黑" panose="020B0503020204020204" pitchFamily="34" charset="-122"/>
              <a:ea typeface="微软雅黑" panose="020B0503020204020204" pitchFamily="34" charset="-122"/>
            </a:endParaRPr>
          </a:p>
          <a:p>
            <a:pPr marL="171450" lvl="1" indent="-171450">
              <a:lnSpc>
                <a:spcPct val="150000"/>
              </a:lnSpc>
              <a:buFont typeface="Arial" panose="020B0604020202020204" pitchFamily="34" charset="0"/>
              <a:buChar char="•"/>
            </a:pPr>
            <a:r>
              <a:rPr lang="zh-CN" altLang="en-US" sz="1100" b="1" dirty="0">
                <a:latin typeface="微软雅黑" panose="020B0503020204020204" pitchFamily="34" charset="-122"/>
                <a:ea typeface="微软雅黑" panose="020B0503020204020204" pitchFamily="34" charset="-122"/>
              </a:rPr>
              <a:t>相邻系统</a:t>
            </a:r>
            <a:endParaRPr lang="en-US" altLang="zh-CN" sz="1100" b="1" dirty="0">
              <a:latin typeface="微软雅黑" panose="020B0503020204020204" pitchFamily="34" charset="-122"/>
              <a:ea typeface="微软雅黑" panose="020B0503020204020204" pitchFamily="34" charset="-122"/>
            </a:endParaRPr>
          </a:p>
          <a:p>
            <a:pPr marL="171450" lvl="1" indent="-171450">
              <a:lnSpc>
                <a:spcPct val="150000"/>
              </a:lnSpc>
              <a:buFont typeface="Arial" panose="020B0604020202020204" pitchFamily="34" charset="0"/>
              <a:buChar char="•"/>
            </a:pPr>
            <a:r>
              <a:rPr lang="zh-CN" altLang="en-US" sz="1100" b="1" dirty="0">
                <a:latin typeface="微软雅黑" panose="020B0503020204020204" pitchFamily="34" charset="-122"/>
                <a:ea typeface="微软雅黑" panose="020B0503020204020204" pitchFamily="34" charset="-122"/>
              </a:rPr>
              <a:t>客户</a:t>
            </a:r>
            <a:r>
              <a:rPr lang="en-US" altLang="zh-CN" sz="1100" b="1" dirty="0">
                <a:latin typeface="微软雅黑" panose="020B0503020204020204" pitchFamily="34" charset="-122"/>
                <a:ea typeface="微软雅黑" panose="020B0503020204020204" pitchFamily="34" charset="-122"/>
              </a:rPr>
              <a:t>/</a:t>
            </a:r>
            <a:r>
              <a:rPr lang="zh-CN" altLang="en-US" sz="1100" b="1" dirty="0">
                <a:latin typeface="微软雅黑" panose="020B0503020204020204" pitchFamily="34" charset="-122"/>
                <a:ea typeface="微软雅黑" panose="020B0503020204020204" pitchFamily="34" charset="-122"/>
              </a:rPr>
              <a:t>最终用户</a:t>
            </a:r>
            <a:endParaRPr lang="en-US" altLang="zh-CN" sz="1100" b="1" dirty="0">
              <a:latin typeface="微软雅黑" panose="020B0503020204020204" pitchFamily="34" charset="-122"/>
              <a:ea typeface="微软雅黑" panose="020B0503020204020204" pitchFamily="34" charset="-122"/>
            </a:endParaRPr>
          </a:p>
          <a:p>
            <a:pPr marL="171450" lvl="1" indent="-171450">
              <a:lnSpc>
                <a:spcPct val="150000"/>
              </a:lnSpc>
              <a:buFont typeface="Arial" panose="020B0604020202020204" pitchFamily="34" charset="0"/>
              <a:buChar char="•"/>
            </a:pPr>
            <a:r>
              <a:rPr lang="zh-CN" altLang="en-US" sz="1100" b="1" dirty="0">
                <a:latin typeface="微软雅黑" panose="020B0503020204020204" pitchFamily="34" charset="-122"/>
                <a:ea typeface="微软雅黑" panose="020B0503020204020204" pitchFamily="34" charset="-122"/>
              </a:rPr>
              <a:t>箭头表示方向</a:t>
            </a:r>
            <a:endParaRPr lang="en-US" altLang="zh-CN" sz="1100" b="1" dirty="0">
              <a:latin typeface="微软雅黑" panose="020B0503020204020204" pitchFamily="34" charset="-122"/>
              <a:ea typeface="微软雅黑" panose="020B0503020204020204" pitchFamily="34" charset="-122"/>
            </a:endParaRPr>
          </a:p>
          <a:p>
            <a:pPr marL="0" lvl="1">
              <a:lnSpc>
                <a:spcPct val="150000"/>
              </a:lnSpc>
            </a:pPr>
            <a:r>
              <a:rPr lang="en-US" altLang="zh-CN" sz="1100" b="1" dirty="0">
                <a:latin typeface="微软雅黑" panose="020B0503020204020204" pitchFamily="34" charset="-122"/>
                <a:ea typeface="微软雅黑" panose="020B0503020204020204" pitchFamily="34" charset="-122"/>
              </a:rPr>
              <a:t>5</a:t>
            </a:r>
            <a:r>
              <a:rPr lang="zh-CN" altLang="en-US" sz="1100" b="1" dirty="0">
                <a:latin typeface="微软雅黑" panose="020B0503020204020204" pitchFamily="34" charset="-122"/>
                <a:ea typeface="微软雅黑" panose="020B0503020204020204" pitchFamily="34" charset="-122"/>
              </a:rPr>
              <a:t>）确定边界</a:t>
            </a:r>
            <a:endParaRPr lang="en-US" altLang="zh-CN" sz="1100" b="1" dirty="0">
              <a:latin typeface="微软雅黑" panose="020B0503020204020204" pitchFamily="34" charset="-122"/>
              <a:ea typeface="微软雅黑" panose="020B0503020204020204" pitchFamily="34" charset="-122"/>
            </a:endParaRPr>
          </a:p>
          <a:p>
            <a:pPr marL="0" lvl="1">
              <a:lnSpc>
                <a:spcPct val="150000"/>
              </a:lnSpc>
            </a:pPr>
            <a:r>
              <a:rPr lang="en-US" altLang="zh-CN" sz="1100" b="1" dirty="0">
                <a:latin typeface="微软雅黑" panose="020B0503020204020204" pitchFamily="34" charset="-122"/>
                <a:ea typeface="微软雅黑" panose="020B0503020204020204" pitchFamily="34" charset="-122"/>
              </a:rPr>
              <a:t>6</a:t>
            </a:r>
            <a:r>
              <a:rPr lang="zh-CN" altLang="en-US" sz="1100" b="1" dirty="0">
                <a:latin typeface="微软雅黑" panose="020B0503020204020204" pitchFamily="34" charset="-122"/>
                <a:ea typeface="微软雅黑" panose="020B0503020204020204" pitchFamily="34" charset="-122"/>
              </a:rPr>
              <a:t>）增加细节</a:t>
            </a:r>
            <a:r>
              <a:rPr lang="en-US" altLang="zh-CN" sz="1100" b="1" dirty="0">
                <a:latin typeface="微软雅黑" panose="020B0503020204020204" pitchFamily="34" charset="-122"/>
                <a:ea typeface="微软雅黑" panose="020B0503020204020204" pitchFamily="34" charset="-122"/>
              </a:rPr>
              <a:t>【</a:t>
            </a:r>
            <a:r>
              <a:rPr lang="zh-CN" altLang="en-US" sz="1100" b="1" dirty="0">
                <a:latin typeface="微软雅黑" panose="020B0503020204020204" pitchFamily="34" charset="-122"/>
                <a:ea typeface="微软雅黑" panose="020B0503020204020204" pitchFamily="34" charset="-122"/>
              </a:rPr>
              <a:t>颜色、日期、修改等级</a:t>
            </a:r>
            <a:r>
              <a:rPr lang="en-US" altLang="zh-CN" sz="1100" b="1" dirty="0">
                <a:latin typeface="微软雅黑" panose="020B0503020204020204" pitchFamily="34" charset="-122"/>
                <a:ea typeface="微软雅黑" panose="020B0503020204020204" pitchFamily="34" charset="-122"/>
              </a:rPr>
              <a:t>】</a:t>
            </a:r>
          </a:p>
        </p:txBody>
      </p:sp>
      <p:sp>
        <p:nvSpPr>
          <p:cNvPr id="171" name="矩形 170">
            <a:extLst>
              <a:ext uri="{FF2B5EF4-FFF2-40B4-BE49-F238E27FC236}">
                <a16:creationId xmlns:a16="http://schemas.microsoft.com/office/drawing/2014/main" id="{E87A6FCD-44BD-497A-B1F9-8116765FBBC2}"/>
              </a:ext>
            </a:extLst>
          </p:cNvPr>
          <p:cNvSpPr/>
          <p:nvPr/>
        </p:nvSpPr>
        <p:spPr>
          <a:xfrm>
            <a:off x="4227129" y="486740"/>
            <a:ext cx="4585981" cy="2120902"/>
          </a:xfrm>
          <a:prstGeom prst="rect">
            <a:avLst/>
          </a:prstGeom>
        </p:spPr>
        <p:txBody>
          <a:bodyPr wrap="square">
            <a:spAutoFit/>
          </a:bodyPr>
          <a:lstStyle/>
          <a:p>
            <a:pPr>
              <a:lnSpc>
                <a:spcPct val="150000"/>
              </a:lnSpc>
            </a:pPr>
            <a:r>
              <a:rPr lang="zh-CN" altLang="en-US" dirty="0">
                <a:solidFill>
                  <a:srgbClr val="454545"/>
                </a:solidFill>
                <a:latin typeface="微软雅黑" panose="020B0503020204020204" pitchFamily="34" charset="-122"/>
                <a:ea typeface="微软雅黑" panose="020B0503020204020204" pitchFamily="34" charset="-122"/>
              </a:rPr>
              <a:t>方块图</a:t>
            </a:r>
            <a:r>
              <a:rPr lang="zh-CN" altLang="en-US" dirty="0">
                <a:solidFill>
                  <a:srgbClr val="1B1B1B"/>
                </a:solidFill>
                <a:latin typeface="微软雅黑" panose="020B0503020204020204" pitchFamily="34" charset="-122"/>
                <a:ea typeface="微软雅黑" panose="020B0503020204020204" pitchFamily="34" charset="-122"/>
              </a:rPr>
              <a:t>／</a:t>
            </a:r>
            <a:r>
              <a:rPr lang="zh-CN" altLang="en-US" dirty="0">
                <a:solidFill>
                  <a:srgbClr val="363636"/>
                </a:solidFill>
                <a:latin typeface="微软雅黑" panose="020B0503020204020204" pitchFamily="34" charset="-122"/>
                <a:ea typeface="微软雅黑" panose="020B0503020204020204" pitchFamily="34" charset="-122"/>
              </a:rPr>
              <a:t>边界图是一种有用的工具，用于描述考虑中的系统及其与相邻系统、环境和客户的接口。它是</a:t>
            </a:r>
            <a:r>
              <a:rPr lang="zh-CN" altLang="en-US" dirty="0">
                <a:solidFill>
                  <a:srgbClr val="5A5A5A"/>
                </a:solidFill>
                <a:latin typeface="微软雅黑" panose="020B0503020204020204" pitchFamily="34" charset="-122"/>
                <a:ea typeface="微软雅黑" panose="020B0503020204020204" pitchFamily="34" charset="-122"/>
              </a:rPr>
              <a:t>一</a:t>
            </a:r>
            <a:r>
              <a:rPr lang="zh-CN" altLang="en-US" dirty="0">
                <a:solidFill>
                  <a:srgbClr val="363636"/>
                </a:solidFill>
                <a:latin typeface="微软雅黑" panose="020B0503020204020204" pitchFamily="34" charset="-122"/>
                <a:ea typeface="微软雅黑" panose="020B0503020204020204" pitchFamily="34" charset="-122"/>
              </a:rPr>
              <a:t>种</a:t>
            </a:r>
            <a:r>
              <a:rPr lang="zh-CN" altLang="en-US" b="1" dirty="0">
                <a:solidFill>
                  <a:srgbClr val="FF0000"/>
                </a:solidFill>
                <a:latin typeface="微软雅黑" panose="020B0503020204020204" pitchFamily="34" charset="-122"/>
                <a:ea typeface="微软雅黑" panose="020B0503020204020204" pitchFamily="34" charset="-122"/>
              </a:rPr>
              <a:t>图表展示法</a:t>
            </a:r>
            <a:r>
              <a:rPr lang="zh-CN" altLang="en-US" dirty="0">
                <a:solidFill>
                  <a:srgbClr val="363636"/>
                </a:solidFill>
                <a:latin typeface="微软雅黑" panose="020B0503020204020204" pitchFamily="34" charset="-122"/>
                <a:ea typeface="微软雅黑" panose="020B0503020204020204" pitchFamily="34" charset="-122"/>
              </a:rPr>
              <a:t>，为架构化的头脑风暴提供指导，并有助于分析系统接口，从而为设计</a:t>
            </a:r>
            <a:r>
              <a:rPr lang="en-US" altLang="zh-CN" dirty="0">
                <a:solidFill>
                  <a:srgbClr val="1B1B1B"/>
                </a:solidFill>
                <a:latin typeface="微软雅黑" panose="020B0503020204020204" pitchFamily="34" charset="-122"/>
                <a:ea typeface="微软雅黑" panose="020B0503020204020204" pitchFamily="34" charset="-122"/>
              </a:rPr>
              <a:t>FMEA </a:t>
            </a:r>
            <a:r>
              <a:rPr lang="zh-CN" altLang="en-US" dirty="0">
                <a:solidFill>
                  <a:srgbClr val="363636"/>
                </a:solidFill>
                <a:latin typeface="微软雅黑" panose="020B0503020204020204" pitchFamily="34" charset="-122"/>
                <a:ea typeface="微软雅黑" panose="020B0503020204020204" pitchFamily="34" charset="-122"/>
              </a:rPr>
              <a:t>打下基础。</a:t>
            </a:r>
            <a:r>
              <a:rPr lang="zh-CN" alt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20703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randombar(horizontal)">
                                      <p:cBhvr>
                                        <p:cTn id="7" dur="500"/>
                                        <p:tgtEl>
                                          <p:spTgt spid="171"/>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 calcmode="lin" valueType="num">
                                      <p:cBhvr additive="base">
                                        <p:cTn id="11" dur="500" fill="hold"/>
                                        <p:tgtEl>
                                          <p:spTgt spid="115"/>
                                        </p:tgtEl>
                                        <p:attrNameLst>
                                          <p:attrName>ppt_x</p:attrName>
                                        </p:attrNameLst>
                                      </p:cBhvr>
                                      <p:tavLst>
                                        <p:tav tm="0">
                                          <p:val>
                                            <p:strVal val="0-#ppt_w/2"/>
                                          </p:val>
                                        </p:tav>
                                        <p:tav tm="100000">
                                          <p:val>
                                            <p:strVal val="#ppt_x"/>
                                          </p:val>
                                        </p:tav>
                                      </p:tavLst>
                                    </p:anim>
                                    <p:anim calcmode="lin" valueType="num">
                                      <p:cBhvr additive="base">
                                        <p:cTn id="12" dur="500" fill="hold"/>
                                        <p:tgtEl>
                                          <p:spTgt spid="11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170"/>
                                        </p:tgtEl>
                                        <p:attrNameLst>
                                          <p:attrName>style.visibility</p:attrName>
                                        </p:attrNameLst>
                                      </p:cBhvr>
                                      <p:to>
                                        <p:strVal val="visible"/>
                                      </p:to>
                                    </p:set>
                                    <p:anim calcmode="lin" valueType="num">
                                      <p:cBhvr additive="base">
                                        <p:cTn id="16" dur="500" fill="hold"/>
                                        <p:tgtEl>
                                          <p:spTgt spid="170"/>
                                        </p:tgtEl>
                                        <p:attrNameLst>
                                          <p:attrName>ppt_x</p:attrName>
                                        </p:attrNameLst>
                                      </p:cBhvr>
                                      <p:tavLst>
                                        <p:tav tm="0">
                                          <p:val>
                                            <p:strVal val="#ppt_x"/>
                                          </p:val>
                                        </p:tav>
                                        <p:tav tm="100000">
                                          <p:val>
                                            <p:strVal val="#ppt_x"/>
                                          </p:val>
                                        </p:tav>
                                      </p:tavLst>
                                    </p:anim>
                                    <p:anim calcmode="lin" valueType="num">
                                      <p:cBhvr additive="base">
                                        <p:cTn id="17" dur="50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P spid="17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C00526E8-B3A0-42B6-A039-DD318414C97A}"/>
              </a:ext>
            </a:extLst>
          </p:cNvPr>
          <p:cNvSpPr>
            <a:spLocks noChangeArrowheads="1"/>
          </p:cNvSpPr>
          <p:nvPr/>
        </p:nvSpPr>
        <p:spPr bwMode="auto">
          <a:xfrm>
            <a:off x="9977438" y="5988050"/>
            <a:ext cx="19542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架构分析</a:t>
            </a:r>
            <a:endParaRPr lang="zh-CN" altLang="en-US" sz="3600" dirty="0"/>
          </a:p>
        </p:txBody>
      </p:sp>
      <p:sp>
        <p:nvSpPr>
          <p:cNvPr id="41" name="矩形 40">
            <a:extLst>
              <a:ext uri="{FF2B5EF4-FFF2-40B4-BE49-F238E27FC236}">
                <a16:creationId xmlns:a16="http://schemas.microsoft.com/office/drawing/2014/main" id="{69758B4F-6F9F-4553-AE13-33908DA17377}"/>
              </a:ext>
            </a:extLst>
          </p:cNvPr>
          <p:cNvSpPr/>
          <p:nvPr/>
        </p:nvSpPr>
        <p:spPr>
          <a:xfrm>
            <a:off x="1833725" y="2692627"/>
            <a:ext cx="1511467" cy="7728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导向机构</a:t>
            </a:r>
          </a:p>
        </p:txBody>
      </p:sp>
      <p:sp>
        <p:nvSpPr>
          <p:cNvPr id="42" name="矩形 41">
            <a:extLst>
              <a:ext uri="{FF2B5EF4-FFF2-40B4-BE49-F238E27FC236}">
                <a16:creationId xmlns:a16="http://schemas.microsoft.com/office/drawing/2014/main" id="{2AB1A779-8037-4242-9A61-347942EC1E21}"/>
              </a:ext>
            </a:extLst>
          </p:cNvPr>
          <p:cNvSpPr/>
          <p:nvPr/>
        </p:nvSpPr>
        <p:spPr>
          <a:xfrm>
            <a:off x="1841427" y="3938425"/>
            <a:ext cx="1511467" cy="7728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升降机构</a:t>
            </a:r>
          </a:p>
        </p:txBody>
      </p:sp>
      <p:sp>
        <p:nvSpPr>
          <p:cNvPr id="43" name="矩形 42">
            <a:extLst>
              <a:ext uri="{FF2B5EF4-FFF2-40B4-BE49-F238E27FC236}">
                <a16:creationId xmlns:a16="http://schemas.microsoft.com/office/drawing/2014/main" id="{DCEC8D82-EB35-4531-BDD1-98CBD03BF0DF}"/>
              </a:ext>
            </a:extLst>
          </p:cNvPr>
          <p:cNvSpPr/>
          <p:nvPr/>
        </p:nvSpPr>
        <p:spPr>
          <a:xfrm>
            <a:off x="1833724" y="5184223"/>
            <a:ext cx="1511467" cy="7728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zh-CN" altLang="en-US" dirty="0">
              <a:solidFill>
                <a:schemeClr val="tx1"/>
              </a:solidFill>
            </a:endParaRPr>
          </a:p>
        </p:txBody>
      </p:sp>
      <p:sp>
        <p:nvSpPr>
          <p:cNvPr id="44" name="矩形 43">
            <a:extLst>
              <a:ext uri="{FF2B5EF4-FFF2-40B4-BE49-F238E27FC236}">
                <a16:creationId xmlns:a16="http://schemas.microsoft.com/office/drawing/2014/main" id="{5BFB568C-2D40-4592-950E-2720E3E72EBE}"/>
              </a:ext>
            </a:extLst>
          </p:cNvPr>
          <p:cNvSpPr/>
          <p:nvPr/>
        </p:nvSpPr>
        <p:spPr>
          <a:xfrm>
            <a:off x="3989094" y="3166155"/>
            <a:ext cx="1295401" cy="7728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换向系统</a:t>
            </a:r>
          </a:p>
        </p:txBody>
      </p:sp>
      <p:sp>
        <p:nvSpPr>
          <p:cNvPr id="45" name="矩形 44">
            <a:extLst>
              <a:ext uri="{FF2B5EF4-FFF2-40B4-BE49-F238E27FC236}">
                <a16:creationId xmlns:a16="http://schemas.microsoft.com/office/drawing/2014/main" id="{0EAD3583-7733-4B72-A3EB-112465D91BAD}"/>
              </a:ext>
            </a:extLst>
          </p:cNvPr>
          <p:cNvSpPr/>
          <p:nvPr/>
        </p:nvSpPr>
        <p:spPr>
          <a:xfrm>
            <a:off x="5776000" y="3166155"/>
            <a:ext cx="1295401" cy="7728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电磁转换系统</a:t>
            </a:r>
          </a:p>
        </p:txBody>
      </p:sp>
      <p:sp>
        <p:nvSpPr>
          <p:cNvPr id="46" name="矩形 45">
            <a:extLst>
              <a:ext uri="{FF2B5EF4-FFF2-40B4-BE49-F238E27FC236}">
                <a16:creationId xmlns:a16="http://schemas.microsoft.com/office/drawing/2014/main" id="{C1F19BC0-061E-4DC4-8E55-DFE1C2010F0A}"/>
              </a:ext>
            </a:extLst>
          </p:cNvPr>
          <p:cNvSpPr/>
          <p:nvPr/>
        </p:nvSpPr>
        <p:spPr>
          <a:xfrm>
            <a:off x="7562906" y="3166155"/>
            <a:ext cx="1295401" cy="7728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磁力转换系统</a:t>
            </a:r>
          </a:p>
        </p:txBody>
      </p:sp>
      <p:sp>
        <p:nvSpPr>
          <p:cNvPr id="47" name="矩形 46">
            <a:extLst>
              <a:ext uri="{FF2B5EF4-FFF2-40B4-BE49-F238E27FC236}">
                <a16:creationId xmlns:a16="http://schemas.microsoft.com/office/drawing/2014/main" id="{F902B588-FB7B-4344-A105-5C9F92FBC9C6}"/>
              </a:ext>
            </a:extLst>
          </p:cNvPr>
          <p:cNvSpPr/>
          <p:nvPr/>
        </p:nvSpPr>
        <p:spPr>
          <a:xfrm>
            <a:off x="3841078" y="4473067"/>
            <a:ext cx="767884" cy="4505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碳刷</a:t>
            </a:r>
          </a:p>
        </p:txBody>
      </p:sp>
      <p:sp>
        <p:nvSpPr>
          <p:cNvPr id="48" name="矩形 47">
            <a:extLst>
              <a:ext uri="{FF2B5EF4-FFF2-40B4-BE49-F238E27FC236}">
                <a16:creationId xmlns:a16="http://schemas.microsoft.com/office/drawing/2014/main" id="{6B5F9FDE-B109-464C-9908-15FB6200DA85}"/>
              </a:ext>
            </a:extLst>
          </p:cNvPr>
          <p:cNvSpPr/>
          <p:nvPr/>
        </p:nvSpPr>
        <p:spPr>
          <a:xfrm>
            <a:off x="4939243" y="4473067"/>
            <a:ext cx="767884" cy="4505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电刷盒基座</a:t>
            </a:r>
          </a:p>
        </p:txBody>
      </p:sp>
      <p:sp>
        <p:nvSpPr>
          <p:cNvPr id="49" name="矩形 48">
            <a:extLst>
              <a:ext uri="{FF2B5EF4-FFF2-40B4-BE49-F238E27FC236}">
                <a16:creationId xmlns:a16="http://schemas.microsoft.com/office/drawing/2014/main" id="{60443628-7EDB-4CBD-A389-241E4C33DEE5}"/>
              </a:ext>
            </a:extLst>
          </p:cNvPr>
          <p:cNvSpPr/>
          <p:nvPr/>
        </p:nvSpPr>
        <p:spPr>
          <a:xfrm>
            <a:off x="6020605" y="4470647"/>
            <a:ext cx="767884" cy="4505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磁铁</a:t>
            </a:r>
          </a:p>
        </p:txBody>
      </p:sp>
      <p:sp>
        <p:nvSpPr>
          <p:cNvPr id="50" name="矩形 49">
            <a:extLst>
              <a:ext uri="{FF2B5EF4-FFF2-40B4-BE49-F238E27FC236}">
                <a16:creationId xmlns:a16="http://schemas.microsoft.com/office/drawing/2014/main" id="{3DC6A3FA-CF34-4FDA-B596-A0BD4C373D46}"/>
              </a:ext>
            </a:extLst>
          </p:cNvPr>
          <p:cNvSpPr/>
          <p:nvPr/>
        </p:nvSpPr>
        <p:spPr>
          <a:xfrm>
            <a:off x="7099385" y="4483326"/>
            <a:ext cx="767884" cy="4505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电枢绕组</a:t>
            </a:r>
          </a:p>
        </p:txBody>
      </p:sp>
      <p:sp>
        <p:nvSpPr>
          <p:cNvPr id="51" name="矩形 50">
            <a:extLst>
              <a:ext uri="{FF2B5EF4-FFF2-40B4-BE49-F238E27FC236}">
                <a16:creationId xmlns:a16="http://schemas.microsoft.com/office/drawing/2014/main" id="{6B89451C-B9FD-4AF3-9674-00FF29284042}"/>
              </a:ext>
            </a:extLst>
          </p:cNvPr>
          <p:cNvSpPr/>
          <p:nvPr/>
        </p:nvSpPr>
        <p:spPr>
          <a:xfrm>
            <a:off x="8178165" y="4482485"/>
            <a:ext cx="767884" cy="4505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电机壳</a:t>
            </a:r>
          </a:p>
        </p:txBody>
      </p:sp>
      <p:sp>
        <p:nvSpPr>
          <p:cNvPr id="52" name="矩形 51">
            <a:extLst>
              <a:ext uri="{FF2B5EF4-FFF2-40B4-BE49-F238E27FC236}">
                <a16:creationId xmlns:a16="http://schemas.microsoft.com/office/drawing/2014/main" id="{A2245D55-7A18-4C2C-A1A5-C6B5853A6DB1}"/>
              </a:ext>
            </a:extLst>
          </p:cNvPr>
          <p:cNvSpPr/>
          <p:nvPr/>
        </p:nvSpPr>
        <p:spPr>
          <a:xfrm>
            <a:off x="4430907" y="5251182"/>
            <a:ext cx="767884" cy="4505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电子控制单元</a:t>
            </a:r>
          </a:p>
        </p:txBody>
      </p:sp>
      <p:sp>
        <p:nvSpPr>
          <p:cNvPr id="53" name="矩形 52">
            <a:extLst>
              <a:ext uri="{FF2B5EF4-FFF2-40B4-BE49-F238E27FC236}">
                <a16:creationId xmlns:a16="http://schemas.microsoft.com/office/drawing/2014/main" id="{055623D1-4DBA-4ABB-B516-9E33AD09E701}"/>
              </a:ext>
            </a:extLst>
          </p:cNvPr>
          <p:cNvSpPr/>
          <p:nvPr/>
        </p:nvSpPr>
        <p:spPr>
          <a:xfrm>
            <a:off x="7964206" y="5251182"/>
            <a:ext cx="767884" cy="4505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齿轮箱</a:t>
            </a:r>
          </a:p>
        </p:txBody>
      </p:sp>
      <p:cxnSp>
        <p:nvCxnSpPr>
          <p:cNvPr id="54" name="直接箭头连接符 53">
            <a:extLst>
              <a:ext uri="{FF2B5EF4-FFF2-40B4-BE49-F238E27FC236}">
                <a16:creationId xmlns:a16="http://schemas.microsoft.com/office/drawing/2014/main" id="{C953DF49-5DD6-4CFB-8E2F-D423822FE32D}"/>
              </a:ext>
            </a:extLst>
          </p:cNvPr>
          <p:cNvCxnSpPr>
            <a:stCxn id="41" idx="2"/>
            <a:endCxn id="42" idx="0"/>
          </p:cNvCxnSpPr>
          <p:nvPr/>
        </p:nvCxnSpPr>
        <p:spPr>
          <a:xfrm>
            <a:off x="2589459" y="3465512"/>
            <a:ext cx="7702" cy="47291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27EE2534-32CA-47D4-8528-108B85786C92}"/>
              </a:ext>
            </a:extLst>
          </p:cNvPr>
          <p:cNvCxnSpPr>
            <a:stCxn id="42" idx="2"/>
            <a:endCxn id="43" idx="0"/>
          </p:cNvCxnSpPr>
          <p:nvPr/>
        </p:nvCxnSpPr>
        <p:spPr>
          <a:xfrm flipH="1">
            <a:off x="2589458" y="4711310"/>
            <a:ext cx="7703" cy="47291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4FF03A8D-3CB6-433F-8560-7EB3AF4BFB94}"/>
              </a:ext>
            </a:extLst>
          </p:cNvPr>
          <p:cNvSpPr/>
          <p:nvPr/>
        </p:nvSpPr>
        <p:spPr>
          <a:xfrm>
            <a:off x="3697065" y="2719224"/>
            <a:ext cx="6115883" cy="321128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箭头连接符 56">
            <a:extLst>
              <a:ext uri="{FF2B5EF4-FFF2-40B4-BE49-F238E27FC236}">
                <a16:creationId xmlns:a16="http://schemas.microsoft.com/office/drawing/2014/main" id="{8DCB9AE2-B0D9-4DC5-A8AD-C8097C960B44}"/>
              </a:ext>
            </a:extLst>
          </p:cNvPr>
          <p:cNvCxnSpPr>
            <a:stCxn id="42" idx="3"/>
            <a:endCxn id="56" idx="1"/>
          </p:cNvCxnSpPr>
          <p:nvPr/>
        </p:nvCxnSpPr>
        <p:spPr>
          <a:xfrm flipV="1">
            <a:off x="3352894" y="4324867"/>
            <a:ext cx="344171"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1ED1E256-3FB8-403D-9ED0-96A86743083D}"/>
              </a:ext>
            </a:extLst>
          </p:cNvPr>
          <p:cNvCxnSpPr>
            <a:stCxn id="46" idx="2"/>
            <a:endCxn id="51" idx="0"/>
          </p:cNvCxnSpPr>
          <p:nvPr/>
        </p:nvCxnSpPr>
        <p:spPr>
          <a:xfrm>
            <a:off x="8210607" y="3939040"/>
            <a:ext cx="351500" cy="54344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连接符: 肘形 58">
            <a:extLst>
              <a:ext uri="{FF2B5EF4-FFF2-40B4-BE49-F238E27FC236}">
                <a16:creationId xmlns:a16="http://schemas.microsoft.com/office/drawing/2014/main" id="{1060EF5A-5CED-43AC-AF34-2B015314A935}"/>
              </a:ext>
            </a:extLst>
          </p:cNvPr>
          <p:cNvCxnSpPr>
            <a:stCxn id="46" idx="3"/>
            <a:endCxn id="53" idx="3"/>
          </p:cNvCxnSpPr>
          <p:nvPr/>
        </p:nvCxnSpPr>
        <p:spPr>
          <a:xfrm flipH="1">
            <a:off x="8732090" y="3552598"/>
            <a:ext cx="126217" cy="1923836"/>
          </a:xfrm>
          <a:prstGeom prst="bentConnector3">
            <a:avLst>
              <a:gd name="adj1" fmla="val -500227"/>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56F897E1-0F45-47AB-806B-6AA2F54CEF58}"/>
              </a:ext>
            </a:extLst>
          </p:cNvPr>
          <p:cNvSpPr/>
          <p:nvPr/>
        </p:nvSpPr>
        <p:spPr>
          <a:xfrm>
            <a:off x="1502654" y="2447168"/>
            <a:ext cx="8506215" cy="37615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908D25CE-C619-4D66-A9C3-E0223D79DED4}"/>
              </a:ext>
            </a:extLst>
          </p:cNvPr>
          <p:cNvSpPr/>
          <p:nvPr/>
        </p:nvSpPr>
        <p:spPr>
          <a:xfrm>
            <a:off x="3945319" y="1745839"/>
            <a:ext cx="767884" cy="4505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客户</a:t>
            </a:r>
          </a:p>
        </p:txBody>
      </p:sp>
      <p:sp>
        <p:nvSpPr>
          <p:cNvPr id="62" name="矩形 61">
            <a:extLst>
              <a:ext uri="{FF2B5EF4-FFF2-40B4-BE49-F238E27FC236}">
                <a16:creationId xmlns:a16="http://schemas.microsoft.com/office/drawing/2014/main" id="{6C72632A-D762-4AFB-9BAF-8C7EE88D1D0C}"/>
              </a:ext>
            </a:extLst>
          </p:cNvPr>
          <p:cNvSpPr/>
          <p:nvPr/>
        </p:nvSpPr>
        <p:spPr>
          <a:xfrm>
            <a:off x="5218165" y="1745839"/>
            <a:ext cx="767884" cy="4505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服务</a:t>
            </a:r>
          </a:p>
        </p:txBody>
      </p:sp>
      <p:sp>
        <p:nvSpPr>
          <p:cNvPr id="63" name="矩形 62">
            <a:extLst>
              <a:ext uri="{FF2B5EF4-FFF2-40B4-BE49-F238E27FC236}">
                <a16:creationId xmlns:a16="http://schemas.microsoft.com/office/drawing/2014/main" id="{21969514-BC76-4FFC-BB75-157A675055A6}"/>
              </a:ext>
            </a:extLst>
          </p:cNvPr>
          <p:cNvSpPr/>
          <p:nvPr/>
        </p:nvSpPr>
        <p:spPr>
          <a:xfrm>
            <a:off x="6489205" y="1745839"/>
            <a:ext cx="767884" cy="4505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制造</a:t>
            </a:r>
          </a:p>
        </p:txBody>
      </p:sp>
      <p:cxnSp>
        <p:nvCxnSpPr>
          <p:cNvPr id="64" name="直接连接符 63">
            <a:extLst>
              <a:ext uri="{FF2B5EF4-FFF2-40B4-BE49-F238E27FC236}">
                <a16:creationId xmlns:a16="http://schemas.microsoft.com/office/drawing/2014/main" id="{7A31A832-79F1-417A-B29C-6D1BEC9856EE}"/>
              </a:ext>
            </a:extLst>
          </p:cNvPr>
          <p:cNvCxnSpPr>
            <a:cxnSpLocks/>
            <a:stCxn id="61" idx="2"/>
          </p:cNvCxnSpPr>
          <p:nvPr/>
        </p:nvCxnSpPr>
        <p:spPr>
          <a:xfrm>
            <a:off x="4329261" y="2196343"/>
            <a:ext cx="1271040" cy="232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C914096A-1BAF-42A8-BCD0-293B3DA9F370}"/>
              </a:ext>
            </a:extLst>
          </p:cNvPr>
          <p:cNvCxnSpPr>
            <a:cxnSpLocks/>
            <a:stCxn id="62" idx="2"/>
          </p:cNvCxnSpPr>
          <p:nvPr/>
        </p:nvCxnSpPr>
        <p:spPr>
          <a:xfrm flipH="1">
            <a:off x="5600301" y="2196343"/>
            <a:ext cx="1806" cy="232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EEE19CD1-5944-42B9-A393-214F47563A59}"/>
              </a:ext>
            </a:extLst>
          </p:cNvPr>
          <p:cNvCxnSpPr>
            <a:cxnSpLocks/>
            <a:endCxn id="63" idx="2"/>
          </p:cNvCxnSpPr>
          <p:nvPr/>
        </p:nvCxnSpPr>
        <p:spPr>
          <a:xfrm flipV="1">
            <a:off x="5600301" y="2196343"/>
            <a:ext cx="1272846" cy="232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380C30C2-0774-4AD4-B275-597F18AB6F4F}"/>
              </a:ext>
            </a:extLst>
          </p:cNvPr>
          <p:cNvCxnSpPr>
            <a:stCxn id="44" idx="2"/>
            <a:endCxn id="47" idx="0"/>
          </p:cNvCxnSpPr>
          <p:nvPr/>
        </p:nvCxnSpPr>
        <p:spPr>
          <a:xfrm flipH="1">
            <a:off x="4225020" y="3939040"/>
            <a:ext cx="411775" cy="53402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8137A19F-1317-4726-84AE-2386711603CC}"/>
              </a:ext>
            </a:extLst>
          </p:cNvPr>
          <p:cNvCxnSpPr>
            <a:stCxn id="44" idx="2"/>
            <a:endCxn id="52" idx="0"/>
          </p:cNvCxnSpPr>
          <p:nvPr/>
        </p:nvCxnSpPr>
        <p:spPr>
          <a:xfrm>
            <a:off x="4636795" y="3939040"/>
            <a:ext cx="178054" cy="131214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778C35D6-7185-4B2B-A9E1-EF16BD000EC1}"/>
              </a:ext>
            </a:extLst>
          </p:cNvPr>
          <p:cNvCxnSpPr>
            <a:stCxn id="44" idx="2"/>
            <a:endCxn id="48" idx="0"/>
          </p:cNvCxnSpPr>
          <p:nvPr/>
        </p:nvCxnSpPr>
        <p:spPr>
          <a:xfrm>
            <a:off x="4636795" y="3939040"/>
            <a:ext cx="686390" cy="53402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21ADCCAF-F04E-499A-B0A6-7D35F2172E0F}"/>
              </a:ext>
            </a:extLst>
          </p:cNvPr>
          <p:cNvCxnSpPr>
            <a:stCxn id="45" idx="2"/>
            <a:endCxn id="50" idx="0"/>
          </p:cNvCxnSpPr>
          <p:nvPr/>
        </p:nvCxnSpPr>
        <p:spPr>
          <a:xfrm>
            <a:off x="6423701" y="3939040"/>
            <a:ext cx="1059626" cy="54428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E27FA75A-65BE-49D6-80F1-700348F852B0}"/>
              </a:ext>
            </a:extLst>
          </p:cNvPr>
          <p:cNvCxnSpPr>
            <a:stCxn id="45" idx="2"/>
            <a:endCxn id="51" idx="0"/>
          </p:cNvCxnSpPr>
          <p:nvPr/>
        </p:nvCxnSpPr>
        <p:spPr>
          <a:xfrm>
            <a:off x="6423701" y="3939040"/>
            <a:ext cx="2138406" cy="54344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6FC07A7F-D41D-4632-84BF-FD34B108BF62}"/>
              </a:ext>
            </a:extLst>
          </p:cNvPr>
          <p:cNvCxnSpPr>
            <a:stCxn id="46" idx="2"/>
            <a:endCxn id="49" idx="0"/>
          </p:cNvCxnSpPr>
          <p:nvPr/>
        </p:nvCxnSpPr>
        <p:spPr>
          <a:xfrm flipH="1">
            <a:off x="6404547" y="3939040"/>
            <a:ext cx="1806060" cy="5316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矩形 3">
            <a:extLst>
              <a:ext uri="{FF2B5EF4-FFF2-40B4-BE49-F238E27FC236}">
                <a16:creationId xmlns:a16="http://schemas.microsoft.com/office/drawing/2014/main" id="{4C41DF06-C3DF-419C-8248-FECD40306AA3}"/>
              </a:ext>
            </a:extLst>
          </p:cNvPr>
          <p:cNvSpPr>
            <a:spLocks noChangeArrowheads="1"/>
          </p:cNvSpPr>
          <p:nvPr/>
        </p:nvSpPr>
        <p:spPr bwMode="auto">
          <a:xfrm>
            <a:off x="667944" y="1030422"/>
            <a:ext cx="1929216" cy="400110"/>
          </a:xfrm>
          <a:prstGeom prst="rect">
            <a:avLst/>
          </a:prstGeom>
          <a:noFill/>
          <a:ln w="9525">
            <a:noFill/>
            <a:miter lim="800000"/>
          </a:ln>
          <a:effectLst/>
        </p:spPr>
        <p:txBody>
          <a:bodyPr wrap="square">
            <a:spAutoFit/>
          </a:bodyPr>
          <a:lstStyle/>
          <a:p>
            <a:pPr marL="0" lvl="1" algn="ctr">
              <a:defRPr/>
            </a:pPr>
            <a:r>
              <a:rPr lang="zh-CN" altLang="en-US" sz="2000" b="1" dirty="0">
                <a:solidFill>
                  <a:srgbClr val="FF0000"/>
                </a:solidFill>
                <a:latin typeface="微软雅黑" panose="020B0503020204020204" pitchFamily="34" charset="-122"/>
                <a:ea typeface="微软雅黑" panose="020B0503020204020204" pitchFamily="34" charset="-122"/>
              </a:rPr>
              <a:t>典型的边界图</a:t>
            </a:r>
            <a:endParaRPr lang="zh-TW" altLang="en-US" sz="12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29499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功能分析</a:t>
            </a:r>
            <a:endParaRPr lang="zh-CN" altLang="en-US" sz="3600" dirty="0"/>
          </a:p>
        </p:txBody>
      </p:sp>
      <p:sp>
        <p:nvSpPr>
          <p:cNvPr id="27" name="矩形 1">
            <a:extLst>
              <a:ext uri="{FF2B5EF4-FFF2-40B4-BE49-F238E27FC236}">
                <a16:creationId xmlns:a16="http://schemas.microsoft.com/office/drawing/2014/main" id="{F0CD53F7-83D9-45A4-90D0-12D97D462ED4}"/>
              </a:ext>
            </a:extLst>
          </p:cNvPr>
          <p:cNvSpPr>
            <a:spLocks noChangeArrowheads="1"/>
          </p:cNvSpPr>
          <p:nvPr/>
        </p:nvSpPr>
        <p:spPr bwMode="auto">
          <a:xfrm>
            <a:off x="173197" y="1004951"/>
            <a:ext cx="1368425"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功能分析</a:t>
            </a:r>
            <a:endParaRPr lang="en-US" altLang="zh-CN" sz="2000">
              <a:latin typeface="微软雅黑" panose="020B0503020204020204" pitchFamily="34" charset="-122"/>
              <a:ea typeface="微软雅黑" panose="020B0503020204020204" pitchFamily="34" charset="-122"/>
            </a:endParaRPr>
          </a:p>
        </p:txBody>
      </p:sp>
      <p:sp>
        <p:nvSpPr>
          <p:cNvPr id="28" name="矩形 2">
            <a:extLst>
              <a:ext uri="{FF2B5EF4-FFF2-40B4-BE49-F238E27FC236}">
                <a16:creationId xmlns:a16="http://schemas.microsoft.com/office/drawing/2014/main" id="{DDEC8BA3-C063-42DE-A0C4-BE831B5DB156}"/>
              </a:ext>
            </a:extLst>
          </p:cNvPr>
          <p:cNvSpPr>
            <a:spLocks noChangeArrowheads="1"/>
          </p:cNvSpPr>
          <p:nvPr/>
        </p:nvSpPr>
        <p:spPr bwMode="auto">
          <a:xfrm>
            <a:off x="1108235" y="2079689"/>
            <a:ext cx="1339850" cy="369887"/>
          </a:xfrm>
          <a:prstGeom prst="rect">
            <a:avLst/>
          </a:prstGeom>
          <a:solidFill>
            <a:srgbClr val="FFFF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29" name="矩形 3">
            <a:extLst>
              <a:ext uri="{FF2B5EF4-FFF2-40B4-BE49-F238E27FC236}">
                <a16:creationId xmlns:a16="http://schemas.microsoft.com/office/drawing/2014/main" id="{6DC636B9-9CE4-4310-814A-733ADFEF4279}"/>
              </a:ext>
            </a:extLst>
          </p:cNvPr>
          <p:cNvSpPr>
            <a:spLocks noChangeArrowheads="1"/>
          </p:cNvSpPr>
          <p:nvPr/>
        </p:nvSpPr>
        <p:spPr bwMode="auto">
          <a:xfrm>
            <a:off x="1108235" y="2897251"/>
            <a:ext cx="1339850"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功能</a:t>
            </a:r>
          </a:p>
        </p:txBody>
      </p:sp>
      <p:sp>
        <p:nvSpPr>
          <p:cNvPr id="30" name="矩形 4">
            <a:extLst>
              <a:ext uri="{FF2B5EF4-FFF2-40B4-BE49-F238E27FC236}">
                <a16:creationId xmlns:a16="http://schemas.microsoft.com/office/drawing/2014/main" id="{8355542F-237C-4F05-975E-9BAC2C01E77D}"/>
              </a:ext>
            </a:extLst>
          </p:cNvPr>
          <p:cNvSpPr>
            <a:spLocks noChangeArrowheads="1"/>
          </p:cNvSpPr>
          <p:nvPr/>
        </p:nvSpPr>
        <p:spPr bwMode="auto">
          <a:xfrm>
            <a:off x="1111410" y="3660839"/>
            <a:ext cx="1336675"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要求</a:t>
            </a:r>
          </a:p>
        </p:txBody>
      </p:sp>
      <p:sp>
        <p:nvSpPr>
          <p:cNvPr id="31" name="矩形 5">
            <a:extLst>
              <a:ext uri="{FF2B5EF4-FFF2-40B4-BE49-F238E27FC236}">
                <a16:creationId xmlns:a16="http://schemas.microsoft.com/office/drawing/2014/main" id="{C8F3195C-4EC2-47B6-9DD7-90F22D1B5060}"/>
              </a:ext>
            </a:extLst>
          </p:cNvPr>
          <p:cNvSpPr>
            <a:spLocks noChangeArrowheads="1"/>
          </p:cNvSpPr>
          <p:nvPr/>
        </p:nvSpPr>
        <p:spPr bwMode="auto">
          <a:xfrm>
            <a:off x="1108235" y="4462526"/>
            <a:ext cx="1339850"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参数图</a:t>
            </a:r>
          </a:p>
        </p:txBody>
      </p:sp>
      <p:cxnSp>
        <p:nvCxnSpPr>
          <p:cNvPr id="32" name="肘形连接符 7">
            <a:extLst>
              <a:ext uri="{FF2B5EF4-FFF2-40B4-BE49-F238E27FC236}">
                <a16:creationId xmlns:a16="http://schemas.microsoft.com/office/drawing/2014/main" id="{5A577609-28F7-4182-94CF-1657D8036882}"/>
              </a:ext>
            </a:extLst>
          </p:cNvPr>
          <p:cNvCxnSpPr>
            <a:cxnSpLocks noChangeShapeType="1"/>
            <a:stCxn id="27" idx="2"/>
            <a:endCxn id="28" idx="1"/>
          </p:cNvCxnSpPr>
          <p:nvPr/>
        </p:nvCxnSpPr>
        <p:spPr bwMode="auto">
          <a:xfrm rot="16200000" flipH="1">
            <a:off x="553404" y="1709007"/>
            <a:ext cx="858838"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肘形连接符 9">
            <a:extLst>
              <a:ext uri="{FF2B5EF4-FFF2-40B4-BE49-F238E27FC236}">
                <a16:creationId xmlns:a16="http://schemas.microsoft.com/office/drawing/2014/main" id="{67038AF6-4460-46B1-945F-D12EEBE208FD}"/>
              </a:ext>
            </a:extLst>
          </p:cNvPr>
          <p:cNvCxnSpPr>
            <a:cxnSpLocks noChangeShapeType="1"/>
            <a:stCxn id="27" idx="2"/>
            <a:endCxn id="29" idx="1"/>
          </p:cNvCxnSpPr>
          <p:nvPr/>
        </p:nvCxnSpPr>
        <p:spPr bwMode="auto">
          <a:xfrm rot="16200000" flipH="1">
            <a:off x="143829" y="2118582"/>
            <a:ext cx="1677988"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肘形连接符 11">
            <a:extLst>
              <a:ext uri="{FF2B5EF4-FFF2-40B4-BE49-F238E27FC236}">
                <a16:creationId xmlns:a16="http://schemas.microsoft.com/office/drawing/2014/main" id="{0E1CCE2F-08BF-4454-A08B-6276F4C03692}"/>
              </a:ext>
            </a:extLst>
          </p:cNvPr>
          <p:cNvCxnSpPr>
            <a:cxnSpLocks noChangeShapeType="1"/>
            <a:stCxn id="27" idx="2"/>
            <a:endCxn id="30" idx="1"/>
          </p:cNvCxnSpPr>
          <p:nvPr/>
        </p:nvCxnSpPr>
        <p:spPr bwMode="auto">
          <a:xfrm rot="16200000" flipH="1">
            <a:off x="-236378" y="2498789"/>
            <a:ext cx="2441575" cy="25400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肘形连接符 13">
            <a:extLst>
              <a:ext uri="{FF2B5EF4-FFF2-40B4-BE49-F238E27FC236}">
                <a16:creationId xmlns:a16="http://schemas.microsoft.com/office/drawing/2014/main" id="{64C633C4-6874-47FA-B9F1-9242ACC82326}"/>
              </a:ext>
            </a:extLst>
          </p:cNvPr>
          <p:cNvCxnSpPr>
            <a:cxnSpLocks noChangeShapeType="1"/>
            <a:stCxn id="27" idx="2"/>
            <a:endCxn id="31" idx="1"/>
          </p:cNvCxnSpPr>
          <p:nvPr/>
        </p:nvCxnSpPr>
        <p:spPr bwMode="auto">
          <a:xfrm rot="16200000" flipH="1">
            <a:off x="-638015" y="2900426"/>
            <a:ext cx="3241675"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右箭头 14">
            <a:extLst>
              <a:ext uri="{FF2B5EF4-FFF2-40B4-BE49-F238E27FC236}">
                <a16:creationId xmlns:a16="http://schemas.microsoft.com/office/drawing/2014/main" id="{C544E8D6-A225-4E47-A353-EAE5C7668B98}"/>
              </a:ext>
            </a:extLst>
          </p:cNvPr>
          <p:cNvSpPr>
            <a:spLocks noChangeArrowheads="1"/>
          </p:cNvSpPr>
          <p:nvPr/>
        </p:nvSpPr>
        <p:spPr bwMode="auto">
          <a:xfrm>
            <a:off x="2540160" y="2176526"/>
            <a:ext cx="319087" cy="176213"/>
          </a:xfrm>
          <a:prstGeom prst="rightArrow">
            <a:avLst>
              <a:gd name="adj1" fmla="val 50000"/>
              <a:gd name="adj2" fmla="val 50258"/>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43" name="矩形 21">
            <a:extLst>
              <a:ext uri="{FF2B5EF4-FFF2-40B4-BE49-F238E27FC236}">
                <a16:creationId xmlns:a16="http://schemas.microsoft.com/office/drawing/2014/main" id="{46C48B98-B293-47FD-8FC0-600D99AB0D9B}"/>
              </a:ext>
            </a:extLst>
          </p:cNvPr>
          <p:cNvSpPr>
            <a:spLocks noChangeArrowheads="1"/>
          </p:cNvSpPr>
          <p:nvPr/>
        </p:nvSpPr>
        <p:spPr bwMode="auto">
          <a:xfrm>
            <a:off x="1108235" y="5246751"/>
            <a:ext cx="1339850"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功能分析</a:t>
            </a:r>
          </a:p>
        </p:txBody>
      </p:sp>
      <p:cxnSp>
        <p:nvCxnSpPr>
          <p:cNvPr id="44" name="肘形连接符 8">
            <a:extLst>
              <a:ext uri="{FF2B5EF4-FFF2-40B4-BE49-F238E27FC236}">
                <a16:creationId xmlns:a16="http://schemas.microsoft.com/office/drawing/2014/main" id="{78EC5821-BF79-4F0F-9EA8-E6D33BA90FFB}"/>
              </a:ext>
            </a:extLst>
          </p:cNvPr>
          <p:cNvCxnSpPr>
            <a:cxnSpLocks noChangeShapeType="1"/>
            <a:stCxn id="27" idx="2"/>
            <a:endCxn id="43" idx="1"/>
          </p:cNvCxnSpPr>
          <p:nvPr/>
        </p:nvCxnSpPr>
        <p:spPr bwMode="auto">
          <a:xfrm rot="16200000" flipH="1">
            <a:off x="-1030127" y="3292538"/>
            <a:ext cx="4025900"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3">
            <a:extLst>
              <a:ext uri="{FF2B5EF4-FFF2-40B4-BE49-F238E27FC236}">
                <a16:creationId xmlns:a16="http://schemas.microsoft.com/office/drawing/2014/main" id="{0899FC36-2F6A-4DA6-BFEB-A5C3293C76F3}"/>
              </a:ext>
            </a:extLst>
          </p:cNvPr>
          <p:cNvSpPr txBox="1">
            <a:spLocks noChangeArrowheads="1"/>
          </p:cNvSpPr>
          <p:nvPr/>
        </p:nvSpPr>
        <p:spPr>
          <a:xfrm>
            <a:off x="2883347" y="1167420"/>
            <a:ext cx="7930845" cy="1072706"/>
          </a:xfrm>
          <a:prstGeom prst="rect">
            <a:avLst/>
          </a:prstGeom>
        </p:spPr>
        <p:txBody>
          <a:bodyPr/>
          <a:lstStyle/>
          <a:p>
            <a:pPr eaLnBrk="0" hangingPunct="0">
              <a:lnSpc>
                <a:spcPct val="120000"/>
              </a:lnSpc>
              <a:spcBef>
                <a:spcPts val="0"/>
              </a:spcBef>
              <a:defRPr/>
            </a:pPr>
            <a:r>
              <a:rPr lang="zh-CN" altLang="en-US" sz="3200" b="1" kern="0" dirty="0">
                <a:solidFill>
                  <a:srgbClr val="FF0000"/>
                </a:solidFill>
                <a:latin typeface="微软雅黑" panose="020B0503020204020204" pitchFamily="34" charset="-122"/>
                <a:ea typeface="微软雅黑" panose="020B0503020204020204" pitchFamily="34" charset="-122"/>
              </a:rPr>
              <a:t>目的</a:t>
            </a:r>
            <a:r>
              <a:rPr lang="zh-CN" altLang="en-US" sz="2000" kern="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设计功能分析的目的是确保要求／规范中规定的</a:t>
            </a:r>
            <a:r>
              <a:rPr lang="zh-CN" altLang="en-US" sz="1600" b="1" dirty="0">
                <a:solidFill>
                  <a:srgbClr val="FF0000"/>
                </a:solidFill>
                <a:latin typeface="微软雅黑" panose="020B0503020204020204" pitchFamily="34" charset="-122"/>
                <a:ea typeface="微软雅黑" panose="020B0503020204020204" pitchFamily="34" charset="-122"/>
              </a:rPr>
              <a:t>功能被适当地分配给系统要素</a:t>
            </a:r>
            <a:r>
              <a:rPr lang="zh-CN" altLang="en-US" sz="1600" dirty="0">
                <a:latin typeface="微软雅黑" panose="020B0503020204020204" pitchFamily="34" charset="-122"/>
                <a:ea typeface="微软雅黑" panose="020B0503020204020204" pitchFamily="34" charset="-122"/>
              </a:rPr>
              <a:t>。无论 </a:t>
            </a:r>
            <a:r>
              <a:rPr lang="en-US" altLang="zh-CN" sz="1600" dirty="0">
                <a:latin typeface="微软雅黑" panose="020B0503020204020204" pitchFamily="34" charset="-122"/>
                <a:ea typeface="微软雅黑" panose="020B0503020204020204" pitchFamily="34" charset="-122"/>
              </a:rPr>
              <a:t>DFMEA </a:t>
            </a:r>
            <a:r>
              <a:rPr lang="zh-CN" altLang="en-US" sz="1600" dirty="0">
                <a:latin typeface="微软雅黑" panose="020B0503020204020204" pitchFamily="34" charset="-122"/>
                <a:ea typeface="微软雅黑" panose="020B0503020204020204" pitchFamily="34" charset="-122"/>
              </a:rPr>
              <a:t>使用什么工具创建，其分析都要用功能术语编写，这一点至关重要</a:t>
            </a:r>
            <a:endParaRPr lang="zh-TW" altLang="en-US" sz="1600" kern="0" dirty="0">
              <a:latin typeface="微软雅黑" panose="020B0503020204020204" pitchFamily="34" charset="-122"/>
              <a:ea typeface="微软雅黑" panose="020B0503020204020204" pitchFamily="34" charset="-122"/>
            </a:endParaRPr>
          </a:p>
        </p:txBody>
      </p:sp>
      <p:sp>
        <p:nvSpPr>
          <p:cNvPr id="19" name="圆角矩形 22">
            <a:extLst>
              <a:ext uri="{FF2B5EF4-FFF2-40B4-BE49-F238E27FC236}">
                <a16:creationId xmlns:a16="http://schemas.microsoft.com/office/drawing/2014/main" id="{75291D4A-46D2-467D-93EF-1B05D057B4DC}"/>
              </a:ext>
            </a:extLst>
          </p:cNvPr>
          <p:cNvSpPr/>
          <p:nvPr/>
        </p:nvSpPr>
        <p:spPr>
          <a:xfrm>
            <a:off x="3055918" y="2262215"/>
            <a:ext cx="3054359" cy="504825"/>
          </a:xfrm>
          <a:prstGeom prst="round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0" name="Rectangle 34">
            <a:extLst>
              <a:ext uri="{FF2B5EF4-FFF2-40B4-BE49-F238E27FC236}">
                <a16:creationId xmlns:a16="http://schemas.microsoft.com/office/drawing/2014/main" id="{5A47EE89-65C5-4023-9918-3E75F4AE3EBC}"/>
              </a:ext>
            </a:extLst>
          </p:cNvPr>
          <p:cNvSpPr>
            <a:spLocks noChangeArrowheads="1"/>
          </p:cNvSpPr>
          <p:nvPr/>
        </p:nvSpPr>
        <p:spPr bwMode="auto">
          <a:xfrm>
            <a:off x="3040044" y="2308192"/>
            <a:ext cx="3349625" cy="3896067"/>
          </a:xfrm>
          <a:prstGeom prst="rect">
            <a:avLst/>
          </a:prstGeom>
          <a:noFill/>
          <a:ln w="9525">
            <a:noFill/>
            <a:miter lim="800000"/>
          </a:ln>
        </p:spPr>
        <p:txBody>
          <a:bodyPr>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rPr>
              <a:t>设计功能分析的主要目标：</a:t>
            </a:r>
            <a:endParaRPr kumimoji="1" lang="en-US" altLang="zh-CN" sz="2000" dirty="0">
              <a:solidFill>
                <a:schemeClr val="bg1"/>
              </a:solidFill>
              <a:latin typeface="微软雅黑" panose="020B0503020204020204" pitchFamily="34" charset="-122"/>
              <a:ea typeface="微软雅黑" panose="020B0503020204020204" pitchFamily="34" charset="-122"/>
            </a:endParaRPr>
          </a:p>
          <a:p>
            <a:endParaRPr kumimoji="1"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产品或过程功能</a:t>
            </a:r>
            <a:r>
              <a:rPr lang="zh-CN" altLang="en-US" sz="1600" b="1" dirty="0">
                <a:solidFill>
                  <a:srgbClr val="FF0000"/>
                </a:solidFill>
                <a:latin typeface="微软雅黑" panose="020B0503020204020204" pitchFamily="34" charset="-122"/>
                <a:ea typeface="微软雅黑" panose="020B0503020204020204" pitchFamily="34" charset="-122"/>
              </a:rPr>
              <a:t>可视化</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制作</a:t>
            </a:r>
            <a:r>
              <a:rPr lang="zh-CN" altLang="en-US" sz="1600" b="1" dirty="0">
                <a:solidFill>
                  <a:srgbClr val="FF0000"/>
                </a:solidFill>
                <a:latin typeface="微软雅黑" panose="020B0503020204020204" pitchFamily="34" charset="-122"/>
                <a:ea typeface="微软雅黑" panose="020B0503020204020204" pitchFamily="34" charset="-122"/>
              </a:rPr>
              <a:t>功能树</a:t>
            </a:r>
            <a:r>
              <a:rPr lang="zh-CN" altLang="en-US" sz="1600" dirty="0">
                <a:latin typeface="微软雅黑" panose="020B0503020204020204" pitchFamily="34" charset="-122"/>
                <a:ea typeface="微软雅黑" panose="020B0503020204020204" pitchFamily="34" charset="-122"/>
              </a:rPr>
              <a:t>／网或者功能分析表格和</a:t>
            </a:r>
            <a:r>
              <a:rPr lang="zh-CN" altLang="en-US" sz="1600" b="1" dirty="0">
                <a:solidFill>
                  <a:srgbClr val="FF0000"/>
                </a:solidFill>
                <a:latin typeface="微软雅黑" panose="020B0503020204020204" pitchFamily="34" charset="-122"/>
                <a:ea typeface="微软雅黑" panose="020B0503020204020204" pitchFamily="34" charset="-122"/>
              </a:rPr>
              <a:t>参数图 </a:t>
            </a:r>
            <a:r>
              <a:rPr lang="en-US" altLang="zh-CN" sz="1600" b="1" dirty="0">
                <a:solidFill>
                  <a:srgbClr val="FF0000"/>
                </a:solidFill>
                <a:latin typeface="微软雅黑" panose="020B0503020204020204" pitchFamily="34" charset="-122"/>
                <a:ea typeface="微软雅黑" panose="020B0503020204020204" pitchFamily="34" charset="-122"/>
              </a:rPr>
              <a:t>(P </a:t>
            </a:r>
            <a:r>
              <a:rPr lang="zh-CN" altLang="en-US" sz="1600" b="1" dirty="0">
                <a:solidFill>
                  <a:srgbClr val="FF0000"/>
                </a:solidFill>
                <a:latin typeface="微软雅黑" panose="020B0503020204020204" pitchFamily="34" charset="-122"/>
                <a:ea typeface="微软雅黑" panose="020B0503020204020204" pitchFamily="34" charset="-122"/>
              </a:rPr>
              <a:t>图）</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将相关要求与客户（内部和外部）</a:t>
            </a:r>
            <a:r>
              <a:rPr lang="zh-CN" altLang="en-US" sz="1600" b="1" dirty="0">
                <a:solidFill>
                  <a:srgbClr val="FF0000"/>
                </a:solidFill>
                <a:latin typeface="微软雅黑" panose="020B0503020204020204" pitchFamily="34" charset="-122"/>
                <a:ea typeface="微软雅黑" panose="020B0503020204020204" pitchFamily="34" charset="-122"/>
              </a:rPr>
              <a:t>功能关联</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将要求或特性与功能关联</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工程团队（系统、安全和组件）之间的协作</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失效分析步骤的基础 </a:t>
            </a:r>
          </a:p>
        </p:txBody>
      </p:sp>
      <p:grpSp>
        <p:nvGrpSpPr>
          <p:cNvPr id="21" name="组合 20">
            <a:extLst>
              <a:ext uri="{FF2B5EF4-FFF2-40B4-BE49-F238E27FC236}">
                <a16:creationId xmlns:a16="http://schemas.microsoft.com/office/drawing/2014/main" id="{1990E92C-D443-44F1-9DD0-DEC9CDB8600D}"/>
              </a:ext>
            </a:extLst>
          </p:cNvPr>
          <p:cNvGrpSpPr/>
          <p:nvPr/>
        </p:nvGrpSpPr>
        <p:grpSpPr>
          <a:xfrm>
            <a:off x="6246654" y="2718973"/>
            <a:ext cx="5032375" cy="2897666"/>
            <a:chOff x="2410013" y="2007823"/>
            <a:chExt cx="4727345" cy="2696504"/>
          </a:xfrm>
        </p:grpSpPr>
        <p:sp>
          <p:nvSpPr>
            <p:cNvPr id="22" name="任意多边形: 形状 21">
              <a:extLst>
                <a:ext uri="{FF2B5EF4-FFF2-40B4-BE49-F238E27FC236}">
                  <a16:creationId xmlns:a16="http://schemas.microsoft.com/office/drawing/2014/main" id="{6A232388-3F21-4EDF-8781-D9B42FF0BCAB}"/>
                </a:ext>
              </a:extLst>
            </p:cNvPr>
            <p:cNvSpPr/>
            <p:nvPr/>
          </p:nvSpPr>
          <p:spPr>
            <a:xfrm>
              <a:off x="4444403" y="2007823"/>
              <a:ext cx="1268909" cy="1458516"/>
            </a:xfrm>
            <a:custGeom>
              <a:avLst/>
              <a:gdLst>
                <a:gd name="connsiteX0" fmla="*/ 0 w 1458515"/>
                <a:gd name="connsiteY0" fmla="*/ 634454 h 1268908"/>
                <a:gd name="connsiteX1" fmla="*/ 317227 w 1458515"/>
                <a:gd name="connsiteY1" fmla="*/ 0 h 1268908"/>
                <a:gd name="connsiteX2" fmla="*/ 1141288 w 1458515"/>
                <a:gd name="connsiteY2" fmla="*/ 0 h 1268908"/>
                <a:gd name="connsiteX3" fmla="*/ 1458515 w 1458515"/>
                <a:gd name="connsiteY3" fmla="*/ 634454 h 1268908"/>
                <a:gd name="connsiteX4" fmla="*/ 1141288 w 1458515"/>
                <a:gd name="connsiteY4" fmla="*/ 1268908 h 1268908"/>
                <a:gd name="connsiteX5" fmla="*/ 317227 w 1458515"/>
                <a:gd name="connsiteY5" fmla="*/ 1268908 h 1268908"/>
                <a:gd name="connsiteX6" fmla="*/ 0 w 1458515"/>
                <a:gd name="connsiteY6" fmla="*/ 634454 h 126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8515" h="1268908">
                  <a:moveTo>
                    <a:pt x="729258" y="0"/>
                  </a:moveTo>
                  <a:lnTo>
                    <a:pt x="1458514" y="275988"/>
                  </a:lnTo>
                  <a:lnTo>
                    <a:pt x="1458514" y="992920"/>
                  </a:lnTo>
                  <a:lnTo>
                    <a:pt x="729258" y="1268908"/>
                  </a:lnTo>
                  <a:lnTo>
                    <a:pt x="1" y="992920"/>
                  </a:lnTo>
                  <a:lnTo>
                    <a:pt x="1" y="275988"/>
                  </a:lnTo>
                  <a:lnTo>
                    <a:pt x="729258" y="0"/>
                  </a:lnTo>
                  <a:close/>
                </a:path>
              </a:pathLst>
            </a:custGeom>
            <a:solidFill>
              <a:srgbClr val="FF000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89178" tIns="318726" rIns="289179" bIns="318725" numCol="1" spcCol="1270" anchor="ctr" anchorCtr="0">
              <a:noAutofit/>
            </a:bodyPr>
            <a:lstStyle/>
            <a:p>
              <a:pPr marL="0" lvl="0" indent="0" algn="ctr" defTabSz="1066800">
                <a:lnSpc>
                  <a:spcPct val="90000"/>
                </a:lnSpc>
                <a:spcBef>
                  <a:spcPct val="0"/>
                </a:spcBef>
                <a:spcAft>
                  <a:spcPct val="35000"/>
                </a:spcAft>
                <a:buNone/>
              </a:pPr>
              <a:r>
                <a:rPr lang="zh-CN" altLang="en-US" dirty="0"/>
                <a:t>功能与客户</a:t>
              </a:r>
              <a:r>
                <a:rPr lang="zh-CN" altLang="en-US" kern="1200" dirty="0"/>
                <a:t>关联</a:t>
              </a:r>
            </a:p>
          </p:txBody>
        </p:sp>
        <p:sp>
          <p:nvSpPr>
            <p:cNvPr id="23" name="任意多边形: 形状 22">
              <a:extLst>
                <a:ext uri="{FF2B5EF4-FFF2-40B4-BE49-F238E27FC236}">
                  <a16:creationId xmlns:a16="http://schemas.microsoft.com/office/drawing/2014/main" id="{75DCEE42-75D3-49B0-94BD-FD92FFAEBEF7}"/>
                </a:ext>
              </a:extLst>
            </p:cNvPr>
            <p:cNvSpPr/>
            <p:nvPr/>
          </p:nvSpPr>
          <p:spPr>
            <a:xfrm>
              <a:off x="3073982" y="2007823"/>
              <a:ext cx="1268909" cy="1458516"/>
            </a:xfrm>
            <a:custGeom>
              <a:avLst/>
              <a:gdLst>
                <a:gd name="connsiteX0" fmla="*/ 0 w 1458515"/>
                <a:gd name="connsiteY0" fmla="*/ 634454 h 1268908"/>
                <a:gd name="connsiteX1" fmla="*/ 317227 w 1458515"/>
                <a:gd name="connsiteY1" fmla="*/ 0 h 1268908"/>
                <a:gd name="connsiteX2" fmla="*/ 1141288 w 1458515"/>
                <a:gd name="connsiteY2" fmla="*/ 0 h 1268908"/>
                <a:gd name="connsiteX3" fmla="*/ 1458515 w 1458515"/>
                <a:gd name="connsiteY3" fmla="*/ 634454 h 1268908"/>
                <a:gd name="connsiteX4" fmla="*/ 1141288 w 1458515"/>
                <a:gd name="connsiteY4" fmla="*/ 1268908 h 1268908"/>
                <a:gd name="connsiteX5" fmla="*/ 317227 w 1458515"/>
                <a:gd name="connsiteY5" fmla="*/ 1268908 h 1268908"/>
                <a:gd name="connsiteX6" fmla="*/ 0 w 1458515"/>
                <a:gd name="connsiteY6" fmla="*/ 634454 h 126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8515" h="1268908">
                  <a:moveTo>
                    <a:pt x="729258" y="0"/>
                  </a:moveTo>
                  <a:lnTo>
                    <a:pt x="1458514" y="275988"/>
                  </a:lnTo>
                  <a:lnTo>
                    <a:pt x="1458514" y="992920"/>
                  </a:lnTo>
                  <a:lnTo>
                    <a:pt x="729258" y="1268908"/>
                  </a:lnTo>
                  <a:lnTo>
                    <a:pt x="1" y="992920"/>
                  </a:lnTo>
                  <a:lnTo>
                    <a:pt x="1" y="275988"/>
                  </a:lnTo>
                  <a:lnTo>
                    <a:pt x="729258" y="0"/>
                  </a:lnTo>
                  <a:close/>
                </a:path>
              </a:pathLst>
            </a:custGeom>
            <a:solidFill>
              <a:srgbClr val="00B0F0"/>
            </a:solidFill>
          </p:spPr>
          <p:style>
            <a:lnRef idx="2">
              <a:schemeClr val="lt1">
                <a:hueOff val="0"/>
                <a:satOff val="0"/>
                <a:lumOff val="0"/>
                <a:alphaOff val="0"/>
              </a:schemeClr>
            </a:lnRef>
            <a:fillRef idx="1">
              <a:schemeClr val="accent5">
                <a:hueOff val="-1850177"/>
                <a:satOff val="9387"/>
                <a:lumOff val="-1097"/>
                <a:alphaOff val="0"/>
              </a:schemeClr>
            </a:fillRef>
            <a:effectRef idx="0">
              <a:schemeClr val="accent5">
                <a:hueOff val="-1850177"/>
                <a:satOff val="9387"/>
                <a:lumOff val="-1097"/>
                <a:alphaOff val="0"/>
              </a:schemeClr>
            </a:effectRef>
            <a:fontRef idx="minor">
              <a:schemeClr val="lt1"/>
            </a:fontRef>
          </p:style>
          <p:txBody>
            <a:bodyPr spcFirstLastPara="0" vert="horz" wrap="square" lIns="197738" tIns="227286" rIns="197739" bIns="227285" numCol="1" spcCol="1270" anchor="ctr" anchorCtr="0">
              <a:noAutofit/>
            </a:bodyPr>
            <a:lstStyle/>
            <a:p>
              <a:pPr marL="0" lvl="0" indent="0" algn="ctr" defTabSz="1066800">
                <a:lnSpc>
                  <a:spcPct val="90000"/>
                </a:lnSpc>
                <a:spcBef>
                  <a:spcPct val="0"/>
                </a:spcBef>
                <a:spcAft>
                  <a:spcPct val="35000"/>
                </a:spcAft>
                <a:buNone/>
              </a:pPr>
              <a:r>
                <a:rPr lang="zh-CN" altLang="en-US" kern="1200" dirty="0"/>
                <a:t>功能可视化</a:t>
              </a:r>
            </a:p>
          </p:txBody>
        </p:sp>
        <p:sp>
          <p:nvSpPr>
            <p:cNvPr id="24" name="任意多边形: 形状 23">
              <a:extLst>
                <a:ext uri="{FF2B5EF4-FFF2-40B4-BE49-F238E27FC236}">
                  <a16:creationId xmlns:a16="http://schemas.microsoft.com/office/drawing/2014/main" id="{BEA1B1B6-6F1D-44CD-9050-A3B74B2410B9}"/>
                </a:ext>
              </a:extLst>
            </p:cNvPr>
            <p:cNvSpPr/>
            <p:nvPr/>
          </p:nvSpPr>
          <p:spPr>
            <a:xfrm>
              <a:off x="3756567" y="3245811"/>
              <a:ext cx="1268909" cy="1458516"/>
            </a:xfrm>
            <a:custGeom>
              <a:avLst/>
              <a:gdLst>
                <a:gd name="connsiteX0" fmla="*/ 0 w 1458515"/>
                <a:gd name="connsiteY0" fmla="*/ 634454 h 1268908"/>
                <a:gd name="connsiteX1" fmla="*/ 317227 w 1458515"/>
                <a:gd name="connsiteY1" fmla="*/ 0 h 1268908"/>
                <a:gd name="connsiteX2" fmla="*/ 1141288 w 1458515"/>
                <a:gd name="connsiteY2" fmla="*/ 0 h 1268908"/>
                <a:gd name="connsiteX3" fmla="*/ 1458515 w 1458515"/>
                <a:gd name="connsiteY3" fmla="*/ 634454 h 1268908"/>
                <a:gd name="connsiteX4" fmla="*/ 1141288 w 1458515"/>
                <a:gd name="connsiteY4" fmla="*/ 1268908 h 1268908"/>
                <a:gd name="connsiteX5" fmla="*/ 317227 w 1458515"/>
                <a:gd name="connsiteY5" fmla="*/ 1268908 h 1268908"/>
                <a:gd name="connsiteX6" fmla="*/ 0 w 1458515"/>
                <a:gd name="connsiteY6" fmla="*/ 634454 h 126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8515" h="1268908">
                  <a:moveTo>
                    <a:pt x="729258" y="0"/>
                  </a:moveTo>
                  <a:lnTo>
                    <a:pt x="1458514" y="275988"/>
                  </a:lnTo>
                  <a:lnTo>
                    <a:pt x="1458514" y="992920"/>
                  </a:lnTo>
                  <a:lnTo>
                    <a:pt x="729258" y="1268908"/>
                  </a:lnTo>
                  <a:lnTo>
                    <a:pt x="1" y="992920"/>
                  </a:lnTo>
                  <a:lnTo>
                    <a:pt x="1" y="275988"/>
                  </a:lnTo>
                  <a:lnTo>
                    <a:pt x="729258" y="0"/>
                  </a:lnTo>
                  <a:close/>
                </a:path>
              </a:pathLst>
            </a:custGeom>
            <a:solidFill>
              <a:srgbClr val="00B050"/>
            </a:solidFill>
          </p:spPr>
          <p:style>
            <a:lnRef idx="2">
              <a:schemeClr val="lt1">
                <a:hueOff val="0"/>
                <a:satOff val="0"/>
                <a:lumOff val="0"/>
                <a:alphaOff val="0"/>
              </a:schemeClr>
            </a:lnRef>
            <a:fillRef idx="1">
              <a:schemeClr val="accent5">
                <a:hueOff val="-3700353"/>
                <a:satOff val="18774"/>
                <a:lumOff val="-2195"/>
                <a:alphaOff val="0"/>
              </a:schemeClr>
            </a:fillRef>
            <a:effectRef idx="0">
              <a:schemeClr val="accent5">
                <a:hueOff val="-3700353"/>
                <a:satOff val="18774"/>
                <a:lumOff val="-2195"/>
                <a:alphaOff val="0"/>
              </a:schemeClr>
            </a:effectRef>
            <a:fontRef idx="minor">
              <a:schemeClr val="lt1"/>
            </a:fontRef>
          </p:style>
          <p:txBody>
            <a:bodyPr spcFirstLastPara="0" vert="horz" wrap="square" lIns="289178" tIns="318726" rIns="289179" bIns="318725" numCol="1" spcCol="1270" anchor="ctr" anchorCtr="0">
              <a:noAutofit/>
            </a:bodyPr>
            <a:lstStyle/>
            <a:p>
              <a:pPr marL="0" lvl="0" indent="0" algn="ctr" defTabSz="1066800">
                <a:lnSpc>
                  <a:spcPct val="90000"/>
                </a:lnSpc>
                <a:spcBef>
                  <a:spcPct val="0"/>
                </a:spcBef>
                <a:spcAft>
                  <a:spcPct val="35000"/>
                </a:spcAft>
                <a:buNone/>
              </a:pPr>
              <a:r>
                <a:rPr lang="zh-CN" altLang="en-US" kern="1200" dirty="0"/>
                <a:t>工程团队协作</a:t>
              </a:r>
            </a:p>
          </p:txBody>
        </p:sp>
        <p:sp>
          <p:nvSpPr>
            <p:cNvPr id="25" name="任意多边形: 形状 24">
              <a:extLst>
                <a:ext uri="{FF2B5EF4-FFF2-40B4-BE49-F238E27FC236}">
                  <a16:creationId xmlns:a16="http://schemas.microsoft.com/office/drawing/2014/main" id="{456BBB53-4BE0-4A40-8990-D42D1D671337}"/>
                </a:ext>
              </a:extLst>
            </p:cNvPr>
            <p:cNvSpPr/>
            <p:nvPr/>
          </p:nvSpPr>
          <p:spPr>
            <a:xfrm>
              <a:off x="5126989" y="3245811"/>
              <a:ext cx="1268909" cy="1458516"/>
            </a:xfrm>
            <a:custGeom>
              <a:avLst/>
              <a:gdLst>
                <a:gd name="connsiteX0" fmla="*/ 0 w 1458515"/>
                <a:gd name="connsiteY0" fmla="*/ 634454 h 1268908"/>
                <a:gd name="connsiteX1" fmla="*/ 317227 w 1458515"/>
                <a:gd name="connsiteY1" fmla="*/ 0 h 1268908"/>
                <a:gd name="connsiteX2" fmla="*/ 1141288 w 1458515"/>
                <a:gd name="connsiteY2" fmla="*/ 0 h 1268908"/>
                <a:gd name="connsiteX3" fmla="*/ 1458515 w 1458515"/>
                <a:gd name="connsiteY3" fmla="*/ 634454 h 1268908"/>
                <a:gd name="connsiteX4" fmla="*/ 1141288 w 1458515"/>
                <a:gd name="connsiteY4" fmla="*/ 1268908 h 1268908"/>
                <a:gd name="connsiteX5" fmla="*/ 317227 w 1458515"/>
                <a:gd name="connsiteY5" fmla="*/ 1268908 h 1268908"/>
                <a:gd name="connsiteX6" fmla="*/ 0 w 1458515"/>
                <a:gd name="connsiteY6" fmla="*/ 634454 h 126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8515" h="1268908">
                  <a:moveTo>
                    <a:pt x="729258" y="0"/>
                  </a:moveTo>
                  <a:lnTo>
                    <a:pt x="1458514" y="275988"/>
                  </a:lnTo>
                  <a:lnTo>
                    <a:pt x="1458514" y="992920"/>
                  </a:lnTo>
                  <a:lnTo>
                    <a:pt x="729258" y="1268908"/>
                  </a:lnTo>
                  <a:lnTo>
                    <a:pt x="1" y="992920"/>
                  </a:lnTo>
                  <a:lnTo>
                    <a:pt x="1" y="275988"/>
                  </a:lnTo>
                  <a:lnTo>
                    <a:pt x="729258" y="0"/>
                  </a:lnTo>
                  <a:close/>
                </a:path>
              </a:pathLst>
            </a:custGeom>
            <a:solidFill>
              <a:srgbClr val="FFC000"/>
            </a:solidFill>
          </p:spPr>
          <p:style>
            <a:lnRef idx="2">
              <a:schemeClr val="lt1">
                <a:hueOff val="0"/>
                <a:satOff val="0"/>
                <a:lumOff val="0"/>
                <a:alphaOff val="0"/>
              </a:schemeClr>
            </a:lnRef>
            <a:fillRef idx="1">
              <a:schemeClr val="accent5">
                <a:hueOff val="-5550531"/>
                <a:satOff val="28162"/>
                <a:lumOff val="-3293"/>
                <a:alphaOff val="0"/>
              </a:schemeClr>
            </a:fillRef>
            <a:effectRef idx="0">
              <a:schemeClr val="accent5">
                <a:hueOff val="-5550531"/>
                <a:satOff val="28162"/>
                <a:lumOff val="-3293"/>
                <a:alphaOff val="0"/>
              </a:schemeClr>
            </a:effectRef>
            <a:fontRef idx="minor">
              <a:schemeClr val="lt1"/>
            </a:fontRef>
          </p:style>
          <p:txBody>
            <a:bodyPr spcFirstLastPara="0" vert="horz" wrap="square" lIns="197738" tIns="227286" rIns="197739" bIns="227285" numCol="1" spcCol="1270" anchor="ctr" anchorCtr="0">
              <a:noAutofit/>
            </a:bodyPr>
            <a:lstStyle/>
            <a:p>
              <a:pPr marL="0" lvl="0" indent="0" algn="ctr" defTabSz="1066800">
                <a:lnSpc>
                  <a:spcPct val="90000"/>
                </a:lnSpc>
                <a:spcBef>
                  <a:spcPct val="0"/>
                </a:spcBef>
                <a:spcAft>
                  <a:spcPct val="35000"/>
                </a:spcAft>
                <a:buNone/>
              </a:pPr>
              <a:r>
                <a:rPr lang="zh-CN" altLang="en-US" dirty="0"/>
                <a:t>失效分析基础</a:t>
              </a:r>
              <a:endParaRPr lang="zh-CN" altLang="en-US" kern="1200" dirty="0"/>
            </a:p>
          </p:txBody>
        </p:sp>
        <p:sp>
          <p:nvSpPr>
            <p:cNvPr id="26" name="任意多边形: 形状 25">
              <a:extLst>
                <a:ext uri="{FF2B5EF4-FFF2-40B4-BE49-F238E27FC236}">
                  <a16:creationId xmlns:a16="http://schemas.microsoft.com/office/drawing/2014/main" id="{B04214E0-0CEB-4C61-9FBB-15B58C093D44}"/>
                </a:ext>
              </a:extLst>
            </p:cNvPr>
            <p:cNvSpPr/>
            <p:nvPr/>
          </p:nvSpPr>
          <p:spPr>
            <a:xfrm>
              <a:off x="5868449" y="2027688"/>
              <a:ext cx="1268909" cy="1458516"/>
            </a:xfrm>
            <a:custGeom>
              <a:avLst/>
              <a:gdLst>
                <a:gd name="connsiteX0" fmla="*/ 0 w 1458515"/>
                <a:gd name="connsiteY0" fmla="*/ 634454 h 1268908"/>
                <a:gd name="connsiteX1" fmla="*/ 317227 w 1458515"/>
                <a:gd name="connsiteY1" fmla="*/ 0 h 1268908"/>
                <a:gd name="connsiteX2" fmla="*/ 1141288 w 1458515"/>
                <a:gd name="connsiteY2" fmla="*/ 0 h 1268908"/>
                <a:gd name="connsiteX3" fmla="*/ 1458515 w 1458515"/>
                <a:gd name="connsiteY3" fmla="*/ 634454 h 1268908"/>
                <a:gd name="connsiteX4" fmla="*/ 1141288 w 1458515"/>
                <a:gd name="connsiteY4" fmla="*/ 1268908 h 1268908"/>
                <a:gd name="connsiteX5" fmla="*/ 317227 w 1458515"/>
                <a:gd name="connsiteY5" fmla="*/ 1268908 h 1268908"/>
                <a:gd name="connsiteX6" fmla="*/ 0 w 1458515"/>
                <a:gd name="connsiteY6" fmla="*/ 634454 h 126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8515" h="1268908">
                  <a:moveTo>
                    <a:pt x="729258" y="0"/>
                  </a:moveTo>
                  <a:lnTo>
                    <a:pt x="1458514" y="275988"/>
                  </a:lnTo>
                  <a:lnTo>
                    <a:pt x="1458514" y="992920"/>
                  </a:lnTo>
                  <a:lnTo>
                    <a:pt x="729258" y="1268908"/>
                  </a:lnTo>
                  <a:lnTo>
                    <a:pt x="1" y="992920"/>
                  </a:lnTo>
                  <a:lnTo>
                    <a:pt x="1" y="275988"/>
                  </a:lnTo>
                  <a:lnTo>
                    <a:pt x="729258" y="0"/>
                  </a:lnTo>
                  <a:close/>
                </a:path>
              </a:pathLst>
            </a:custGeom>
          </p:spPr>
          <p:style>
            <a:lnRef idx="2">
              <a:schemeClr val="lt1">
                <a:hueOff val="0"/>
                <a:satOff val="0"/>
                <a:lumOff val="0"/>
                <a:alphaOff val="0"/>
              </a:schemeClr>
            </a:lnRef>
            <a:fillRef idx="1">
              <a:schemeClr val="accent5">
                <a:hueOff val="-7400707"/>
                <a:satOff val="37549"/>
                <a:lumOff val="-4391"/>
                <a:alphaOff val="0"/>
              </a:schemeClr>
            </a:fillRef>
            <a:effectRef idx="0">
              <a:schemeClr val="accent5">
                <a:hueOff val="-7400707"/>
                <a:satOff val="37549"/>
                <a:lumOff val="-4391"/>
                <a:alphaOff val="0"/>
              </a:schemeClr>
            </a:effectRef>
            <a:fontRef idx="minor">
              <a:schemeClr val="lt1"/>
            </a:fontRef>
          </p:style>
          <p:txBody>
            <a:bodyPr spcFirstLastPara="0" vert="horz" wrap="square" lIns="289178" tIns="318726" rIns="289179" bIns="318725" numCol="1" spcCol="1270" anchor="ctr" anchorCtr="0">
              <a:noAutofit/>
            </a:bodyPr>
            <a:lstStyle/>
            <a:p>
              <a:pPr marL="0" lvl="0" indent="0" algn="ctr" defTabSz="1066800">
                <a:lnSpc>
                  <a:spcPct val="90000"/>
                </a:lnSpc>
                <a:spcBef>
                  <a:spcPct val="0"/>
                </a:spcBef>
                <a:spcAft>
                  <a:spcPct val="35000"/>
                </a:spcAft>
                <a:buNone/>
              </a:pPr>
              <a:r>
                <a:rPr lang="zh-CN" altLang="en-US" kern="1200" dirty="0"/>
                <a:t>使用分析工具</a:t>
              </a:r>
            </a:p>
          </p:txBody>
        </p:sp>
        <p:sp>
          <p:nvSpPr>
            <p:cNvPr id="37" name="任意多边形: 形状 36">
              <a:extLst>
                <a:ext uri="{FF2B5EF4-FFF2-40B4-BE49-F238E27FC236}">
                  <a16:creationId xmlns:a16="http://schemas.microsoft.com/office/drawing/2014/main" id="{485259C4-456E-4BA3-AD90-2D4031657EE9}"/>
                </a:ext>
              </a:extLst>
            </p:cNvPr>
            <p:cNvSpPr/>
            <p:nvPr/>
          </p:nvSpPr>
          <p:spPr>
            <a:xfrm>
              <a:off x="2410013" y="3229636"/>
              <a:ext cx="1268909" cy="1458516"/>
            </a:xfrm>
            <a:custGeom>
              <a:avLst/>
              <a:gdLst>
                <a:gd name="connsiteX0" fmla="*/ 0 w 1458515"/>
                <a:gd name="connsiteY0" fmla="*/ 634454 h 1268908"/>
                <a:gd name="connsiteX1" fmla="*/ 317227 w 1458515"/>
                <a:gd name="connsiteY1" fmla="*/ 0 h 1268908"/>
                <a:gd name="connsiteX2" fmla="*/ 1141288 w 1458515"/>
                <a:gd name="connsiteY2" fmla="*/ 0 h 1268908"/>
                <a:gd name="connsiteX3" fmla="*/ 1458515 w 1458515"/>
                <a:gd name="connsiteY3" fmla="*/ 634454 h 1268908"/>
                <a:gd name="connsiteX4" fmla="*/ 1141288 w 1458515"/>
                <a:gd name="connsiteY4" fmla="*/ 1268908 h 1268908"/>
                <a:gd name="connsiteX5" fmla="*/ 317227 w 1458515"/>
                <a:gd name="connsiteY5" fmla="*/ 1268908 h 1268908"/>
                <a:gd name="connsiteX6" fmla="*/ 0 w 1458515"/>
                <a:gd name="connsiteY6" fmla="*/ 634454 h 126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8515" h="1268908">
                  <a:moveTo>
                    <a:pt x="729258" y="0"/>
                  </a:moveTo>
                  <a:lnTo>
                    <a:pt x="1458514" y="275988"/>
                  </a:lnTo>
                  <a:lnTo>
                    <a:pt x="1458514" y="992920"/>
                  </a:lnTo>
                  <a:lnTo>
                    <a:pt x="729258" y="1268908"/>
                  </a:lnTo>
                  <a:lnTo>
                    <a:pt x="1" y="992920"/>
                  </a:lnTo>
                  <a:lnTo>
                    <a:pt x="1" y="275988"/>
                  </a:lnTo>
                  <a:lnTo>
                    <a:pt x="729258" y="0"/>
                  </a:lnTo>
                  <a:close/>
                </a:path>
              </a:pathLst>
            </a:custGeom>
            <a:solidFill>
              <a:srgbClr val="FF0000"/>
            </a:solidFill>
          </p:spPr>
          <p:style>
            <a:lnRef idx="2">
              <a:schemeClr val="lt1">
                <a:hueOff val="0"/>
                <a:satOff val="0"/>
                <a:lumOff val="0"/>
                <a:alphaOff val="0"/>
              </a:schemeClr>
            </a:lnRef>
            <a:fillRef idx="1">
              <a:schemeClr val="accent5">
                <a:hueOff val="-9250884"/>
                <a:satOff val="46936"/>
                <a:lumOff val="-5489"/>
                <a:alphaOff val="0"/>
              </a:schemeClr>
            </a:fillRef>
            <a:effectRef idx="0">
              <a:schemeClr val="accent5">
                <a:hueOff val="-9250884"/>
                <a:satOff val="46936"/>
                <a:lumOff val="-5489"/>
                <a:alphaOff val="0"/>
              </a:schemeClr>
            </a:effectRef>
            <a:fontRef idx="minor">
              <a:schemeClr val="lt1"/>
            </a:fontRef>
          </p:style>
          <p:txBody>
            <a:bodyPr spcFirstLastPara="0" vert="horz" wrap="square" lIns="197738" tIns="227286" rIns="197739" bIns="227285" numCol="1" spcCol="1270" anchor="ctr" anchorCtr="0">
              <a:noAutofit/>
            </a:bodyPr>
            <a:lstStyle/>
            <a:p>
              <a:pPr marL="0" lvl="0" indent="0" algn="ctr" defTabSz="1066800">
                <a:lnSpc>
                  <a:spcPct val="90000"/>
                </a:lnSpc>
                <a:spcBef>
                  <a:spcPct val="0"/>
                </a:spcBef>
                <a:spcAft>
                  <a:spcPct val="35000"/>
                </a:spcAft>
                <a:buNone/>
              </a:pPr>
              <a:r>
                <a:rPr lang="zh-CN" altLang="en-US" kern="1200" dirty="0"/>
                <a:t>功能与要求关联</a:t>
              </a:r>
            </a:p>
          </p:txBody>
        </p:sp>
      </p:grpSp>
    </p:spTree>
    <p:extLst>
      <p:ext uri="{BB962C8B-B14F-4D97-AF65-F5344CB8AC3E}">
        <p14:creationId xmlns:p14="http://schemas.microsoft.com/office/powerpoint/2010/main" val="3989300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功能分析</a:t>
            </a:r>
            <a:endParaRPr lang="zh-CN" altLang="en-US" sz="3600" dirty="0"/>
          </a:p>
        </p:txBody>
      </p:sp>
      <p:sp>
        <p:nvSpPr>
          <p:cNvPr id="18" name="矩形 1">
            <a:extLst>
              <a:ext uri="{FF2B5EF4-FFF2-40B4-BE49-F238E27FC236}">
                <a16:creationId xmlns:a16="http://schemas.microsoft.com/office/drawing/2014/main" id="{CBADAA15-EC24-404F-AA5B-EAB17C19B321}"/>
              </a:ext>
            </a:extLst>
          </p:cNvPr>
          <p:cNvSpPr>
            <a:spLocks noChangeArrowheads="1"/>
          </p:cNvSpPr>
          <p:nvPr/>
        </p:nvSpPr>
        <p:spPr bwMode="auto">
          <a:xfrm>
            <a:off x="662133" y="964407"/>
            <a:ext cx="1368425"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功能分析</a:t>
            </a:r>
            <a:endParaRPr lang="en-US" altLang="zh-CN" sz="2000">
              <a:latin typeface="微软雅黑" panose="020B0503020204020204" pitchFamily="34" charset="-122"/>
              <a:ea typeface="微软雅黑" panose="020B0503020204020204" pitchFamily="34" charset="-122"/>
            </a:endParaRPr>
          </a:p>
        </p:txBody>
      </p:sp>
      <p:sp>
        <p:nvSpPr>
          <p:cNvPr id="19" name="矩形 2">
            <a:extLst>
              <a:ext uri="{FF2B5EF4-FFF2-40B4-BE49-F238E27FC236}">
                <a16:creationId xmlns:a16="http://schemas.microsoft.com/office/drawing/2014/main" id="{C62DEBCF-B2D8-4D55-894E-6956237493BF}"/>
              </a:ext>
            </a:extLst>
          </p:cNvPr>
          <p:cNvSpPr>
            <a:spLocks noChangeArrowheads="1"/>
          </p:cNvSpPr>
          <p:nvPr/>
        </p:nvSpPr>
        <p:spPr bwMode="auto">
          <a:xfrm>
            <a:off x="1597171" y="2039145"/>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20" name="矩形 3">
            <a:extLst>
              <a:ext uri="{FF2B5EF4-FFF2-40B4-BE49-F238E27FC236}">
                <a16:creationId xmlns:a16="http://schemas.microsoft.com/office/drawing/2014/main" id="{A2785698-AA99-42E3-B212-3B5B322CDD39}"/>
              </a:ext>
            </a:extLst>
          </p:cNvPr>
          <p:cNvSpPr>
            <a:spLocks noChangeArrowheads="1"/>
          </p:cNvSpPr>
          <p:nvPr/>
        </p:nvSpPr>
        <p:spPr bwMode="auto">
          <a:xfrm>
            <a:off x="1597171" y="2856707"/>
            <a:ext cx="1339850" cy="369888"/>
          </a:xfrm>
          <a:prstGeom prst="rect">
            <a:avLst/>
          </a:prstGeom>
          <a:solidFill>
            <a:srgbClr val="FFFF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功能</a:t>
            </a:r>
          </a:p>
        </p:txBody>
      </p:sp>
      <p:sp>
        <p:nvSpPr>
          <p:cNvPr id="21" name="矩形 4">
            <a:extLst>
              <a:ext uri="{FF2B5EF4-FFF2-40B4-BE49-F238E27FC236}">
                <a16:creationId xmlns:a16="http://schemas.microsoft.com/office/drawing/2014/main" id="{05F40100-9BDD-4CCF-9B45-98C5552BF985}"/>
              </a:ext>
            </a:extLst>
          </p:cNvPr>
          <p:cNvSpPr>
            <a:spLocks noChangeArrowheads="1"/>
          </p:cNvSpPr>
          <p:nvPr/>
        </p:nvSpPr>
        <p:spPr bwMode="auto">
          <a:xfrm>
            <a:off x="1600346" y="3620295"/>
            <a:ext cx="1336675"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要求</a:t>
            </a:r>
          </a:p>
        </p:txBody>
      </p:sp>
      <p:sp>
        <p:nvSpPr>
          <p:cNvPr id="22" name="矩形 5">
            <a:extLst>
              <a:ext uri="{FF2B5EF4-FFF2-40B4-BE49-F238E27FC236}">
                <a16:creationId xmlns:a16="http://schemas.microsoft.com/office/drawing/2014/main" id="{5B643778-CC01-45CE-9F71-857412A845BE}"/>
              </a:ext>
            </a:extLst>
          </p:cNvPr>
          <p:cNvSpPr>
            <a:spLocks noChangeArrowheads="1"/>
          </p:cNvSpPr>
          <p:nvPr/>
        </p:nvSpPr>
        <p:spPr bwMode="auto">
          <a:xfrm>
            <a:off x="1597171" y="4421982"/>
            <a:ext cx="1339850"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参数图</a:t>
            </a:r>
          </a:p>
        </p:txBody>
      </p:sp>
      <p:cxnSp>
        <p:nvCxnSpPr>
          <p:cNvPr id="23" name="肘形连接符 7">
            <a:extLst>
              <a:ext uri="{FF2B5EF4-FFF2-40B4-BE49-F238E27FC236}">
                <a16:creationId xmlns:a16="http://schemas.microsoft.com/office/drawing/2014/main" id="{1DF125CA-EC42-4E1D-8411-682CA01E4439}"/>
              </a:ext>
            </a:extLst>
          </p:cNvPr>
          <p:cNvCxnSpPr>
            <a:cxnSpLocks noChangeShapeType="1"/>
            <a:stCxn id="18" idx="2"/>
            <a:endCxn id="19" idx="1"/>
          </p:cNvCxnSpPr>
          <p:nvPr/>
        </p:nvCxnSpPr>
        <p:spPr bwMode="auto">
          <a:xfrm rot="16200000" flipH="1">
            <a:off x="1042340" y="1668463"/>
            <a:ext cx="858838"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肘形连接符 9">
            <a:extLst>
              <a:ext uri="{FF2B5EF4-FFF2-40B4-BE49-F238E27FC236}">
                <a16:creationId xmlns:a16="http://schemas.microsoft.com/office/drawing/2014/main" id="{9702A20D-3D04-476B-86AC-8ABD7D7D1F78}"/>
              </a:ext>
            </a:extLst>
          </p:cNvPr>
          <p:cNvCxnSpPr>
            <a:cxnSpLocks noChangeShapeType="1"/>
            <a:stCxn id="18" idx="2"/>
            <a:endCxn id="20" idx="1"/>
          </p:cNvCxnSpPr>
          <p:nvPr/>
        </p:nvCxnSpPr>
        <p:spPr bwMode="auto">
          <a:xfrm rot="16200000" flipH="1">
            <a:off x="632765" y="2078038"/>
            <a:ext cx="1677988"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肘形连接符 11">
            <a:extLst>
              <a:ext uri="{FF2B5EF4-FFF2-40B4-BE49-F238E27FC236}">
                <a16:creationId xmlns:a16="http://schemas.microsoft.com/office/drawing/2014/main" id="{8B853CF0-154F-47AF-A644-821E97EB99AD}"/>
              </a:ext>
            </a:extLst>
          </p:cNvPr>
          <p:cNvCxnSpPr>
            <a:cxnSpLocks noChangeShapeType="1"/>
            <a:stCxn id="18" idx="2"/>
            <a:endCxn id="21" idx="1"/>
          </p:cNvCxnSpPr>
          <p:nvPr/>
        </p:nvCxnSpPr>
        <p:spPr bwMode="auto">
          <a:xfrm rot="16200000" flipH="1">
            <a:off x="252558" y="2458245"/>
            <a:ext cx="2441575" cy="25400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肘形连接符 13">
            <a:extLst>
              <a:ext uri="{FF2B5EF4-FFF2-40B4-BE49-F238E27FC236}">
                <a16:creationId xmlns:a16="http://schemas.microsoft.com/office/drawing/2014/main" id="{3AC6A7B7-BF11-427D-AC13-FB0495112A42}"/>
              </a:ext>
            </a:extLst>
          </p:cNvPr>
          <p:cNvCxnSpPr>
            <a:cxnSpLocks noChangeShapeType="1"/>
            <a:stCxn id="18" idx="2"/>
            <a:endCxn id="22" idx="1"/>
          </p:cNvCxnSpPr>
          <p:nvPr/>
        </p:nvCxnSpPr>
        <p:spPr bwMode="auto">
          <a:xfrm rot="16200000" flipH="1">
            <a:off x="-149079" y="2859882"/>
            <a:ext cx="3241675"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右箭头 14">
            <a:extLst>
              <a:ext uri="{FF2B5EF4-FFF2-40B4-BE49-F238E27FC236}">
                <a16:creationId xmlns:a16="http://schemas.microsoft.com/office/drawing/2014/main" id="{439B822B-96DF-41F1-A001-968D05A3E681}"/>
              </a:ext>
            </a:extLst>
          </p:cNvPr>
          <p:cNvSpPr>
            <a:spLocks noChangeArrowheads="1"/>
          </p:cNvSpPr>
          <p:nvPr/>
        </p:nvSpPr>
        <p:spPr bwMode="auto">
          <a:xfrm>
            <a:off x="3079896" y="2945607"/>
            <a:ext cx="319087" cy="176213"/>
          </a:xfrm>
          <a:prstGeom prst="rightArrow">
            <a:avLst>
              <a:gd name="adj1" fmla="val 50000"/>
              <a:gd name="adj2" fmla="val 50258"/>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38" name="矩形 21">
            <a:extLst>
              <a:ext uri="{FF2B5EF4-FFF2-40B4-BE49-F238E27FC236}">
                <a16:creationId xmlns:a16="http://schemas.microsoft.com/office/drawing/2014/main" id="{944BE914-7996-42F4-A88E-35C598E4A53E}"/>
              </a:ext>
            </a:extLst>
          </p:cNvPr>
          <p:cNvSpPr>
            <a:spLocks noChangeArrowheads="1"/>
          </p:cNvSpPr>
          <p:nvPr/>
        </p:nvSpPr>
        <p:spPr bwMode="auto">
          <a:xfrm>
            <a:off x="1597171" y="5206207"/>
            <a:ext cx="1339850"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功能分析</a:t>
            </a:r>
          </a:p>
        </p:txBody>
      </p:sp>
      <p:cxnSp>
        <p:nvCxnSpPr>
          <p:cNvPr id="39" name="肘形连接符 8">
            <a:extLst>
              <a:ext uri="{FF2B5EF4-FFF2-40B4-BE49-F238E27FC236}">
                <a16:creationId xmlns:a16="http://schemas.microsoft.com/office/drawing/2014/main" id="{F3DFE2C6-82DD-4ED5-930B-F61386DFB4D8}"/>
              </a:ext>
            </a:extLst>
          </p:cNvPr>
          <p:cNvCxnSpPr>
            <a:cxnSpLocks noChangeShapeType="1"/>
            <a:stCxn id="18" idx="2"/>
            <a:endCxn id="38" idx="1"/>
          </p:cNvCxnSpPr>
          <p:nvPr/>
        </p:nvCxnSpPr>
        <p:spPr bwMode="auto">
          <a:xfrm rot="16200000" flipH="1">
            <a:off x="-541191" y="3251994"/>
            <a:ext cx="4025900"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1" name="图片 16">
            <a:extLst>
              <a:ext uri="{FF2B5EF4-FFF2-40B4-BE49-F238E27FC236}">
                <a16:creationId xmlns:a16="http://schemas.microsoft.com/office/drawing/2014/main" id="{E6B211BD-E240-4FBE-8E11-662C2F6BEA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36944" y="4968820"/>
            <a:ext cx="3776662"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矩形 17">
            <a:extLst>
              <a:ext uri="{FF2B5EF4-FFF2-40B4-BE49-F238E27FC236}">
                <a16:creationId xmlns:a16="http://schemas.microsoft.com/office/drawing/2014/main" id="{93F7B571-3965-4D56-A5B3-3BB05E58228A}"/>
              </a:ext>
            </a:extLst>
          </p:cNvPr>
          <p:cNvSpPr>
            <a:spLocks noChangeArrowheads="1"/>
          </p:cNvSpPr>
          <p:nvPr/>
        </p:nvSpPr>
        <p:spPr bwMode="auto">
          <a:xfrm>
            <a:off x="3541858" y="3041651"/>
            <a:ext cx="7387931" cy="167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dirty="0">
                <a:latin typeface="微软雅黑" panose="020B0503020204020204" pitchFamily="34" charset="-122"/>
                <a:ea typeface="微软雅黑" panose="020B0503020204020204" pitchFamily="34" charset="-122"/>
              </a:rPr>
              <a:t>注：一个组件（即零件清单中的零件或项目）在没有输入</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输出的情况下，也可能有一个目的</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功能。例如密封件、润滑脂、夹具、支架、外壳、连接件、焊剂等都</a:t>
            </a:r>
            <a:r>
              <a:rPr lang="zh-CN" altLang="en-US" sz="1400" b="1" dirty="0">
                <a:solidFill>
                  <a:srgbClr val="FF0000"/>
                </a:solidFill>
                <a:latin typeface="微软雅黑" panose="020B0503020204020204" pitchFamily="34" charset="-122"/>
                <a:ea typeface="微软雅黑" panose="020B0503020204020204" pitchFamily="34" charset="-122"/>
              </a:rPr>
              <a:t>有功能和要求</a:t>
            </a:r>
            <a:r>
              <a:rPr lang="zh-CN" altLang="en-US" sz="1400" dirty="0">
                <a:latin typeface="微软雅黑" panose="020B0503020204020204" pitchFamily="34" charset="-122"/>
                <a:ea typeface="微软雅黑" panose="020B0503020204020204" pitchFamily="34" charset="-122"/>
              </a:rPr>
              <a:t>，如材料、形状和厚度。</a:t>
            </a:r>
          </a:p>
          <a:p>
            <a:pPr algn="just">
              <a:lnSpc>
                <a:spcPct val="150000"/>
              </a:lnSpc>
            </a:pPr>
            <a:r>
              <a:rPr lang="zh-CN" altLang="en-US" sz="1400" dirty="0">
                <a:latin typeface="微软雅黑" panose="020B0503020204020204" pitchFamily="34" charset="-122"/>
                <a:ea typeface="微软雅黑" panose="020B0503020204020204" pitchFamily="34" charset="-122"/>
              </a:rPr>
              <a:t>一个项目除了其</a:t>
            </a:r>
            <a:r>
              <a:rPr lang="zh-CN" altLang="en-US" sz="1400" b="1" dirty="0">
                <a:solidFill>
                  <a:srgbClr val="FF0000"/>
                </a:solidFill>
                <a:latin typeface="微软雅黑" panose="020B0503020204020204" pitchFamily="34" charset="-122"/>
                <a:ea typeface="微软雅黑" panose="020B0503020204020204" pitchFamily="34" charset="-122"/>
              </a:rPr>
              <a:t>主要功能</a:t>
            </a:r>
            <a:r>
              <a:rPr lang="zh-CN" altLang="en-US" sz="1400" dirty="0">
                <a:latin typeface="微软雅黑" panose="020B0503020204020204" pitchFamily="34" charset="-122"/>
                <a:ea typeface="微软雅黑" panose="020B0503020204020204" pitchFamily="34" charset="-122"/>
              </a:rPr>
              <a:t>外，可以评估的其它功能包括</a:t>
            </a:r>
            <a:r>
              <a:rPr lang="zh-CN" altLang="en-US" sz="1400" b="1" dirty="0">
                <a:latin typeface="微软雅黑" panose="020B0503020204020204" pitchFamily="34" charset="-122"/>
                <a:ea typeface="微软雅黑" panose="020B0503020204020204" pitchFamily="34" charset="-122"/>
              </a:rPr>
              <a:t>接口功能</a:t>
            </a:r>
            <a:r>
              <a:rPr lang="zh-CN" altLang="en-US" sz="1400"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诊断功能</a:t>
            </a:r>
            <a:r>
              <a:rPr lang="zh-CN" altLang="en-US" sz="1400" dirty="0">
                <a:latin typeface="微软雅黑" panose="020B0503020204020204" pitchFamily="34" charset="-122"/>
                <a:ea typeface="微软雅黑" panose="020B0503020204020204" pitchFamily="34" charset="-122"/>
              </a:rPr>
              <a:t>和</a:t>
            </a:r>
            <a:r>
              <a:rPr lang="zh-CN" altLang="en-US" sz="1400" b="1" dirty="0">
                <a:latin typeface="微软雅黑" panose="020B0503020204020204" pitchFamily="34" charset="-122"/>
                <a:ea typeface="微软雅黑" panose="020B0503020204020204" pitchFamily="34" charset="-122"/>
              </a:rPr>
              <a:t>可服务性功能</a:t>
            </a:r>
            <a:r>
              <a:rPr lang="zh-CN" altLang="en-US" sz="1400" dirty="0">
                <a:latin typeface="微软雅黑" panose="020B0503020204020204" pitchFamily="34" charset="-122"/>
                <a:ea typeface="微软雅黑" panose="020B0503020204020204" pitchFamily="34" charset="-122"/>
              </a:rPr>
              <a:t>等</a:t>
            </a:r>
            <a:r>
              <a:rPr lang="zh-CN" altLang="en-US" sz="1400" b="1" dirty="0">
                <a:solidFill>
                  <a:srgbClr val="FF0000"/>
                </a:solidFill>
                <a:latin typeface="微软雅黑" panose="020B0503020204020204" pitchFamily="34" charset="-122"/>
                <a:ea typeface="微软雅黑" panose="020B0503020204020204" pitchFamily="34" charset="-122"/>
              </a:rPr>
              <a:t>辅助功能</a:t>
            </a:r>
            <a:r>
              <a:rPr lang="zh-CN" altLang="en-US" sz="1400" dirty="0">
                <a:latin typeface="微软雅黑" panose="020B0503020204020204" pitchFamily="34" charset="-122"/>
                <a:ea typeface="微软雅黑" panose="020B0503020204020204" pitchFamily="34" charset="-122"/>
              </a:rPr>
              <a:t>（见下图）。</a:t>
            </a:r>
          </a:p>
        </p:txBody>
      </p:sp>
      <p:pic>
        <p:nvPicPr>
          <p:cNvPr id="3" name="图片 2">
            <a:extLst>
              <a:ext uri="{FF2B5EF4-FFF2-40B4-BE49-F238E27FC236}">
                <a16:creationId xmlns:a16="http://schemas.microsoft.com/office/drawing/2014/main" id="{A16EBCC4-2CFF-407E-90CF-1754A610A2D0}"/>
              </a:ext>
            </a:extLst>
          </p:cNvPr>
          <p:cNvPicPr>
            <a:picLocks noChangeAspect="1"/>
          </p:cNvPicPr>
          <p:nvPr/>
        </p:nvPicPr>
        <p:blipFill>
          <a:blip r:embed="rId4"/>
          <a:stretch>
            <a:fillRect/>
          </a:stretch>
        </p:blipFill>
        <p:spPr>
          <a:xfrm>
            <a:off x="8066022" y="4606132"/>
            <a:ext cx="2995476" cy="1530072"/>
          </a:xfrm>
          <a:prstGeom prst="rect">
            <a:avLst/>
          </a:prstGeom>
        </p:spPr>
      </p:pic>
      <p:sp>
        <p:nvSpPr>
          <p:cNvPr id="4" name="文本框 3">
            <a:extLst>
              <a:ext uri="{FF2B5EF4-FFF2-40B4-BE49-F238E27FC236}">
                <a16:creationId xmlns:a16="http://schemas.microsoft.com/office/drawing/2014/main" id="{754C3CFA-1253-4EE3-9B00-479A9BA336AD}"/>
              </a:ext>
            </a:extLst>
          </p:cNvPr>
          <p:cNvSpPr txBox="1"/>
          <p:nvPr/>
        </p:nvSpPr>
        <p:spPr>
          <a:xfrm>
            <a:off x="3541858" y="1048413"/>
            <a:ext cx="7519640" cy="1993238"/>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功能描述了项目</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系统要素的</a:t>
            </a:r>
            <a:r>
              <a:rPr lang="zh-CN" altLang="en-US" sz="1400" b="1" dirty="0">
                <a:solidFill>
                  <a:srgbClr val="FF0000"/>
                </a:solidFill>
                <a:latin typeface="微软雅黑" panose="020B0503020204020204" pitchFamily="34" charset="-122"/>
                <a:ea typeface="微软雅黑" panose="020B0503020204020204" pitchFamily="34" charset="-122"/>
              </a:rPr>
              <a:t>预期用途</a:t>
            </a:r>
            <a:endParaRPr lang="en-US" altLang="zh-CN" sz="14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一个功能被</a:t>
            </a:r>
            <a:r>
              <a:rPr lang="zh-CN" altLang="en-US" sz="1400" b="1" dirty="0">
                <a:solidFill>
                  <a:srgbClr val="FF0000"/>
                </a:solidFill>
                <a:latin typeface="微软雅黑" panose="020B0503020204020204" pitchFamily="34" charset="-122"/>
                <a:ea typeface="微软雅黑" panose="020B0503020204020204" pitchFamily="34" charset="-122"/>
              </a:rPr>
              <a:t>分配</a:t>
            </a:r>
            <a:r>
              <a:rPr lang="zh-CN" altLang="en-US" sz="1400" dirty="0">
                <a:latin typeface="微软雅黑" panose="020B0503020204020204" pitchFamily="34" charset="-122"/>
                <a:ea typeface="微软雅黑" panose="020B0503020204020204" pitchFamily="34" charset="-122"/>
              </a:rPr>
              <a:t>给一个系统要素，一个架构要素也可以包含多个功能</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功能的描述需要</a:t>
            </a:r>
            <a:r>
              <a:rPr lang="zh-CN" altLang="en-US" sz="1400" b="1" dirty="0">
                <a:solidFill>
                  <a:srgbClr val="FF0000"/>
                </a:solidFill>
                <a:latin typeface="微软雅黑" panose="020B0503020204020204" pitchFamily="34" charset="-122"/>
                <a:ea typeface="微软雅黑" panose="020B0503020204020204" pitchFamily="34" charset="-122"/>
              </a:rPr>
              <a:t>清晰准确</a:t>
            </a:r>
            <a:endParaRPr lang="en-US" altLang="zh-CN" sz="14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功能的描述格式为：</a:t>
            </a:r>
            <a:r>
              <a:rPr lang="zh-CN" altLang="en-US" sz="1400" b="1" dirty="0">
                <a:solidFill>
                  <a:srgbClr val="FF0000"/>
                </a:solidFill>
                <a:latin typeface="微软雅黑" panose="020B0503020204020204" pitchFamily="34" charset="-122"/>
                <a:ea typeface="微软雅黑" panose="020B0503020204020204" pitchFamily="34" charset="-122"/>
              </a:rPr>
              <a:t>行为动词</a:t>
            </a:r>
            <a:r>
              <a:rPr lang="en-US" altLang="zh-CN" sz="1400" b="1" dirty="0">
                <a:solidFill>
                  <a:srgbClr val="FF0000"/>
                </a:solidFill>
                <a:latin typeface="微软雅黑" panose="020B0503020204020204" pitchFamily="34" charset="-122"/>
                <a:ea typeface="微软雅黑" panose="020B0503020204020204" pitchFamily="34" charset="-122"/>
              </a:rPr>
              <a:t>+</a:t>
            </a:r>
            <a:r>
              <a:rPr lang="zh-CN" altLang="en-US" sz="1400" b="1" dirty="0">
                <a:solidFill>
                  <a:srgbClr val="FF0000"/>
                </a:solidFill>
                <a:latin typeface="微软雅黑" panose="020B0503020204020204" pitchFamily="34" charset="-122"/>
                <a:ea typeface="微软雅黑" panose="020B0503020204020204" pitchFamily="34" charset="-122"/>
              </a:rPr>
              <a:t>名词，</a:t>
            </a:r>
            <a:r>
              <a:rPr lang="zh-CN" altLang="en-US" sz="1400" dirty="0">
                <a:latin typeface="微软雅黑" panose="020B0503020204020204" pitchFamily="34" charset="-122"/>
                <a:ea typeface="微软雅黑" panose="020B0503020204020204" pitchFamily="34" charset="-122"/>
              </a:rPr>
              <a:t>表示可测试量的功能</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功能应该是</a:t>
            </a:r>
            <a:r>
              <a:rPr lang="zh-CN" altLang="en-US" sz="1400" b="1" dirty="0">
                <a:solidFill>
                  <a:srgbClr val="FF0000"/>
                </a:solidFill>
                <a:latin typeface="微软雅黑" panose="020B0503020204020204" pitchFamily="34" charset="-122"/>
                <a:ea typeface="微软雅黑" panose="020B0503020204020204" pitchFamily="34" charset="-122"/>
              </a:rPr>
              <a:t>现在时态</a:t>
            </a:r>
            <a:r>
              <a:rPr lang="zh-CN" altLang="en-US" sz="1400" dirty="0">
                <a:latin typeface="微软雅黑" panose="020B0503020204020204" pitchFamily="34" charset="-122"/>
                <a:ea typeface="微软雅黑" panose="020B0503020204020204" pitchFamily="34" charset="-122"/>
              </a:rPr>
              <a:t>，并使用动词的基本形式</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功能描述了一个项目</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系统要素的输入和输出之间的关系，目的是完成一个任务</a:t>
            </a:r>
          </a:p>
        </p:txBody>
      </p:sp>
    </p:spTree>
    <p:extLst>
      <p:ext uri="{BB962C8B-B14F-4D97-AF65-F5344CB8AC3E}">
        <p14:creationId xmlns:p14="http://schemas.microsoft.com/office/powerpoint/2010/main" val="1509556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19661"/>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功能分析</a:t>
            </a:r>
            <a:endParaRPr lang="zh-CN" altLang="en-US" sz="3600" dirty="0"/>
          </a:p>
        </p:txBody>
      </p:sp>
      <p:sp>
        <p:nvSpPr>
          <p:cNvPr id="27" name="矩形 1">
            <a:extLst>
              <a:ext uri="{FF2B5EF4-FFF2-40B4-BE49-F238E27FC236}">
                <a16:creationId xmlns:a16="http://schemas.microsoft.com/office/drawing/2014/main" id="{8ECE59A1-D495-4F6F-9CE3-FA3C12C46B97}"/>
              </a:ext>
            </a:extLst>
          </p:cNvPr>
          <p:cNvSpPr>
            <a:spLocks noChangeArrowheads="1"/>
          </p:cNvSpPr>
          <p:nvPr/>
        </p:nvSpPr>
        <p:spPr bwMode="auto">
          <a:xfrm>
            <a:off x="731981" y="1073510"/>
            <a:ext cx="1368425"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功能分析</a:t>
            </a:r>
            <a:endParaRPr lang="en-US" altLang="zh-CN" sz="2000">
              <a:latin typeface="微软雅黑" panose="020B0503020204020204" pitchFamily="34" charset="-122"/>
              <a:ea typeface="微软雅黑" panose="020B0503020204020204" pitchFamily="34" charset="-122"/>
            </a:endParaRPr>
          </a:p>
        </p:txBody>
      </p:sp>
      <p:sp>
        <p:nvSpPr>
          <p:cNvPr id="28" name="矩形 2">
            <a:extLst>
              <a:ext uri="{FF2B5EF4-FFF2-40B4-BE49-F238E27FC236}">
                <a16:creationId xmlns:a16="http://schemas.microsoft.com/office/drawing/2014/main" id="{33A326A0-BE35-4F90-A771-A8C37A390D0F}"/>
              </a:ext>
            </a:extLst>
          </p:cNvPr>
          <p:cNvSpPr>
            <a:spLocks noChangeArrowheads="1"/>
          </p:cNvSpPr>
          <p:nvPr/>
        </p:nvSpPr>
        <p:spPr bwMode="auto">
          <a:xfrm>
            <a:off x="1667019" y="2148248"/>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29" name="矩形 3">
            <a:extLst>
              <a:ext uri="{FF2B5EF4-FFF2-40B4-BE49-F238E27FC236}">
                <a16:creationId xmlns:a16="http://schemas.microsoft.com/office/drawing/2014/main" id="{629D586D-748F-413B-86F7-9FC2BE114151}"/>
              </a:ext>
            </a:extLst>
          </p:cNvPr>
          <p:cNvSpPr>
            <a:spLocks noChangeArrowheads="1"/>
          </p:cNvSpPr>
          <p:nvPr/>
        </p:nvSpPr>
        <p:spPr bwMode="auto">
          <a:xfrm>
            <a:off x="1667019" y="2965810"/>
            <a:ext cx="1339850"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功能</a:t>
            </a:r>
          </a:p>
        </p:txBody>
      </p:sp>
      <p:sp>
        <p:nvSpPr>
          <p:cNvPr id="30" name="矩形 4">
            <a:extLst>
              <a:ext uri="{FF2B5EF4-FFF2-40B4-BE49-F238E27FC236}">
                <a16:creationId xmlns:a16="http://schemas.microsoft.com/office/drawing/2014/main" id="{205D2ED9-AC58-4580-BA75-ACCECD49A405}"/>
              </a:ext>
            </a:extLst>
          </p:cNvPr>
          <p:cNvSpPr>
            <a:spLocks noChangeArrowheads="1"/>
          </p:cNvSpPr>
          <p:nvPr/>
        </p:nvSpPr>
        <p:spPr bwMode="auto">
          <a:xfrm>
            <a:off x="1670194" y="3729398"/>
            <a:ext cx="1336675" cy="369887"/>
          </a:xfrm>
          <a:prstGeom prst="rect">
            <a:avLst/>
          </a:prstGeom>
          <a:solidFill>
            <a:srgbClr val="FFFF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要求</a:t>
            </a:r>
          </a:p>
        </p:txBody>
      </p:sp>
      <p:sp>
        <p:nvSpPr>
          <p:cNvPr id="31" name="矩形 5">
            <a:extLst>
              <a:ext uri="{FF2B5EF4-FFF2-40B4-BE49-F238E27FC236}">
                <a16:creationId xmlns:a16="http://schemas.microsoft.com/office/drawing/2014/main" id="{2AE5B1FA-96E4-4A31-B241-027446D36FCE}"/>
              </a:ext>
            </a:extLst>
          </p:cNvPr>
          <p:cNvSpPr>
            <a:spLocks noChangeArrowheads="1"/>
          </p:cNvSpPr>
          <p:nvPr/>
        </p:nvSpPr>
        <p:spPr bwMode="auto">
          <a:xfrm>
            <a:off x="1667019" y="4531085"/>
            <a:ext cx="1339850"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参数图</a:t>
            </a:r>
          </a:p>
        </p:txBody>
      </p:sp>
      <p:cxnSp>
        <p:nvCxnSpPr>
          <p:cNvPr id="32" name="肘形连接符 7">
            <a:extLst>
              <a:ext uri="{FF2B5EF4-FFF2-40B4-BE49-F238E27FC236}">
                <a16:creationId xmlns:a16="http://schemas.microsoft.com/office/drawing/2014/main" id="{69B2119F-668E-4635-AFEF-625301E9E21A}"/>
              </a:ext>
            </a:extLst>
          </p:cNvPr>
          <p:cNvCxnSpPr>
            <a:cxnSpLocks noChangeShapeType="1"/>
            <a:stCxn id="27" idx="2"/>
            <a:endCxn id="28" idx="1"/>
          </p:cNvCxnSpPr>
          <p:nvPr/>
        </p:nvCxnSpPr>
        <p:spPr bwMode="auto">
          <a:xfrm rot="16200000" flipH="1">
            <a:off x="1112188" y="1777566"/>
            <a:ext cx="858838"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肘形连接符 9">
            <a:extLst>
              <a:ext uri="{FF2B5EF4-FFF2-40B4-BE49-F238E27FC236}">
                <a16:creationId xmlns:a16="http://schemas.microsoft.com/office/drawing/2014/main" id="{7410A960-0D91-4294-A2DE-D538A3F20CAA}"/>
              </a:ext>
            </a:extLst>
          </p:cNvPr>
          <p:cNvCxnSpPr>
            <a:cxnSpLocks noChangeShapeType="1"/>
            <a:stCxn id="27" idx="2"/>
            <a:endCxn id="29" idx="1"/>
          </p:cNvCxnSpPr>
          <p:nvPr/>
        </p:nvCxnSpPr>
        <p:spPr bwMode="auto">
          <a:xfrm rot="16200000" flipH="1">
            <a:off x="702613" y="2187141"/>
            <a:ext cx="1677988"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肘形连接符 11">
            <a:extLst>
              <a:ext uri="{FF2B5EF4-FFF2-40B4-BE49-F238E27FC236}">
                <a16:creationId xmlns:a16="http://schemas.microsoft.com/office/drawing/2014/main" id="{8115F77A-69A8-4270-AB0C-D6C3FFB67B11}"/>
              </a:ext>
            </a:extLst>
          </p:cNvPr>
          <p:cNvCxnSpPr>
            <a:cxnSpLocks noChangeShapeType="1"/>
            <a:stCxn id="27" idx="2"/>
            <a:endCxn id="30" idx="1"/>
          </p:cNvCxnSpPr>
          <p:nvPr/>
        </p:nvCxnSpPr>
        <p:spPr bwMode="auto">
          <a:xfrm rot="16200000" flipH="1">
            <a:off x="322406" y="2567348"/>
            <a:ext cx="2441575" cy="25400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肘形连接符 13">
            <a:extLst>
              <a:ext uri="{FF2B5EF4-FFF2-40B4-BE49-F238E27FC236}">
                <a16:creationId xmlns:a16="http://schemas.microsoft.com/office/drawing/2014/main" id="{B854E7C6-E7A1-46F2-A853-62151CF9F45E}"/>
              </a:ext>
            </a:extLst>
          </p:cNvPr>
          <p:cNvCxnSpPr>
            <a:cxnSpLocks noChangeShapeType="1"/>
            <a:stCxn id="27" idx="2"/>
            <a:endCxn id="31" idx="1"/>
          </p:cNvCxnSpPr>
          <p:nvPr/>
        </p:nvCxnSpPr>
        <p:spPr bwMode="auto">
          <a:xfrm rot="16200000" flipH="1">
            <a:off x="-79231" y="2968985"/>
            <a:ext cx="3241675"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右箭头 14">
            <a:extLst>
              <a:ext uri="{FF2B5EF4-FFF2-40B4-BE49-F238E27FC236}">
                <a16:creationId xmlns:a16="http://schemas.microsoft.com/office/drawing/2014/main" id="{343372DB-D31E-4139-B97B-9B6DA1E23476}"/>
              </a:ext>
            </a:extLst>
          </p:cNvPr>
          <p:cNvSpPr>
            <a:spLocks noChangeArrowheads="1"/>
          </p:cNvSpPr>
          <p:nvPr/>
        </p:nvSpPr>
        <p:spPr bwMode="auto">
          <a:xfrm>
            <a:off x="3150470" y="3754004"/>
            <a:ext cx="695306" cy="320674"/>
          </a:xfrm>
          <a:prstGeom prst="rightArrow">
            <a:avLst>
              <a:gd name="adj1" fmla="val 50000"/>
              <a:gd name="adj2" fmla="val 50008"/>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43" name="矩形 21">
            <a:extLst>
              <a:ext uri="{FF2B5EF4-FFF2-40B4-BE49-F238E27FC236}">
                <a16:creationId xmlns:a16="http://schemas.microsoft.com/office/drawing/2014/main" id="{7A598CDA-9E5D-44F6-ABC4-0B0F52431351}"/>
              </a:ext>
            </a:extLst>
          </p:cNvPr>
          <p:cNvSpPr>
            <a:spLocks noChangeArrowheads="1"/>
          </p:cNvSpPr>
          <p:nvPr/>
        </p:nvSpPr>
        <p:spPr bwMode="auto">
          <a:xfrm>
            <a:off x="1667019" y="5315310"/>
            <a:ext cx="1339850"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功能分析</a:t>
            </a:r>
          </a:p>
        </p:txBody>
      </p:sp>
      <p:cxnSp>
        <p:nvCxnSpPr>
          <p:cNvPr id="44" name="肘形连接符 8">
            <a:extLst>
              <a:ext uri="{FF2B5EF4-FFF2-40B4-BE49-F238E27FC236}">
                <a16:creationId xmlns:a16="http://schemas.microsoft.com/office/drawing/2014/main" id="{57C32C55-3CD6-43A1-A524-DDC9CC0F331A}"/>
              </a:ext>
            </a:extLst>
          </p:cNvPr>
          <p:cNvCxnSpPr>
            <a:cxnSpLocks noChangeShapeType="1"/>
            <a:stCxn id="27" idx="2"/>
            <a:endCxn id="43" idx="1"/>
          </p:cNvCxnSpPr>
          <p:nvPr/>
        </p:nvCxnSpPr>
        <p:spPr bwMode="auto">
          <a:xfrm rot="16200000" flipH="1">
            <a:off x="-471343" y="3361097"/>
            <a:ext cx="4025900"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28">
            <a:extLst>
              <a:ext uri="{FF2B5EF4-FFF2-40B4-BE49-F238E27FC236}">
                <a16:creationId xmlns:a16="http://schemas.microsoft.com/office/drawing/2014/main" id="{0AEE68D7-50AF-471A-861B-6D0ED3B33125}"/>
              </a:ext>
            </a:extLst>
          </p:cNvPr>
          <p:cNvSpPr>
            <a:spLocks noChangeArrowheads="1"/>
          </p:cNvSpPr>
          <p:nvPr/>
        </p:nvSpPr>
        <p:spPr bwMode="auto">
          <a:xfrm>
            <a:off x="3875141" y="1488977"/>
            <a:ext cx="5308448" cy="4480842"/>
          </a:xfrm>
          <a:prstGeom prst="rect">
            <a:avLst/>
          </a:prstGeom>
          <a:noFill/>
          <a:ln w="9525">
            <a:noFill/>
            <a:miter lim="800000"/>
          </a:ln>
        </p:spPr>
        <p:txBody>
          <a:bodyPr wrap="square">
            <a:spAutoFit/>
          </a:bodyPr>
          <a:lstStyle/>
          <a:p>
            <a:pPr marL="342265" indent="-342265">
              <a:lnSpc>
                <a:spcPct val="150000"/>
              </a:lnSpc>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ISO 9000</a:t>
            </a:r>
            <a:r>
              <a:rPr lang="zh-CN" altLang="en-US" sz="1600" dirty="0">
                <a:latin typeface="微软雅黑" panose="020B0503020204020204" pitchFamily="34" charset="-122"/>
                <a:ea typeface="微软雅黑" panose="020B0503020204020204" pitchFamily="34" charset="-122"/>
              </a:rPr>
              <a:t>将要求定义为一个特定设计、产品或过程需要满足的需求或期望。</a:t>
            </a:r>
            <a:endParaRPr lang="en-US" altLang="zh-CN" sz="1600" dirty="0">
              <a:latin typeface="微软雅黑" panose="020B0503020204020204" pitchFamily="34" charset="-122"/>
              <a:ea typeface="微软雅黑" panose="020B0503020204020204" pitchFamily="34" charset="-122"/>
            </a:endParaRPr>
          </a:p>
          <a:p>
            <a:pPr marL="342265" indent="-342265">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要求可分为两类</a:t>
            </a:r>
            <a:r>
              <a:rPr lang="en-US" altLang="zh-CN" sz="1600" dirty="0">
                <a:latin typeface="微软雅黑" panose="020B0503020204020204" pitchFamily="34" charset="-122"/>
                <a:ea typeface="微软雅黑" panose="020B0503020204020204" pitchFamily="34" charset="-122"/>
              </a:rPr>
              <a:t>:</a:t>
            </a:r>
          </a:p>
          <a:p>
            <a:pPr marL="742950" lvl="1" indent="-285750">
              <a:lnSpc>
                <a:spcPct val="150000"/>
              </a:lnSpc>
              <a:buFont typeface="Wingdings" panose="05000000000000000000" pitchFamily="2" charset="2"/>
              <a:buChar char="u"/>
            </a:pPr>
            <a:r>
              <a:rPr lang="zh-CN" altLang="en-US" sz="1600" dirty="0">
                <a:solidFill>
                  <a:srgbClr val="FF0000"/>
                </a:solidFill>
                <a:latin typeface="微软雅黑" panose="020B0503020204020204" pitchFamily="34" charset="-122"/>
                <a:ea typeface="微软雅黑" panose="020B0503020204020204" pitchFamily="34" charset="-122"/>
              </a:rPr>
              <a:t>功能要求</a:t>
            </a:r>
            <a:r>
              <a:rPr lang="zh-CN" altLang="en-US" sz="1600" dirty="0">
                <a:latin typeface="微软雅黑" panose="020B0503020204020204" pitchFamily="34" charset="-122"/>
                <a:ea typeface="微软雅黑" panose="020B0503020204020204" pitchFamily="34" charset="-122"/>
              </a:rPr>
              <a:t>：判断或测量功能预期性的标准</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u"/>
            </a:pPr>
            <a:r>
              <a:rPr lang="zh-CN" altLang="en-US" sz="1600" dirty="0">
                <a:solidFill>
                  <a:srgbClr val="FF0000"/>
                </a:solidFill>
                <a:latin typeface="微软雅黑" panose="020B0503020204020204" pitchFamily="34" charset="-122"/>
                <a:ea typeface="微软雅黑" panose="020B0503020204020204" pitchFamily="34" charset="-122"/>
              </a:rPr>
              <a:t>非功能要求</a:t>
            </a:r>
            <a:r>
              <a:rPr lang="zh-CN" altLang="en-US" sz="1600" dirty="0">
                <a:latin typeface="微软雅黑" panose="020B0503020204020204" pitchFamily="34" charset="-122"/>
                <a:ea typeface="微软雅黑" panose="020B0503020204020204" pitchFamily="34" charset="-122"/>
              </a:rPr>
              <a:t>：对设计决策自由度的限制</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如温度范围</a:t>
            </a:r>
            <a:r>
              <a:rPr lang="en-US" altLang="zh-CN" sz="1600" dirty="0">
                <a:latin typeface="微软雅黑" panose="020B0503020204020204" pitchFamily="34" charset="-122"/>
                <a:ea typeface="微软雅黑" panose="020B0503020204020204" pitchFamily="34" charset="-122"/>
              </a:rPr>
              <a:t>】</a:t>
            </a:r>
          </a:p>
          <a:p>
            <a:pPr marL="342265" indent="-342265">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要求可以来自内部和外部，可能是：</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u"/>
            </a:pPr>
            <a:r>
              <a:rPr lang="zh-CN" altLang="en-US" sz="1600" dirty="0">
                <a:solidFill>
                  <a:srgbClr val="FF0000"/>
                </a:solidFill>
                <a:latin typeface="微软雅黑" panose="020B0503020204020204" pitchFamily="34" charset="-122"/>
                <a:ea typeface="微软雅黑" panose="020B0503020204020204" pitchFamily="34" charset="-122"/>
              </a:rPr>
              <a:t>法律要求</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环境友好型产品设计</a:t>
            </a:r>
            <a:r>
              <a:rPr lang="en-US" altLang="zh-CN" sz="1600" dirty="0">
                <a:latin typeface="微软雅黑" panose="020B0503020204020204" pitchFamily="34" charset="-122"/>
                <a:ea typeface="微软雅黑" panose="020B0503020204020204" pitchFamily="34" charset="-122"/>
              </a:rPr>
              <a:t>】</a:t>
            </a:r>
          </a:p>
          <a:p>
            <a:pPr marL="742950" lvl="1" indent="-285750">
              <a:lnSpc>
                <a:spcPct val="150000"/>
              </a:lnSpc>
              <a:buFont typeface="Wingdings" panose="05000000000000000000" pitchFamily="2" charset="2"/>
              <a:buChar char="u"/>
            </a:pPr>
            <a:r>
              <a:rPr lang="zh-CN" altLang="en-US" sz="1600" dirty="0">
                <a:solidFill>
                  <a:srgbClr val="FF0000"/>
                </a:solidFill>
                <a:latin typeface="微软雅黑" panose="020B0503020204020204" pitchFamily="34" charset="-122"/>
                <a:ea typeface="微软雅黑" panose="020B0503020204020204" pitchFamily="34" charset="-122"/>
              </a:rPr>
              <a:t>行业规范</a:t>
            </a:r>
            <a:r>
              <a:rPr lang="en-US" altLang="zh-CN" sz="1600" dirty="0">
                <a:latin typeface="微软雅黑" panose="020B0503020204020204" pitchFamily="34" charset="-122"/>
                <a:ea typeface="微软雅黑" panose="020B0503020204020204" pitchFamily="34" charset="-122"/>
              </a:rPr>
              <a:t>【ISO9000/ISO26262</a:t>
            </a:r>
            <a:r>
              <a:rPr lang="zh-CN" altLang="en-US" sz="1600" dirty="0">
                <a:latin typeface="微软雅黑" panose="020B0503020204020204" pitchFamily="34" charset="-122"/>
                <a:ea typeface="微软雅黑" panose="020B0503020204020204" pitchFamily="34" charset="-122"/>
              </a:rPr>
              <a:t>功能安全</a:t>
            </a:r>
            <a:r>
              <a:rPr lang="en-US" altLang="zh-CN" sz="1600" dirty="0">
                <a:latin typeface="微软雅黑" panose="020B0503020204020204" pitchFamily="34" charset="-122"/>
                <a:ea typeface="微软雅黑" panose="020B0503020204020204" pitchFamily="34" charset="-122"/>
              </a:rPr>
              <a:t>】</a:t>
            </a:r>
          </a:p>
          <a:p>
            <a:pPr marL="742950" lvl="1" indent="-285750">
              <a:lnSpc>
                <a:spcPct val="150000"/>
              </a:lnSpc>
              <a:buFont typeface="Wingdings" panose="05000000000000000000" pitchFamily="2" charset="2"/>
              <a:buChar char="u"/>
            </a:pPr>
            <a:r>
              <a:rPr lang="zh-CN" altLang="en-US" sz="1600" dirty="0">
                <a:solidFill>
                  <a:srgbClr val="FF0000"/>
                </a:solidFill>
                <a:latin typeface="微软雅黑" panose="020B0503020204020204" pitchFamily="34" charset="-122"/>
                <a:ea typeface="微软雅黑" panose="020B0503020204020204" pitchFamily="34" charset="-122"/>
              </a:rPr>
              <a:t>客户要求</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明确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隐含</a:t>
            </a:r>
            <a:r>
              <a:rPr lang="en-US" altLang="zh-CN" sz="1600" dirty="0">
                <a:latin typeface="微软雅黑" panose="020B0503020204020204" pitchFamily="34" charset="-122"/>
                <a:ea typeface="微软雅黑" panose="020B0503020204020204" pitchFamily="34" charset="-122"/>
              </a:rPr>
              <a:t>】</a:t>
            </a:r>
          </a:p>
          <a:p>
            <a:pPr marL="742950" lvl="1" indent="-285750">
              <a:lnSpc>
                <a:spcPct val="150000"/>
              </a:lnSpc>
              <a:buFont typeface="Wingdings" panose="05000000000000000000" pitchFamily="2" charset="2"/>
              <a:buChar char="u"/>
            </a:pPr>
            <a:r>
              <a:rPr lang="zh-CN" altLang="en-US" sz="1600" dirty="0">
                <a:solidFill>
                  <a:srgbClr val="FF0000"/>
                </a:solidFill>
                <a:latin typeface="微软雅黑" panose="020B0503020204020204" pitchFamily="34" charset="-122"/>
                <a:ea typeface="微软雅黑" panose="020B0503020204020204" pitchFamily="34" charset="-122"/>
              </a:rPr>
              <a:t>内部要求</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公司的基线规范</a:t>
            </a:r>
            <a:r>
              <a:rPr lang="en-US" altLang="zh-CN" sz="1600" dirty="0">
                <a:latin typeface="微软雅黑" panose="020B0503020204020204" pitchFamily="34" charset="-122"/>
                <a:ea typeface="微软雅黑" panose="020B0503020204020204" pitchFamily="34" charset="-122"/>
              </a:rPr>
              <a:t>】</a:t>
            </a:r>
          </a:p>
          <a:p>
            <a:pPr marL="742950" lvl="1" indent="-285750">
              <a:lnSpc>
                <a:spcPct val="150000"/>
              </a:lnSpc>
              <a:buFont typeface="Wingdings" panose="05000000000000000000" pitchFamily="2" charset="2"/>
              <a:buChar char="u"/>
            </a:pPr>
            <a:r>
              <a:rPr lang="zh-CN" altLang="en-US" sz="1600" dirty="0">
                <a:solidFill>
                  <a:srgbClr val="FF0000"/>
                </a:solidFill>
                <a:latin typeface="微软雅黑" panose="020B0503020204020204" pitchFamily="34" charset="-122"/>
                <a:ea typeface="微软雅黑" panose="020B0503020204020204" pitchFamily="34" charset="-122"/>
              </a:rPr>
              <a:t>产品特性</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产品的显著特征</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19" name="半闭框 18">
            <a:extLst>
              <a:ext uri="{FF2B5EF4-FFF2-40B4-BE49-F238E27FC236}">
                <a16:creationId xmlns:a16="http://schemas.microsoft.com/office/drawing/2014/main" id="{2AA7C252-2946-45A5-A331-2AEA9C0E9851}"/>
              </a:ext>
            </a:extLst>
          </p:cNvPr>
          <p:cNvSpPr/>
          <p:nvPr/>
        </p:nvSpPr>
        <p:spPr>
          <a:xfrm>
            <a:off x="3805745" y="1419127"/>
            <a:ext cx="2933700" cy="1333500"/>
          </a:xfrm>
          <a:prstGeom prst="halfFrame">
            <a:avLst>
              <a:gd name="adj1" fmla="val 9204"/>
              <a:gd name="adj2" fmla="val 3716"/>
            </a:avLst>
          </a:prstGeom>
          <a:solidFill>
            <a:srgbClr val="FF33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半闭框 19">
            <a:extLst>
              <a:ext uri="{FF2B5EF4-FFF2-40B4-BE49-F238E27FC236}">
                <a16:creationId xmlns:a16="http://schemas.microsoft.com/office/drawing/2014/main" id="{4BE1756B-D067-4ECF-A035-2FEBFB093756}"/>
              </a:ext>
            </a:extLst>
          </p:cNvPr>
          <p:cNvSpPr/>
          <p:nvPr/>
        </p:nvSpPr>
        <p:spPr>
          <a:xfrm flipH="1" flipV="1">
            <a:off x="5621341" y="4832710"/>
            <a:ext cx="3685792" cy="1333500"/>
          </a:xfrm>
          <a:prstGeom prst="halfFrame">
            <a:avLst>
              <a:gd name="adj1" fmla="val 9918"/>
              <a:gd name="adj2" fmla="val 3716"/>
            </a:avLst>
          </a:prstGeom>
          <a:solidFill>
            <a:srgbClr val="FF330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82615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lide(fromBottom)">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功能分析</a:t>
            </a:r>
            <a:endParaRPr lang="zh-CN" altLang="en-US" sz="3600" dirty="0"/>
          </a:p>
        </p:txBody>
      </p:sp>
      <p:sp>
        <p:nvSpPr>
          <p:cNvPr id="18" name="矩形 1">
            <a:extLst>
              <a:ext uri="{FF2B5EF4-FFF2-40B4-BE49-F238E27FC236}">
                <a16:creationId xmlns:a16="http://schemas.microsoft.com/office/drawing/2014/main" id="{9D4F9501-DD47-4376-B503-B8FBE7A9B96A}"/>
              </a:ext>
            </a:extLst>
          </p:cNvPr>
          <p:cNvSpPr>
            <a:spLocks noChangeArrowheads="1"/>
          </p:cNvSpPr>
          <p:nvPr/>
        </p:nvSpPr>
        <p:spPr bwMode="auto">
          <a:xfrm>
            <a:off x="731981" y="1074799"/>
            <a:ext cx="1368425"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功能分析</a:t>
            </a:r>
            <a:endParaRPr lang="en-US" altLang="zh-CN" sz="2000">
              <a:latin typeface="微软雅黑" panose="020B0503020204020204" pitchFamily="34" charset="-122"/>
              <a:ea typeface="微软雅黑" panose="020B0503020204020204" pitchFamily="34" charset="-122"/>
            </a:endParaRPr>
          </a:p>
        </p:txBody>
      </p:sp>
      <p:sp>
        <p:nvSpPr>
          <p:cNvPr id="19" name="矩形 2">
            <a:extLst>
              <a:ext uri="{FF2B5EF4-FFF2-40B4-BE49-F238E27FC236}">
                <a16:creationId xmlns:a16="http://schemas.microsoft.com/office/drawing/2014/main" id="{C7ECC3C5-BE8A-4C8C-9948-F79AD7EA8DA3}"/>
              </a:ext>
            </a:extLst>
          </p:cNvPr>
          <p:cNvSpPr>
            <a:spLocks noChangeArrowheads="1"/>
          </p:cNvSpPr>
          <p:nvPr/>
        </p:nvSpPr>
        <p:spPr bwMode="auto">
          <a:xfrm>
            <a:off x="1667019" y="2149537"/>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20" name="矩形 3">
            <a:extLst>
              <a:ext uri="{FF2B5EF4-FFF2-40B4-BE49-F238E27FC236}">
                <a16:creationId xmlns:a16="http://schemas.microsoft.com/office/drawing/2014/main" id="{7D9FFD11-823F-43D8-9905-EB08EB9A4A9B}"/>
              </a:ext>
            </a:extLst>
          </p:cNvPr>
          <p:cNvSpPr>
            <a:spLocks noChangeArrowheads="1"/>
          </p:cNvSpPr>
          <p:nvPr/>
        </p:nvSpPr>
        <p:spPr bwMode="auto">
          <a:xfrm>
            <a:off x="1667019" y="2967099"/>
            <a:ext cx="1339850"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功能</a:t>
            </a:r>
          </a:p>
        </p:txBody>
      </p:sp>
      <p:sp>
        <p:nvSpPr>
          <p:cNvPr id="21" name="矩形 4">
            <a:extLst>
              <a:ext uri="{FF2B5EF4-FFF2-40B4-BE49-F238E27FC236}">
                <a16:creationId xmlns:a16="http://schemas.microsoft.com/office/drawing/2014/main" id="{AC28B7D4-B11F-4178-9590-9F7CCF00072A}"/>
              </a:ext>
            </a:extLst>
          </p:cNvPr>
          <p:cNvSpPr>
            <a:spLocks noChangeArrowheads="1"/>
          </p:cNvSpPr>
          <p:nvPr/>
        </p:nvSpPr>
        <p:spPr bwMode="auto">
          <a:xfrm>
            <a:off x="1670194" y="3730687"/>
            <a:ext cx="1336675"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要求</a:t>
            </a:r>
          </a:p>
        </p:txBody>
      </p:sp>
      <p:sp>
        <p:nvSpPr>
          <p:cNvPr id="22" name="矩形 5">
            <a:extLst>
              <a:ext uri="{FF2B5EF4-FFF2-40B4-BE49-F238E27FC236}">
                <a16:creationId xmlns:a16="http://schemas.microsoft.com/office/drawing/2014/main" id="{1D012321-6012-4E54-934B-67CC30186140}"/>
              </a:ext>
            </a:extLst>
          </p:cNvPr>
          <p:cNvSpPr>
            <a:spLocks noChangeArrowheads="1"/>
          </p:cNvSpPr>
          <p:nvPr/>
        </p:nvSpPr>
        <p:spPr bwMode="auto">
          <a:xfrm>
            <a:off x="1667019" y="4532374"/>
            <a:ext cx="1339850" cy="368300"/>
          </a:xfrm>
          <a:prstGeom prst="rect">
            <a:avLst/>
          </a:prstGeom>
          <a:solidFill>
            <a:srgbClr val="FFFF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rPr>
              <a:t>参数图</a:t>
            </a:r>
          </a:p>
        </p:txBody>
      </p:sp>
      <p:cxnSp>
        <p:nvCxnSpPr>
          <p:cNvPr id="23" name="肘形连接符 7">
            <a:extLst>
              <a:ext uri="{FF2B5EF4-FFF2-40B4-BE49-F238E27FC236}">
                <a16:creationId xmlns:a16="http://schemas.microsoft.com/office/drawing/2014/main" id="{37592A7D-CBEF-4F02-8A59-9694CCEF5D3A}"/>
              </a:ext>
            </a:extLst>
          </p:cNvPr>
          <p:cNvCxnSpPr>
            <a:cxnSpLocks noChangeShapeType="1"/>
            <a:stCxn id="18" idx="2"/>
            <a:endCxn id="19" idx="1"/>
          </p:cNvCxnSpPr>
          <p:nvPr/>
        </p:nvCxnSpPr>
        <p:spPr bwMode="auto">
          <a:xfrm rot="16200000" flipH="1">
            <a:off x="1112188" y="1778855"/>
            <a:ext cx="858838"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肘形连接符 9">
            <a:extLst>
              <a:ext uri="{FF2B5EF4-FFF2-40B4-BE49-F238E27FC236}">
                <a16:creationId xmlns:a16="http://schemas.microsoft.com/office/drawing/2014/main" id="{47CAB3CA-2730-4DAA-84B6-FC19F1A122E1}"/>
              </a:ext>
            </a:extLst>
          </p:cNvPr>
          <p:cNvCxnSpPr>
            <a:cxnSpLocks noChangeShapeType="1"/>
            <a:stCxn id="18" idx="2"/>
            <a:endCxn id="20" idx="1"/>
          </p:cNvCxnSpPr>
          <p:nvPr/>
        </p:nvCxnSpPr>
        <p:spPr bwMode="auto">
          <a:xfrm rot="16200000" flipH="1">
            <a:off x="702613" y="2188430"/>
            <a:ext cx="1677988"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肘形连接符 11">
            <a:extLst>
              <a:ext uri="{FF2B5EF4-FFF2-40B4-BE49-F238E27FC236}">
                <a16:creationId xmlns:a16="http://schemas.microsoft.com/office/drawing/2014/main" id="{E4DF3F6D-D83A-41BF-B765-07D8AC87ECAD}"/>
              </a:ext>
            </a:extLst>
          </p:cNvPr>
          <p:cNvCxnSpPr>
            <a:cxnSpLocks noChangeShapeType="1"/>
            <a:stCxn id="18" idx="2"/>
            <a:endCxn id="21" idx="1"/>
          </p:cNvCxnSpPr>
          <p:nvPr/>
        </p:nvCxnSpPr>
        <p:spPr bwMode="auto">
          <a:xfrm rot="16200000" flipH="1">
            <a:off x="322406" y="2568637"/>
            <a:ext cx="2441575" cy="25400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肘形连接符 13">
            <a:extLst>
              <a:ext uri="{FF2B5EF4-FFF2-40B4-BE49-F238E27FC236}">
                <a16:creationId xmlns:a16="http://schemas.microsoft.com/office/drawing/2014/main" id="{97A87AB5-6F67-4260-A9B1-4B731500B2A8}"/>
              </a:ext>
            </a:extLst>
          </p:cNvPr>
          <p:cNvCxnSpPr>
            <a:cxnSpLocks noChangeShapeType="1"/>
            <a:stCxn id="18" idx="2"/>
            <a:endCxn id="22" idx="1"/>
          </p:cNvCxnSpPr>
          <p:nvPr/>
        </p:nvCxnSpPr>
        <p:spPr bwMode="auto">
          <a:xfrm rot="16200000" flipH="1">
            <a:off x="-79231" y="2970274"/>
            <a:ext cx="3241675"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右箭头 14">
            <a:extLst>
              <a:ext uri="{FF2B5EF4-FFF2-40B4-BE49-F238E27FC236}">
                <a16:creationId xmlns:a16="http://schemas.microsoft.com/office/drawing/2014/main" id="{12CB6B56-675F-4399-BD9B-5E6916254C31}"/>
              </a:ext>
            </a:extLst>
          </p:cNvPr>
          <p:cNvSpPr>
            <a:spLocks noChangeArrowheads="1"/>
          </p:cNvSpPr>
          <p:nvPr/>
        </p:nvSpPr>
        <p:spPr bwMode="auto">
          <a:xfrm>
            <a:off x="3106813" y="4579999"/>
            <a:ext cx="714285" cy="273050"/>
          </a:xfrm>
          <a:prstGeom prst="rightArrow">
            <a:avLst>
              <a:gd name="adj1" fmla="val 50000"/>
              <a:gd name="adj2" fmla="val 49810"/>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38" name="矩形 21">
            <a:extLst>
              <a:ext uri="{FF2B5EF4-FFF2-40B4-BE49-F238E27FC236}">
                <a16:creationId xmlns:a16="http://schemas.microsoft.com/office/drawing/2014/main" id="{B939B0F9-E967-473D-B482-2C5539C2D9B2}"/>
              </a:ext>
            </a:extLst>
          </p:cNvPr>
          <p:cNvSpPr>
            <a:spLocks noChangeArrowheads="1"/>
          </p:cNvSpPr>
          <p:nvPr/>
        </p:nvSpPr>
        <p:spPr bwMode="auto">
          <a:xfrm>
            <a:off x="1667019" y="5316599"/>
            <a:ext cx="1339850"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功能分析</a:t>
            </a:r>
          </a:p>
        </p:txBody>
      </p:sp>
      <p:cxnSp>
        <p:nvCxnSpPr>
          <p:cNvPr id="39" name="肘形连接符 8">
            <a:extLst>
              <a:ext uri="{FF2B5EF4-FFF2-40B4-BE49-F238E27FC236}">
                <a16:creationId xmlns:a16="http://schemas.microsoft.com/office/drawing/2014/main" id="{EC4F8933-CA4B-4E3E-BB1E-E10741478646}"/>
              </a:ext>
            </a:extLst>
          </p:cNvPr>
          <p:cNvCxnSpPr>
            <a:cxnSpLocks noChangeShapeType="1"/>
            <a:stCxn id="18" idx="2"/>
            <a:endCxn id="38" idx="1"/>
          </p:cNvCxnSpPr>
          <p:nvPr/>
        </p:nvCxnSpPr>
        <p:spPr bwMode="auto">
          <a:xfrm rot="16200000" flipH="1">
            <a:off x="-471343" y="3362386"/>
            <a:ext cx="4025900"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 name="组合 1">
            <a:extLst>
              <a:ext uri="{FF2B5EF4-FFF2-40B4-BE49-F238E27FC236}">
                <a16:creationId xmlns:a16="http://schemas.microsoft.com/office/drawing/2014/main" id="{3F336F70-2B2E-4FDB-9E60-B5D22FF61E9B}"/>
              </a:ext>
            </a:extLst>
          </p:cNvPr>
          <p:cNvGrpSpPr/>
          <p:nvPr/>
        </p:nvGrpSpPr>
        <p:grpSpPr>
          <a:xfrm>
            <a:off x="4579015" y="831625"/>
            <a:ext cx="4673144" cy="2408462"/>
            <a:chOff x="4901090" y="831625"/>
            <a:chExt cx="4673144" cy="2408462"/>
          </a:xfrm>
        </p:grpSpPr>
        <p:pic>
          <p:nvPicPr>
            <p:cNvPr id="27" name="图片 26" descr="2903097_173112939207_2.jpg">
              <a:extLst>
                <a:ext uri="{FF2B5EF4-FFF2-40B4-BE49-F238E27FC236}">
                  <a16:creationId xmlns:a16="http://schemas.microsoft.com/office/drawing/2014/main" id="{A79C7BA4-F5AE-4168-B8DD-69B723D47423}"/>
                </a:ext>
              </a:extLst>
            </p:cNvPr>
            <p:cNvPicPr>
              <a:picLocks noChangeAspect="1"/>
            </p:cNvPicPr>
            <p:nvPr/>
          </p:nvPicPr>
          <p:blipFill>
            <a:blip r:embed="rId3" cstate="email"/>
            <a:srcRect/>
            <a:stretch>
              <a:fillRect/>
            </a:stretch>
          </p:blipFill>
          <p:spPr>
            <a:xfrm>
              <a:off x="4992709" y="831625"/>
              <a:ext cx="4581525" cy="2408462"/>
            </a:xfrm>
            <a:prstGeom prst="rect">
              <a:avLst/>
            </a:prstGeom>
          </p:spPr>
        </p:pic>
        <p:sp>
          <p:nvSpPr>
            <p:cNvPr id="28" name="Rectangle 3">
              <a:extLst>
                <a:ext uri="{FF2B5EF4-FFF2-40B4-BE49-F238E27FC236}">
                  <a16:creationId xmlns:a16="http://schemas.microsoft.com/office/drawing/2014/main" id="{FBC48017-1657-4C64-86AF-51E5F32FC98A}"/>
                </a:ext>
              </a:extLst>
            </p:cNvPr>
            <p:cNvSpPr txBox="1">
              <a:spLocks noRot="1" noChangeArrowheads="1"/>
            </p:cNvSpPr>
            <p:nvPr/>
          </p:nvSpPr>
          <p:spPr>
            <a:xfrm>
              <a:off x="4901090" y="958270"/>
              <a:ext cx="4572000" cy="1033155"/>
            </a:xfrm>
            <a:prstGeom prst="rect">
              <a:avLst/>
            </a:prstGeom>
          </p:spPr>
          <p:txBody>
            <a:bodyPr/>
            <a:lstStyle/>
            <a:p>
              <a:pPr eaLnBrk="0" hangingPunct="0">
                <a:lnSpc>
                  <a:spcPct val="150000"/>
                </a:lnSpc>
                <a:spcBef>
                  <a:spcPts val="0"/>
                </a:spcBef>
                <a:defRPr/>
              </a:pPr>
              <a:r>
                <a:rPr lang="zh-CN" altLang="en-US" sz="1600" b="1" dirty="0">
                  <a:solidFill>
                    <a:srgbClr val="FF0000"/>
                  </a:solidFill>
                  <a:latin typeface="微软雅黑" panose="020B0503020204020204" pitchFamily="34" charset="-122"/>
                  <a:ea typeface="微软雅黑" panose="020B0503020204020204" pitchFamily="34" charset="-122"/>
                </a:rPr>
                <a:t>参数是功能行为的属性</a:t>
              </a:r>
              <a:r>
                <a:rPr lang="zh-CN" altLang="en-US" sz="1600" dirty="0">
                  <a:latin typeface="微软雅黑" panose="020B0503020204020204" pitchFamily="34" charset="-122"/>
                  <a:ea typeface="微软雅黑" panose="020B0503020204020204" pitchFamily="34" charset="-122"/>
                </a:rPr>
                <a:t>。参数图</a:t>
              </a:r>
              <a:r>
                <a:rPr lang="en-US" altLang="zh-CN" sz="1600" dirty="0">
                  <a:latin typeface="微软雅黑" panose="020B0503020204020204" pitchFamily="34" charset="-122"/>
                  <a:ea typeface="微软雅黑" panose="020B0503020204020204" pitchFamily="34" charset="-122"/>
                </a:rPr>
                <a:t>【P-</a:t>
              </a:r>
              <a:r>
                <a:rPr lang="zh-CN" altLang="en-US" sz="1600" dirty="0">
                  <a:latin typeface="微软雅黑" panose="020B0503020204020204" pitchFamily="34" charset="-122"/>
                  <a:ea typeface="微软雅黑" panose="020B0503020204020204" pitchFamily="34" charset="-122"/>
                </a:rPr>
                <a:t>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是一个项目所在环境的图表展示。参数图</a:t>
              </a:r>
              <a:r>
                <a:rPr lang="en-US" altLang="zh-CN" sz="1600" dirty="0">
                  <a:latin typeface="微软雅黑" panose="020B0503020204020204" pitchFamily="34" charset="-122"/>
                  <a:ea typeface="微软雅黑" panose="020B0503020204020204" pitchFamily="34" charset="-122"/>
                </a:rPr>
                <a:t>【P </a:t>
              </a:r>
              <a:r>
                <a:rPr lang="zh-CN" altLang="en-US" sz="1600" dirty="0">
                  <a:latin typeface="微软雅黑" panose="020B0503020204020204" pitchFamily="34" charset="-122"/>
                  <a:ea typeface="微软雅黑" panose="020B0503020204020204" pitchFamily="34" charset="-122"/>
                </a:rPr>
                <a:t>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包括影响输入和输出之间传递功能的因素，专注于优化输出所需的设计决策。 </a:t>
              </a:r>
              <a:br>
                <a:rPr lang="zh-CN" altLang="en-US" sz="1400" dirty="0">
                  <a:latin typeface="微软雅黑" panose="020B0503020204020204" pitchFamily="34" charset="-122"/>
                  <a:ea typeface="微软雅黑" panose="020B0503020204020204" pitchFamily="34" charset="-122"/>
                </a:rPr>
              </a:br>
              <a:endParaRPr lang="zh-CN" altLang="en-US" sz="1400" dirty="0">
                <a:latin typeface="微软雅黑" panose="020B0503020204020204" pitchFamily="34" charset="-122"/>
                <a:ea typeface="微软雅黑" panose="020B0503020204020204" pitchFamily="34" charset="-122"/>
              </a:endParaRPr>
            </a:p>
          </p:txBody>
        </p:sp>
      </p:grpSp>
      <p:sp>
        <p:nvSpPr>
          <p:cNvPr id="29" name="矩形 28">
            <a:extLst>
              <a:ext uri="{FF2B5EF4-FFF2-40B4-BE49-F238E27FC236}">
                <a16:creationId xmlns:a16="http://schemas.microsoft.com/office/drawing/2014/main" id="{98499698-02CA-49D4-9BF0-64BCCB53D637}"/>
              </a:ext>
            </a:extLst>
          </p:cNvPr>
          <p:cNvSpPr/>
          <p:nvPr/>
        </p:nvSpPr>
        <p:spPr>
          <a:xfrm>
            <a:off x="4511016" y="2652155"/>
            <a:ext cx="4953659" cy="3372846"/>
          </a:xfrm>
          <a:prstGeom prst="rect">
            <a:avLst/>
          </a:prstGeom>
        </p:spPr>
        <p:txBody>
          <a:bodyPr wrap="square">
            <a:spAutoFit/>
          </a:bodyPr>
          <a:lstStyle/>
          <a:p>
            <a:pPr marL="285750" indent="-285750" eaLnBrk="0" hangingPunct="0">
              <a:lnSpc>
                <a:spcPct val="150000"/>
              </a:lnSpc>
              <a:spcBef>
                <a:spcPts val="0"/>
              </a:spcBef>
              <a:buFont typeface="Wingdings" panose="05000000000000000000" pitchFamily="2" charset="2"/>
              <a:buChar char="p"/>
              <a:defRPr/>
            </a:pPr>
            <a:r>
              <a:rPr lang="zh-CN" altLang="en-US" sz="1600" kern="0" dirty="0">
                <a:latin typeface="微软雅黑" panose="020B0503020204020204" pitchFamily="34" charset="-122"/>
                <a:ea typeface="微软雅黑" panose="020B0503020204020204" pitchFamily="34" charset="-122"/>
              </a:rPr>
              <a:t>参数图</a:t>
            </a:r>
            <a:r>
              <a:rPr lang="en-US" altLang="zh-CN" sz="1600" kern="0" dirty="0">
                <a:latin typeface="微软雅黑" panose="020B0503020204020204" pitchFamily="34" charset="-122"/>
                <a:ea typeface="微软雅黑" panose="020B0503020204020204" pitchFamily="34" charset="-122"/>
              </a:rPr>
              <a:t>【P</a:t>
            </a:r>
            <a:r>
              <a:rPr lang="zh-CN" altLang="en-US" sz="1600" kern="0" dirty="0">
                <a:latin typeface="微软雅黑" panose="020B0503020204020204" pitchFamily="34" charset="-122"/>
                <a:ea typeface="微软雅黑" panose="020B0503020204020204" pitchFamily="34" charset="-122"/>
              </a:rPr>
              <a:t>图</a:t>
            </a:r>
            <a:r>
              <a:rPr lang="en-US" altLang="zh-CN" sz="1600" kern="0" dirty="0">
                <a:latin typeface="微软雅黑" panose="020B0503020204020204" pitchFamily="34" charset="-122"/>
                <a:ea typeface="微软雅黑" panose="020B0503020204020204" pitchFamily="34" charset="-122"/>
              </a:rPr>
              <a:t>】</a:t>
            </a:r>
            <a:r>
              <a:rPr lang="zh-CN" altLang="en-US" sz="1600" kern="0" dirty="0">
                <a:latin typeface="微软雅黑" panose="020B0503020204020204" pitchFamily="34" charset="-122"/>
                <a:ea typeface="微软雅黑" panose="020B0503020204020204" pitchFamily="34" charset="-122"/>
              </a:rPr>
              <a:t>用于描述单个功能语境下系统或组件的行为特点。</a:t>
            </a:r>
            <a:endParaRPr lang="en-US" altLang="zh-CN" sz="1600" kern="0" dirty="0">
              <a:latin typeface="微软雅黑" panose="020B0503020204020204" pitchFamily="34" charset="-122"/>
              <a:ea typeface="微软雅黑" panose="020B0503020204020204" pitchFamily="34" charset="-122"/>
            </a:endParaRPr>
          </a:p>
          <a:p>
            <a:pPr marL="285750" indent="-285750" eaLnBrk="0" hangingPunct="0">
              <a:lnSpc>
                <a:spcPct val="150000"/>
              </a:lnSpc>
              <a:spcBef>
                <a:spcPts val="0"/>
              </a:spcBef>
              <a:buFont typeface="Wingdings" panose="05000000000000000000" pitchFamily="2" charset="2"/>
              <a:buChar char="p"/>
              <a:defRPr/>
            </a:pPr>
            <a:r>
              <a:rPr lang="zh-CN" altLang="en-US" sz="1600" kern="0" dirty="0">
                <a:latin typeface="微软雅黑" panose="020B0503020204020204" pitchFamily="34" charset="-122"/>
                <a:ea typeface="微软雅黑" panose="020B0503020204020204" pitchFamily="34" charset="-122"/>
              </a:rPr>
              <a:t>并非所有功能都需要参数图</a:t>
            </a:r>
            <a:r>
              <a:rPr lang="en-US" altLang="zh-CN" sz="1600" kern="0" dirty="0">
                <a:latin typeface="微软雅黑" panose="020B0503020204020204" pitchFamily="34" charset="-122"/>
                <a:ea typeface="微软雅黑" panose="020B0503020204020204" pitchFamily="34" charset="-122"/>
              </a:rPr>
              <a:t>【P</a:t>
            </a:r>
            <a:r>
              <a:rPr lang="zh-CN" altLang="en-US" sz="1600" kern="0" dirty="0">
                <a:latin typeface="微软雅黑" panose="020B0503020204020204" pitchFamily="34" charset="-122"/>
                <a:ea typeface="微软雅黑" panose="020B0503020204020204" pitchFamily="34" charset="-122"/>
              </a:rPr>
              <a:t>图</a:t>
            </a:r>
            <a:r>
              <a:rPr lang="en-US" altLang="zh-CN" sz="1600" kern="0" dirty="0">
                <a:latin typeface="微软雅黑" panose="020B0503020204020204" pitchFamily="34" charset="-122"/>
                <a:ea typeface="微软雅黑" panose="020B0503020204020204" pitchFamily="34" charset="-122"/>
              </a:rPr>
              <a:t>】</a:t>
            </a:r>
            <a:r>
              <a:rPr lang="zh-CN" altLang="en-US" sz="1600" kern="0" dirty="0">
                <a:latin typeface="微软雅黑" panose="020B0503020204020204" pitchFamily="34" charset="-122"/>
                <a:ea typeface="微软雅黑" panose="020B0503020204020204" pitchFamily="34" charset="-122"/>
              </a:rPr>
              <a:t>。团队应关注于受新条件影响的几个</a:t>
            </a:r>
            <a:r>
              <a:rPr lang="zh-CN" altLang="en-US" sz="1600" b="1" kern="0" dirty="0">
                <a:solidFill>
                  <a:srgbClr val="FF0000"/>
                </a:solidFill>
                <a:latin typeface="微软雅黑" panose="020B0503020204020204" pitchFamily="34" charset="-122"/>
                <a:ea typeface="微软雅黑" panose="020B0503020204020204" pitchFamily="34" charset="-122"/>
              </a:rPr>
              <a:t>关键功能</a:t>
            </a:r>
            <a:r>
              <a:rPr lang="zh-CN" altLang="en-US" sz="1600" kern="0" dirty="0">
                <a:latin typeface="微软雅黑" panose="020B0503020204020204" pitchFamily="34" charset="-122"/>
                <a:ea typeface="微软雅黑" panose="020B0503020204020204" pitchFamily="34" charset="-122"/>
              </a:rPr>
              <a:t>，以及那些在以前的应用中具有</a:t>
            </a:r>
            <a:r>
              <a:rPr lang="zh-CN" altLang="en-US" sz="1600" b="1" kern="0" dirty="0">
                <a:solidFill>
                  <a:srgbClr val="FF0000"/>
                </a:solidFill>
                <a:latin typeface="微软雅黑" panose="020B0503020204020204" pitchFamily="34" charset="-122"/>
                <a:ea typeface="微软雅黑" panose="020B0503020204020204" pitchFamily="34" charset="-122"/>
              </a:rPr>
              <a:t>健壮性历史问题</a:t>
            </a:r>
            <a:r>
              <a:rPr lang="zh-CN" altLang="en-US" sz="1600" kern="0" dirty="0">
                <a:latin typeface="微软雅黑" panose="020B0503020204020204" pitchFamily="34" charset="-122"/>
                <a:ea typeface="微软雅黑" panose="020B0503020204020204" pitchFamily="34" charset="-122"/>
              </a:rPr>
              <a:t>的功能。可能需要一个以上的参数图</a:t>
            </a:r>
            <a:r>
              <a:rPr lang="en-US" altLang="zh-CN" sz="1600" kern="0" dirty="0">
                <a:latin typeface="微软雅黑" panose="020B0503020204020204" pitchFamily="34" charset="-122"/>
                <a:ea typeface="微软雅黑" panose="020B0503020204020204" pitchFamily="34" charset="-122"/>
              </a:rPr>
              <a:t>【P</a:t>
            </a:r>
            <a:r>
              <a:rPr lang="zh-CN" altLang="en-US" sz="1600" kern="0" dirty="0">
                <a:latin typeface="微软雅黑" panose="020B0503020204020204" pitchFamily="34" charset="-122"/>
                <a:ea typeface="微软雅黑" panose="020B0503020204020204" pitchFamily="34" charset="-122"/>
              </a:rPr>
              <a:t>图</a:t>
            </a:r>
            <a:r>
              <a:rPr lang="en-US" altLang="zh-CN" sz="1600" kern="0" dirty="0">
                <a:latin typeface="微软雅黑" panose="020B0503020204020204" pitchFamily="34" charset="-122"/>
                <a:ea typeface="微软雅黑" panose="020B0503020204020204" pitchFamily="34" charset="-122"/>
              </a:rPr>
              <a:t>】</a:t>
            </a:r>
            <a:r>
              <a:rPr lang="zh-CN" altLang="en-US" sz="1600" kern="0" dirty="0">
                <a:latin typeface="微软雅黑" panose="020B0503020204020204" pitchFamily="34" charset="-122"/>
                <a:ea typeface="微软雅黑" panose="020B0503020204020204" pitchFamily="34" charset="-122"/>
              </a:rPr>
              <a:t>。</a:t>
            </a:r>
            <a:endParaRPr lang="en-US" altLang="zh-CN" sz="1600" kern="0" dirty="0">
              <a:latin typeface="微软雅黑" panose="020B0503020204020204" pitchFamily="34" charset="-122"/>
              <a:ea typeface="微软雅黑" panose="020B0503020204020204" pitchFamily="34" charset="-122"/>
            </a:endParaRPr>
          </a:p>
          <a:p>
            <a:pPr marL="342265" indent="-342265" eaLnBrk="0" hangingPunct="0">
              <a:lnSpc>
                <a:spcPct val="150000"/>
              </a:lnSpc>
              <a:spcBef>
                <a:spcPts val="0"/>
              </a:spcBef>
              <a:buFont typeface="Wingdings" panose="05000000000000000000" pitchFamily="2" charset="2"/>
              <a:buChar char="l"/>
              <a:defRPr/>
            </a:pPr>
            <a:r>
              <a:rPr lang="zh-CN" altLang="en-US" sz="1600" kern="0" dirty="0">
                <a:latin typeface="微软雅黑" panose="020B0503020204020204" pitchFamily="34" charset="-122"/>
                <a:ea typeface="微软雅黑" panose="020B0503020204020204" pitchFamily="34" charset="-122"/>
              </a:rPr>
              <a:t>参数图</a:t>
            </a:r>
            <a:r>
              <a:rPr lang="en-US" altLang="zh-CN" sz="1600" kern="0" dirty="0">
                <a:latin typeface="微软雅黑" panose="020B0503020204020204" pitchFamily="34" charset="-122"/>
                <a:ea typeface="微软雅黑" panose="020B0503020204020204" pitchFamily="34" charset="-122"/>
              </a:rPr>
              <a:t>【P</a:t>
            </a:r>
            <a:r>
              <a:rPr lang="zh-CN" altLang="en-US" sz="1600" kern="0" dirty="0">
                <a:latin typeface="微软雅黑" panose="020B0503020204020204" pitchFamily="34" charset="-122"/>
                <a:ea typeface="微软雅黑" panose="020B0503020204020204" pitchFamily="34" charset="-122"/>
              </a:rPr>
              <a:t>图</a:t>
            </a:r>
            <a:r>
              <a:rPr lang="en-US" altLang="zh-CN" sz="1600" kern="0" dirty="0">
                <a:latin typeface="微软雅黑" panose="020B0503020204020204" pitchFamily="34" charset="-122"/>
                <a:ea typeface="微软雅黑" panose="020B0503020204020204" pitchFamily="34" charset="-122"/>
              </a:rPr>
              <a:t>】</a:t>
            </a:r>
            <a:r>
              <a:rPr lang="zh-CN" altLang="en-US" sz="1600" kern="0" dirty="0">
                <a:latin typeface="微软雅黑" panose="020B0503020204020204" pitchFamily="34" charset="-122"/>
                <a:ea typeface="微软雅黑" panose="020B0503020204020204" pitchFamily="34" charset="-122"/>
              </a:rPr>
              <a:t>专注于功能实现。它可以清楚</a:t>
            </a:r>
            <a:r>
              <a:rPr lang="zh-CN" altLang="en-US" sz="1600" kern="0" dirty="0">
                <a:solidFill>
                  <a:srgbClr val="FF0000"/>
                </a:solidFill>
                <a:latin typeface="微软雅黑" panose="020B0503020204020204" pitchFamily="34" charset="-122"/>
                <a:ea typeface="微软雅黑" panose="020B0503020204020204" pitchFamily="34" charset="-122"/>
              </a:rPr>
              <a:t>识别该功能的所有影响因素</a:t>
            </a:r>
            <a:r>
              <a:rPr lang="zh-CN" altLang="en-US" sz="1600" kern="0" dirty="0">
                <a:latin typeface="微软雅黑" panose="020B0503020204020204" pitchFamily="34" charset="-122"/>
                <a:ea typeface="微软雅黑" panose="020B0503020204020204" pitchFamily="34" charset="-122"/>
              </a:rPr>
              <a:t>，包括可以控制的因素</a:t>
            </a:r>
            <a:r>
              <a:rPr lang="en-US" altLang="zh-CN" sz="1600" kern="0" dirty="0">
                <a:latin typeface="微软雅黑" panose="020B0503020204020204" pitchFamily="34" charset="-122"/>
                <a:ea typeface="微软雅黑" panose="020B0503020204020204" pitchFamily="34" charset="-122"/>
              </a:rPr>
              <a:t>【</a:t>
            </a:r>
            <a:r>
              <a:rPr lang="zh-CN" altLang="en-US" sz="1600" kern="0" dirty="0">
                <a:latin typeface="微软雅黑" panose="020B0503020204020204" pitchFamily="34" charset="-122"/>
                <a:ea typeface="微软雅黑" panose="020B0503020204020204" pitchFamily="34" charset="-122"/>
              </a:rPr>
              <a:t>软件因素</a:t>
            </a:r>
            <a:r>
              <a:rPr lang="en-US" altLang="zh-CN" sz="1600" kern="0" dirty="0">
                <a:latin typeface="微软雅黑" panose="020B0503020204020204" pitchFamily="34" charset="-122"/>
                <a:ea typeface="微软雅黑" panose="020B0503020204020204" pitchFamily="34" charset="-122"/>
              </a:rPr>
              <a:t>】</a:t>
            </a:r>
            <a:r>
              <a:rPr lang="zh-CN" altLang="en-US" sz="1600" kern="0" dirty="0">
                <a:latin typeface="微软雅黑" panose="020B0503020204020204" pitchFamily="34" charset="-122"/>
                <a:ea typeface="微软雅黑" panose="020B0503020204020204" pitchFamily="34" charset="-122"/>
              </a:rPr>
              <a:t>和不能适当控制的因素</a:t>
            </a:r>
            <a:r>
              <a:rPr lang="en-US" altLang="zh-CN" sz="1600" kern="0" dirty="0">
                <a:latin typeface="微软雅黑" panose="020B0503020204020204" pitchFamily="34" charset="-122"/>
                <a:ea typeface="微软雅黑" panose="020B0503020204020204" pitchFamily="34" charset="-122"/>
              </a:rPr>
              <a:t>【</a:t>
            </a:r>
            <a:r>
              <a:rPr lang="zh-CN" altLang="en-US" sz="1600" kern="0" dirty="0">
                <a:latin typeface="微软雅黑" panose="020B0503020204020204" pitchFamily="34" charset="-122"/>
                <a:ea typeface="微软雅黑" panose="020B0503020204020204" pitchFamily="34" charset="-122"/>
              </a:rPr>
              <a:t>环境因素</a:t>
            </a:r>
            <a:r>
              <a:rPr lang="en-US" altLang="zh-CN" sz="1600" kern="0" dirty="0">
                <a:latin typeface="微软雅黑" panose="020B0503020204020204" pitchFamily="34" charset="-122"/>
                <a:ea typeface="微软雅黑" panose="020B0503020204020204" pitchFamily="34" charset="-122"/>
              </a:rPr>
              <a:t>】</a:t>
            </a:r>
            <a:endParaRPr lang="zh-CN" altLang="en-US" sz="1600" kern="0" dirty="0">
              <a:latin typeface="微软雅黑" panose="020B0503020204020204" pitchFamily="34" charset="-122"/>
              <a:ea typeface="微软雅黑" panose="020B0503020204020204" pitchFamily="34" charset="-122"/>
            </a:endParaRPr>
          </a:p>
        </p:txBody>
      </p:sp>
      <p:sp>
        <p:nvSpPr>
          <p:cNvPr id="30" name="半闭框 29">
            <a:extLst>
              <a:ext uri="{FF2B5EF4-FFF2-40B4-BE49-F238E27FC236}">
                <a16:creationId xmlns:a16="http://schemas.microsoft.com/office/drawing/2014/main" id="{4045B692-A9A6-475F-BCF5-DAE5FE874229}"/>
              </a:ext>
            </a:extLst>
          </p:cNvPr>
          <p:cNvSpPr/>
          <p:nvPr/>
        </p:nvSpPr>
        <p:spPr>
          <a:xfrm flipH="1" flipV="1">
            <a:off x="5821079" y="4900674"/>
            <a:ext cx="3685792" cy="1333500"/>
          </a:xfrm>
          <a:prstGeom prst="halfFrame">
            <a:avLst>
              <a:gd name="adj1" fmla="val 9918"/>
              <a:gd name="adj2" fmla="val 3716"/>
            </a:avLst>
          </a:prstGeom>
          <a:solidFill>
            <a:srgbClr val="FF330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半闭框 30">
            <a:extLst>
              <a:ext uri="{FF2B5EF4-FFF2-40B4-BE49-F238E27FC236}">
                <a16:creationId xmlns:a16="http://schemas.microsoft.com/office/drawing/2014/main" id="{ED2A10E6-01F8-4927-9EF7-B5C0F796925E}"/>
              </a:ext>
            </a:extLst>
          </p:cNvPr>
          <p:cNvSpPr/>
          <p:nvPr/>
        </p:nvSpPr>
        <p:spPr>
          <a:xfrm>
            <a:off x="4512320" y="855693"/>
            <a:ext cx="2933700" cy="1333500"/>
          </a:xfrm>
          <a:prstGeom prst="halfFrame">
            <a:avLst>
              <a:gd name="adj1" fmla="val 9204"/>
              <a:gd name="adj2" fmla="val 3716"/>
            </a:avLst>
          </a:prstGeom>
          <a:solidFill>
            <a:srgbClr val="FF33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88245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功能分析</a:t>
            </a:r>
            <a:endParaRPr lang="zh-CN" altLang="en-US" sz="3600" dirty="0"/>
          </a:p>
        </p:txBody>
      </p:sp>
      <p:sp>
        <p:nvSpPr>
          <p:cNvPr id="18" name="矩形 1">
            <a:extLst>
              <a:ext uri="{FF2B5EF4-FFF2-40B4-BE49-F238E27FC236}">
                <a16:creationId xmlns:a16="http://schemas.microsoft.com/office/drawing/2014/main" id="{9D4F9501-DD47-4376-B503-B8FBE7A9B96A}"/>
              </a:ext>
            </a:extLst>
          </p:cNvPr>
          <p:cNvSpPr>
            <a:spLocks noChangeArrowheads="1"/>
          </p:cNvSpPr>
          <p:nvPr/>
        </p:nvSpPr>
        <p:spPr bwMode="auto">
          <a:xfrm>
            <a:off x="452589" y="1074799"/>
            <a:ext cx="1368425"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功能分析</a:t>
            </a:r>
            <a:endParaRPr lang="en-US" altLang="zh-CN" sz="2000">
              <a:latin typeface="微软雅黑" panose="020B0503020204020204" pitchFamily="34" charset="-122"/>
              <a:ea typeface="微软雅黑" panose="020B0503020204020204" pitchFamily="34" charset="-122"/>
            </a:endParaRPr>
          </a:p>
        </p:txBody>
      </p:sp>
      <p:sp>
        <p:nvSpPr>
          <p:cNvPr id="19" name="矩形 2">
            <a:extLst>
              <a:ext uri="{FF2B5EF4-FFF2-40B4-BE49-F238E27FC236}">
                <a16:creationId xmlns:a16="http://schemas.microsoft.com/office/drawing/2014/main" id="{C7ECC3C5-BE8A-4C8C-9948-F79AD7EA8DA3}"/>
              </a:ext>
            </a:extLst>
          </p:cNvPr>
          <p:cNvSpPr>
            <a:spLocks noChangeArrowheads="1"/>
          </p:cNvSpPr>
          <p:nvPr/>
        </p:nvSpPr>
        <p:spPr bwMode="auto">
          <a:xfrm>
            <a:off x="1387627" y="2149537"/>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20" name="矩形 3">
            <a:extLst>
              <a:ext uri="{FF2B5EF4-FFF2-40B4-BE49-F238E27FC236}">
                <a16:creationId xmlns:a16="http://schemas.microsoft.com/office/drawing/2014/main" id="{7D9FFD11-823F-43D8-9905-EB08EB9A4A9B}"/>
              </a:ext>
            </a:extLst>
          </p:cNvPr>
          <p:cNvSpPr>
            <a:spLocks noChangeArrowheads="1"/>
          </p:cNvSpPr>
          <p:nvPr/>
        </p:nvSpPr>
        <p:spPr bwMode="auto">
          <a:xfrm>
            <a:off x="1387627" y="2967099"/>
            <a:ext cx="1339850"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功能</a:t>
            </a:r>
          </a:p>
        </p:txBody>
      </p:sp>
      <p:sp>
        <p:nvSpPr>
          <p:cNvPr id="21" name="矩形 4">
            <a:extLst>
              <a:ext uri="{FF2B5EF4-FFF2-40B4-BE49-F238E27FC236}">
                <a16:creationId xmlns:a16="http://schemas.microsoft.com/office/drawing/2014/main" id="{AC28B7D4-B11F-4178-9590-9F7CCF00072A}"/>
              </a:ext>
            </a:extLst>
          </p:cNvPr>
          <p:cNvSpPr>
            <a:spLocks noChangeArrowheads="1"/>
          </p:cNvSpPr>
          <p:nvPr/>
        </p:nvSpPr>
        <p:spPr bwMode="auto">
          <a:xfrm>
            <a:off x="1390802" y="3730687"/>
            <a:ext cx="1336675"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要求</a:t>
            </a:r>
          </a:p>
        </p:txBody>
      </p:sp>
      <p:sp>
        <p:nvSpPr>
          <p:cNvPr id="22" name="矩形 5">
            <a:extLst>
              <a:ext uri="{FF2B5EF4-FFF2-40B4-BE49-F238E27FC236}">
                <a16:creationId xmlns:a16="http://schemas.microsoft.com/office/drawing/2014/main" id="{1D012321-6012-4E54-934B-67CC30186140}"/>
              </a:ext>
            </a:extLst>
          </p:cNvPr>
          <p:cNvSpPr>
            <a:spLocks noChangeArrowheads="1"/>
          </p:cNvSpPr>
          <p:nvPr/>
        </p:nvSpPr>
        <p:spPr bwMode="auto">
          <a:xfrm>
            <a:off x="1387627" y="4532374"/>
            <a:ext cx="1339850" cy="368300"/>
          </a:xfrm>
          <a:prstGeom prst="rect">
            <a:avLst/>
          </a:prstGeom>
          <a:solidFill>
            <a:srgbClr val="FFFF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参数图</a:t>
            </a:r>
          </a:p>
        </p:txBody>
      </p:sp>
      <p:cxnSp>
        <p:nvCxnSpPr>
          <p:cNvPr id="23" name="肘形连接符 7">
            <a:extLst>
              <a:ext uri="{FF2B5EF4-FFF2-40B4-BE49-F238E27FC236}">
                <a16:creationId xmlns:a16="http://schemas.microsoft.com/office/drawing/2014/main" id="{37592A7D-CBEF-4F02-8A59-9694CCEF5D3A}"/>
              </a:ext>
            </a:extLst>
          </p:cNvPr>
          <p:cNvCxnSpPr>
            <a:cxnSpLocks noChangeShapeType="1"/>
            <a:stCxn id="18" idx="2"/>
            <a:endCxn id="19" idx="1"/>
          </p:cNvCxnSpPr>
          <p:nvPr/>
        </p:nvCxnSpPr>
        <p:spPr bwMode="auto">
          <a:xfrm rot="16200000" flipH="1">
            <a:off x="832796" y="1778855"/>
            <a:ext cx="858838"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肘形连接符 9">
            <a:extLst>
              <a:ext uri="{FF2B5EF4-FFF2-40B4-BE49-F238E27FC236}">
                <a16:creationId xmlns:a16="http://schemas.microsoft.com/office/drawing/2014/main" id="{47CAB3CA-2730-4DAA-84B6-FC19F1A122E1}"/>
              </a:ext>
            </a:extLst>
          </p:cNvPr>
          <p:cNvCxnSpPr>
            <a:cxnSpLocks noChangeShapeType="1"/>
            <a:stCxn id="18" idx="2"/>
            <a:endCxn id="20" idx="1"/>
          </p:cNvCxnSpPr>
          <p:nvPr/>
        </p:nvCxnSpPr>
        <p:spPr bwMode="auto">
          <a:xfrm rot="16200000" flipH="1">
            <a:off x="423221" y="2188430"/>
            <a:ext cx="1677988"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肘形连接符 11">
            <a:extLst>
              <a:ext uri="{FF2B5EF4-FFF2-40B4-BE49-F238E27FC236}">
                <a16:creationId xmlns:a16="http://schemas.microsoft.com/office/drawing/2014/main" id="{E4DF3F6D-D83A-41BF-B765-07D8AC87ECAD}"/>
              </a:ext>
            </a:extLst>
          </p:cNvPr>
          <p:cNvCxnSpPr>
            <a:cxnSpLocks noChangeShapeType="1"/>
            <a:stCxn id="18" idx="2"/>
            <a:endCxn id="21" idx="1"/>
          </p:cNvCxnSpPr>
          <p:nvPr/>
        </p:nvCxnSpPr>
        <p:spPr bwMode="auto">
          <a:xfrm rot="16200000" flipH="1">
            <a:off x="43014" y="2568637"/>
            <a:ext cx="2441575" cy="25400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肘形连接符 13">
            <a:extLst>
              <a:ext uri="{FF2B5EF4-FFF2-40B4-BE49-F238E27FC236}">
                <a16:creationId xmlns:a16="http://schemas.microsoft.com/office/drawing/2014/main" id="{97A87AB5-6F67-4260-A9B1-4B731500B2A8}"/>
              </a:ext>
            </a:extLst>
          </p:cNvPr>
          <p:cNvCxnSpPr>
            <a:cxnSpLocks noChangeShapeType="1"/>
            <a:stCxn id="18" idx="2"/>
            <a:endCxn id="22" idx="1"/>
          </p:cNvCxnSpPr>
          <p:nvPr/>
        </p:nvCxnSpPr>
        <p:spPr bwMode="auto">
          <a:xfrm rot="16200000" flipH="1">
            <a:off x="-358623" y="2970274"/>
            <a:ext cx="3241675"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右箭头 14">
            <a:extLst>
              <a:ext uri="{FF2B5EF4-FFF2-40B4-BE49-F238E27FC236}">
                <a16:creationId xmlns:a16="http://schemas.microsoft.com/office/drawing/2014/main" id="{12CB6B56-675F-4399-BD9B-5E6916254C31}"/>
              </a:ext>
            </a:extLst>
          </p:cNvPr>
          <p:cNvSpPr>
            <a:spLocks noChangeArrowheads="1"/>
          </p:cNvSpPr>
          <p:nvPr/>
        </p:nvSpPr>
        <p:spPr bwMode="auto">
          <a:xfrm>
            <a:off x="2771026" y="4579999"/>
            <a:ext cx="714285" cy="273050"/>
          </a:xfrm>
          <a:prstGeom prst="rightArrow">
            <a:avLst>
              <a:gd name="adj1" fmla="val 50000"/>
              <a:gd name="adj2" fmla="val 49810"/>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38" name="矩形 21">
            <a:extLst>
              <a:ext uri="{FF2B5EF4-FFF2-40B4-BE49-F238E27FC236}">
                <a16:creationId xmlns:a16="http://schemas.microsoft.com/office/drawing/2014/main" id="{B939B0F9-E967-473D-B482-2C5539C2D9B2}"/>
              </a:ext>
            </a:extLst>
          </p:cNvPr>
          <p:cNvSpPr>
            <a:spLocks noChangeArrowheads="1"/>
          </p:cNvSpPr>
          <p:nvPr/>
        </p:nvSpPr>
        <p:spPr bwMode="auto">
          <a:xfrm>
            <a:off x="1387627" y="5316599"/>
            <a:ext cx="1339850"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功能分析</a:t>
            </a:r>
          </a:p>
        </p:txBody>
      </p:sp>
      <p:cxnSp>
        <p:nvCxnSpPr>
          <p:cNvPr id="39" name="肘形连接符 8">
            <a:extLst>
              <a:ext uri="{FF2B5EF4-FFF2-40B4-BE49-F238E27FC236}">
                <a16:creationId xmlns:a16="http://schemas.microsoft.com/office/drawing/2014/main" id="{EC4F8933-CA4B-4E3E-BB1E-E10741478646}"/>
              </a:ext>
            </a:extLst>
          </p:cNvPr>
          <p:cNvCxnSpPr>
            <a:cxnSpLocks noChangeShapeType="1"/>
            <a:stCxn id="18" idx="2"/>
            <a:endCxn id="38" idx="1"/>
          </p:cNvCxnSpPr>
          <p:nvPr/>
        </p:nvCxnSpPr>
        <p:spPr bwMode="auto">
          <a:xfrm rot="16200000" flipH="1">
            <a:off x="-750735" y="3362386"/>
            <a:ext cx="4025900"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半闭框 30">
            <a:extLst>
              <a:ext uri="{FF2B5EF4-FFF2-40B4-BE49-F238E27FC236}">
                <a16:creationId xmlns:a16="http://schemas.microsoft.com/office/drawing/2014/main" id="{27632C41-543A-4335-B2A7-DE5AB01B4B2D}"/>
              </a:ext>
            </a:extLst>
          </p:cNvPr>
          <p:cNvSpPr/>
          <p:nvPr/>
        </p:nvSpPr>
        <p:spPr>
          <a:xfrm>
            <a:off x="3758814" y="1474119"/>
            <a:ext cx="2933700" cy="1333500"/>
          </a:xfrm>
          <a:prstGeom prst="halfFrame">
            <a:avLst>
              <a:gd name="adj1" fmla="val 9204"/>
              <a:gd name="adj2" fmla="val 3716"/>
            </a:avLst>
          </a:prstGeom>
          <a:solidFill>
            <a:srgbClr val="FF33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半闭框 31">
            <a:extLst>
              <a:ext uri="{FF2B5EF4-FFF2-40B4-BE49-F238E27FC236}">
                <a16:creationId xmlns:a16="http://schemas.microsoft.com/office/drawing/2014/main" id="{368AE053-F56E-4A9F-9C4C-B391768BD9F6}"/>
              </a:ext>
            </a:extLst>
          </p:cNvPr>
          <p:cNvSpPr/>
          <p:nvPr/>
        </p:nvSpPr>
        <p:spPr>
          <a:xfrm flipH="1" flipV="1">
            <a:off x="7710161" y="3659161"/>
            <a:ext cx="3571875" cy="2200276"/>
          </a:xfrm>
          <a:prstGeom prst="halfFrame">
            <a:avLst>
              <a:gd name="adj1" fmla="val 5156"/>
              <a:gd name="adj2" fmla="val 1551"/>
            </a:avLst>
          </a:prstGeom>
          <a:solidFill>
            <a:srgbClr val="FF330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3" name="组合 32">
            <a:extLst>
              <a:ext uri="{FF2B5EF4-FFF2-40B4-BE49-F238E27FC236}">
                <a16:creationId xmlns:a16="http://schemas.microsoft.com/office/drawing/2014/main" id="{A54A5BF0-0D9B-4F7A-B0B3-F2D297640BDF}"/>
              </a:ext>
            </a:extLst>
          </p:cNvPr>
          <p:cNvGrpSpPr/>
          <p:nvPr/>
        </p:nvGrpSpPr>
        <p:grpSpPr>
          <a:xfrm>
            <a:off x="4578415" y="2372543"/>
            <a:ext cx="4365172" cy="690233"/>
            <a:chOff x="968827" y="2434672"/>
            <a:chExt cx="4365172" cy="690233"/>
          </a:xfrm>
        </p:grpSpPr>
        <p:sp>
          <p:nvSpPr>
            <p:cNvPr id="34" name="矩形 33">
              <a:extLst>
                <a:ext uri="{FF2B5EF4-FFF2-40B4-BE49-F238E27FC236}">
                  <a16:creationId xmlns:a16="http://schemas.microsoft.com/office/drawing/2014/main" id="{6094BB45-A146-4E9C-8A76-CE027B4FF9D5}"/>
                </a:ext>
              </a:extLst>
            </p:cNvPr>
            <p:cNvSpPr/>
            <p:nvPr/>
          </p:nvSpPr>
          <p:spPr>
            <a:xfrm>
              <a:off x="3982321" y="2822888"/>
              <a:ext cx="722266" cy="293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solidFill>
                    <a:schemeClr val="tx1"/>
                  </a:solidFill>
                </a:rPr>
                <a:t>Y=</a:t>
              </a:r>
              <a:r>
                <a:rPr lang="zh-CN" altLang="en-US" sz="1300" b="1" dirty="0">
                  <a:solidFill>
                    <a:schemeClr val="tx1"/>
                  </a:solidFill>
                </a:rPr>
                <a:t>输出</a:t>
              </a:r>
            </a:p>
          </p:txBody>
        </p:sp>
        <p:sp>
          <p:nvSpPr>
            <p:cNvPr id="35" name="矩形 34">
              <a:extLst>
                <a:ext uri="{FF2B5EF4-FFF2-40B4-BE49-F238E27FC236}">
                  <a16:creationId xmlns:a16="http://schemas.microsoft.com/office/drawing/2014/main" id="{1B8B8C3A-331F-463C-9713-E267D3A371D9}"/>
                </a:ext>
              </a:extLst>
            </p:cNvPr>
            <p:cNvSpPr/>
            <p:nvPr/>
          </p:nvSpPr>
          <p:spPr>
            <a:xfrm>
              <a:off x="2536370" y="2492828"/>
              <a:ext cx="1230086" cy="63207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将</a:t>
              </a:r>
              <a:r>
                <a:rPr lang="en-US" altLang="zh-CN" dirty="0"/>
                <a:t>X</a:t>
              </a:r>
            </a:p>
            <a:p>
              <a:pPr algn="ctr"/>
              <a:r>
                <a:rPr lang="zh-CN" altLang="en-US" dirty="0"/>
                <a:t>转换为</a:t>
              </a:r>
              <a:r>
                <a:rPr lang="en-US" altLang="zh-CN" dirty="0"/>
                <a:t>Y</a:t>
              </a:r>
              <a:endParaRPr lang="zh-CN" altLang="en-US" dirty="0"/>
            </a:p>
          </p:txBody>
        </p:sp>
        <p:cxnSp>
          <p:nvCxnSpPr>
            <p:cNvPr id="36" name="直接箭头连接符 35">
              <a:extLst>
                <a:ext uri="{FF2B5EF4-FFF2-40B4-BE49-F238E27FC236}">
                  <a16:creationId xmlns:a16="http://schemas.microsoft.com/office/drawing/2014/main" id="{1903E39B-0B7A-4A17-A248-C6E77D9270A2}"/>
                </a:ext>
              </a:extLst>
            </p:cNvPr>
            <p:cNvCxnSpPr>
              <a:endCxn id="35" idx="1"/>
            </p:cNvCxnSpPr>
            <p:nvPr/>
          </p:nvCxnSpPr>
          <p:spPr>
            <a:xfrm>
              <a:off x="968827" y="2808867"/>
              <a:ext cx="1567543"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1E541F06-7833-4C69-BE3C-D407C3C92748}"/>
                </a:ext>
              </a:extLst>
            </p:cNvPr>
            <p:cNvSpPr/>
            <p:nvPr/>
          </p:nvSpPr>
          <p:spPr>
            <a:xfrm>
              <a:off x="1041048" y="2434672"/>
              <a:ext cx="972807" cy="293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a:solidFill>
                    <a:schemeClr val="tx1"/>
                  </a:solidFill>
                </a:rPr>
                <a:t>输入“</a:t>
              </a:r>
              <a:r>
                <a:rPr lang="en-US" altLang="zh-CN" sz="1300" b="1" dirty="0">
                  <a:solidFill>
                    <a:schemeClr val="tx1"/>
                  </a:solidFill>
                </a:rPr>
                <a:t>X</a:t>
              </a:r>
              <a:r>
                <a:rPr lang="zh-CN" altLang="en-US" sz="1300" b="1" dirty="0">
                  <a:solidFill>
                    <a:schemeClr val="tx1"/>
                  </a:solidFill>
                </a:rPr>
                <a:t>”</a:t>
              </a:r>
            </a:p>
          </p:txBody>
        </p:sp>
        <p:cxnSp>
          <p:nvCxnSpPr>
            <p:cNvPr id="41" name="直接箭头连接符 40">
              <a:extLst>
                <a:ext uri="{FF2B5EF4-FFF2-40B4-BE49-F238E27FC236}">
                  <a16:creationId xmlns:a16="http://schemas.microsoft.com/office/drawing/2014/main" id="{843DEFEE-023A-4CAD-AED4-01204DE31CA5}"/>
                </a:ext>
              </a:extLst>
            </p:cNvPr>
            <p:cNvCxnSpPr/>
            <p:nvPr/>
          </p:nvCxnSpPr>
          <p:spPr>
            <a:xfrm>
              <a:off x="3766456" y="2826907"/>
              <a:ext cx="1567543"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矩形 41">
            <a:extLst>
              <a:ext uri="{FF2B5EF4-FFF2-40B4-BE49-F238E27FC236}">
                <a16:creationId xmlns:a16="http://schemas.microsoft.com/office/drawing/2014/main" id="{90E21EF7-E577-4551-A27C-10B6386E7B2B}"/>
              </a:ext>
            </a:extLst>
          </p:cNvPr>
          <p:cNvSpPr/>
          <p:nvPr/>
        </p:nvSpPr>
        <p:spPr>
          <a:xfrm>
            <a:off x="7376044" y="1744374"/>
            <a:ext cx="1230086" cy="46505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客户要求</a:t>
            </a:r>
          </a:p>
        </p:txBody>
      </p:sp>
      <p:cxnSp>
        <p:nvCxnSpPr>
          <p:cNvPr id="43" name="直接连接符 42">
            <a:extLst>
              <a:ext uri="{FF2B5EF4-FFF2-40B4-BE49-F238E27FC236}">
                <a16:creationId xmlns:a16="http://schemas.microsoft.com/office/drawing/2014/main" id="{484BEE4C-0FF4-4421-A61B-BF4E7C3E7F84}"/>
              </a:ext>
            </a:extLst>
          </p:cNvPr>
          <p:cNvCxnSpPr>
            <a:stCxn id="42" idx="3"/>
            <a:endCxn id="52" idx="3"/>
          </p:cNvCxnSpPr>
          <p:nvPr/>
        </p:nvCxnSpPr>
        <p:spPr>
          <a:xfrm>
            <a:off x="8606130" y="1976903"/>
            <a:ext cx="698367" cy="9893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4" name="组合 43">
            <a:extLst>
              <a:ext uri="{FF2B5EF4-FFF2-40B4-BE49-F238E27FC236}">
                <a16:creationId xmlns:a16="http://schemas.microsoft.com/office/drawing/2014/main" id="{E3BF69D1-90B4-4B7B-80A0-DA8B32BFFC9F}"/>
              </a:ext>
            </a:extLst>
          </p:cNvPr>
          <p:cNvGrpSpPr/>
          <p:nvPr/>
        </p:nvGrpSpPr>
        <p:grpSpPr>
          <a:xfrm>
            <a:off x="7839518" y="1730930"/>
            <a:ext cx="3409305" cy="3747610"/>
            <a:chOff x="4774897" y="1631729"/>
            <a:chExt cx="3409305" cy="3747610"/>
          </a:xfrm>
        </p:grpSpPr>
        <p:cxnSp>
          <p:nvCxnSpPr>
            <p:cNvPr id="45" name="直接箭头连接符 44">
              <a:extLst>
                <a:ext uri="{FF2B5EF4-FFF2-40B4-BE49-F238E27FC236}">
                  <a16:creationId xmlns:a16="http://schemas.microsoft.com/office/drawing/2014/main" id="{AA514DA0-81FC-456F-8C7D-3EDBF43A3ECA}"/>
                </a:ext>
              </a:extLst>
            </p:cNvPr>
            <p:cNvCxnSpPr/>
            <p:nvPr/>
          </p:nvCxnSpPr>
          <p:spPr>
            <a:xfrm>
              <a:off x="4774899" y="4931228"/>
              <a:ext cx="23295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CBDB2977-6169-4E37-BFD7-025CC354D53B}"/>
                </a:ext>
              </a:extLst>
            </p:cNvPr>
            <p:cNvCxnSpPr/>
            <p:nvPr/>
          </p:nvCxnSpPr>
          <p:spPr>
            <a:xfrm flipV="1">
              <a:off x="4774899" y="2978605"/>
              <a:ext cx="0" cy="19526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DBA0C14-3ABE-4F2E-AFCB-4377BD7F9C66}"/>
                </a:ext>
              </a:extLst>
            </p:cNvPr>
            <p:cNvCxnSpPr/>
            <p:nvPr/>
          </p:nvCxnSpPr>
          <p:spPr>
            <a:xfrm flipV="1">
              <a:off x="4774899" y="1752598"/>
              <a:ext cx="1680560" cy="317863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C4D1835-CC81-4107-BE25-566222E19213}"/>
                </a:ext>
              </a:extLst>
            </p:cNvPr>
            <p:cNvCxnSpPr/>
            <p:nvPr/>
          </p:nvCxnSpPr>
          <p:spPr>
            <a:xfrm flipV="1">
              <a:off x="4774898" y="3472543"/>
              <a:ext cx="3409304" cy="145868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70B7961-C825-4F37-8057-5B134A9CB17C}"/>
                </a:ext>
              </a:extLst>
            </p:cNvPr>
            <p:cNvCxnSpPr/>
            <p:nvPr/>
          </p:nvCxnSpPr>
          <p:spPr>
            <a:xfrm flipV="1">
              <a:off x="4774897" y="2612571"/>
              <a:ext cx="1600200" cy="2318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6DF1FA6E-EFC5-4A13-BE97-9ED2E004BE6D}"/>
                </a:ext>
              </a:extLst>
            </p:cNvPr>
            <p:cNvCxnSpPr/>
            <p:nvPr/>
          </p:nvCxnSpPr>
          <p:spPr>
            <a:xfrm flipV="1">
              <a:off x="4774897" y="3472543"/>
              <a:ext cx="2481945" cy="1458686"/>
            </a:xfrm>
            <a:prstGeom prst="line">
              <a:avLst/>
            </a:prstGeom>
          </p:spPr>
          <p:style>
            <a:lnRef idx="1">
              <a:schemeClr val="accent1"/>
            </a:lnRef>
            <a:fillRef idx="0">
              <a:schemeClr val="accent1"/>
            </a:fillRef>
            <a:effectRef idx="0">
              <a:schemeClr val="accent1"/>
            </a:effectRef>
            <a:fontRef idx="minor">
              <a:schemeClr val="tx1"/>
            </a:fontRef>
          </p:style>
        </p:cxnSp>
        <p:sp>
          <p:nvSpPr>
            <p:cNvPr id="51" name="任意多边形: 形状 50">
              <a:extLst>
                <a:ext uri="{FF2B5EF4-FFF2-40B4-BE49-F238E27FC236}">
                  <a16:creationId xmlns:a16="http://schemas.microsoft.com/office/drawing/2014/main" id="{C8D6BEA0-3F7F-4298-93B4-698FD1B49FB6}"/>
                </a:ext>
              </a:extLst>
            </p:cNvPr>
            <p:cNvSpPr/>
            <p:nvPr/>
          </p:nvSpPr>
          <p:spPr>
            <a:xfrm>
              <a:off x="4807556" y="3603171"/>
              <a:ext cx="1600200" cy="1328057"/>
            </a:xfrm>
            <a:custGeom>
              <a:avLst/>
              <a:gdLst>
                <a:gd name="connsiteX0" fmla="*/ 0 w 1600200"/>
                <a:gd name="connsiteY0" fmla="*/ 1328057 h 1328057"/>
                <a:gd name="connsiteX1" fmla="*/ 0 w 1600200"/>
                <a:gd name="connsiteY1" fmla="*/ 1328057 h 1328057"/>
                <a:gd name="connsiteX2" fmla="*/ 130629 w 1600200"/>
                <a:gd name="connsiteY2" fmla="*/ 1208315 h 1328057"/>
                <a:gd name="connsiteX3" fmla="*/ 152400 w 1600200"/>
                <a:gd name="connsiteY3" fmla="*/ 1175657 h 1328057"/>
                <a:gd name="connsiteX4" fmla="*/ 206829 w 1600200"/>
                <a:gd name="connsiteY4" fmla="*/ 1121229 h 1328057"/>
                <a:gd name="connsiteX5" fmla="*/ 228600 w 1600200"/>
                <a:gd name="connsiteY5" fmla="*/ 1099457 h 1328057"/>
                <a:gd name="connsiteX6" fmla="*/ 250372 w 1600200"/>
                <a:gd name="connsiteY6" fmla="*/ 1077686 h 1328057"/>
                <a:gd name="connsiteX7" fmla="*/ 315686 w 1600200"/>
                <a:gd name="connsiteY7" fmla="*/ 1110343 h 1328057"/>
                <a:gd name="connsiteX8" fmla="*/ 642257 w 1600200"/>
                <a:gd name="connsiteY8" fmla="*/ 794657 h 1328057"/>
                <a:gd name="connsiteX9" fmla="*/ 957943 w 1600200"/>
                <a:gd name="connsiteY9" fmla="*/ 707572 h 1328057"/>
                <a:gd name="connsiteX10" fmla="*/ 1164772 w 1600200"/>
                <a:gd name="connsiteY10" fmla="*/ 293915 h 1328057"/>
                <a:gd name="connsiteX11" fmla="*/ 1513114 w 1600200"/>
                <a:gd name="connsiteY11" fmla="*/ 348343 h 1328057"/>
                <a:gd name="connsiteX12" fmla="*/ 1600200 w 1600200"/>
                <a:gd name="connsiteY12" fmla="*/ 206829 h 1328057"/>
                <a:gd name="connsiteX13" fmla="*/ 1545772 w 1600200"/>
                <a:gd name="connsiteY13" fmla="*/ 0 h 1328057"/>
                <a:gd name="connsiteX14" fmla="*/ 903514 w 1600200"/>
                <a:gd name="connsiteY14" fmla="*/ 21772 h 1328057"/>
                <a:gd name="connsiteX15" fmla="*/ 936172 w 1600200"/>
                <a:gd name="connsiteY15" fmla="*/ 206829 h 1328057"/>
                <a:gd name="connsiteX16" fmla="*/ 881743 w 1600200"/>
                <a:gd name="connsiteY16" fmla="*/ 359229 h 1328057"/>
                <a:gd name="connsiteX17" fmla="*/ 707572 w 1600200"/>
                <a:gd name="connsiteY17" fmla="*/ 457200 h 1328057"/>
                <a:gd name="connsiteX18" fmla="*/ 696686 w 1600200"/>
                <a:gd name="connsiteY18" fmla="*/ 609600 h 1328057"/>
                <a:gd name="connsiteX19" fmla="*/ 522514 w 1600200"/>
                <a:gd name="connsiteY19" fmla="*/ 609600 h 1328057"/>
                <a:gd name="connsiteX20" fmla="*/ 489857 w 1600200"/>
                <a:gd name="connsiteY20" fmla="*/ 783772 h 1328057"/>
                <a:gd name="connsiteX21" fmla="*/ 283029 w 1600200"/>
                <a:gd name="connsiteY21" fmla="*/ 936172 h 1328057"/>
                <a:gd name="connsiteX22" fmla="*/ 0 w 1600200"/>
                <a:gd name="connsiteY22" fmla="*/ 1328057 h 132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00200" h="1328057">
                  <a:moveTo>
                    <a:pt x="0" y="1328057"/>
                  </a:moveTo>
                  <a:lnTo>
                    <a:pt x="0" y="1328057"/>
                  </a:lnTo>
                  <a:cubicBezTo>
                    <a:pt x="26477" y="1304890"/>
                    <a:pt x="100284" y="1243718"/>
                    <a:pt x="130629" y="1208315"/>
                  </a:cubicBezTo>
                  <a:cubicBezTo>
                    <a:pt x="139143" y="1198382"/>
                    <a:pt x="143785" y="1185503"/>
                    <a:pt x="152400" y="1175657"/>
                  </a:cubicBezTo>
                  <a:cubicBezTo>
                    <a:pt x="169296" y="1156347"/>
                    <a:pt x="188686" y="1139372"/>
                    <a:pt x="206829" y="1121229"/>
                  </a:cubicBezTo>
                  <a:lnTo>
                    <a:pt x="228600" y="1099457"/>
                  </a:lnTo>
                  <a:lnTo>
                    <a:pt x="250372" y="1077686"/>
                  </a:lnTo>
                  <a:cubicBezTo>
                    <a:pt x="319128" y="1100604"/>
                    <a:pt x="315686" y="1076508"/>
                    <a:pt x="315686" y="1110343"/>
                  </a:cubicBezTo>
                  <a:lnTo>
                    <a:pt x="642257" y="794657"/>
                  </a:lnTo>
                  <a:lnTo>
                    <a:pt x="957943" y="707572"/>
                  </a:lnTo>
                  <a:lnTo>
                    <a:pt x="1164772" y="293915"/>
                  </a:lnTo>
                  <a:lnTo>
                    <a:pt x="1513114" y="348343"/>
                  </a:lnTo>
                  <a:lnTo>
                    <a:pt x="1600200" y="206829"/>
                  </a:lnTo>
                  <a:lnTo>
                    <a:pt x="1545772" y="0"/>
                  </a:lnTo>
                  <a:lnTo>
                    <a:pt x="903514" y="21772"/>
                  </a:lnTo>
                  <a:lnTo>
                    <a:pt x="936172" y="206829"/>
                  </a:lnTo>
                  <a:lnTo>
                    <a:pt x="881743" y="359229"/>
                  </a:lnTo>
                  <a:lnTo>
                    <a:pt x="707572" y="457200"/>
                  </a:lnTo>
                  <a:lnTo>
                    <a:pt x="696686" y="609600"/>
                  </a:lnTo>
                  <a:lnTo>
                    <a:pt x="522514" y="609600"/>
                  </a:lnTo>
                  <a:lnTo>
                    <a:pt x="489857" y="783772"/>
                  </a:lnTo>
                  <a:lnTo>
                    <a:pt x="283029" y="936172"/>
                  </a:lnTo>
                  <a:lnTo>
                    <a:pt x="0" y="1328057"/>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左右 51">
              <a:extLst>
                <a:ext uri="{FF2B5EF4-FFF2-40B4-BE49-F238E27FC236}">
                  <a16:creationId xmlns:a16="http://schemas.microsoft.com/office/drawing/2014/main" id="{CD87BF08-2EB5-43F9-B1CF-8501E3166153}"/>
                </a:ext>
              </a:extLst>
            </p:cNvPr>
            <p:cNvSpPr/>
            <p:nvPr/>
          </p:nvSpPr>
          <p:spPr>
            <a:xfrm rot="2755013">
              <a:off x="6077958" y="3016776"/>
              <a:ext cx="1064202" cy="464984"/>
            </a:xfrm>
            <a:prstGeom prst="lef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要求输出</a:t>
              </a:r>
            </a:p>
          </p:txBody>
        </p:sp>
        <p:sp>
          <p:nvSpPr>
            <p:cNvPr id="53" name="箭头: 左右 52">
              <a:extLst>
                <a:ext uri="{FF2B5EF4-FFF2-40B4-BE49-F238E27FC236}">
                  <a16:creationId xmlns:a16="http://schemas.microsoft.com/office/drawing/2014/main" id="{467DE794-20C9-4BB4-823F-BA72338B919A}"/>
                </a:ext>
              </a:extLst>
            </p:cNvPr>
            <p:cNvSpPr/>
            <p:nvPr/>
          </p:nvSpPr>
          <p:spPr>
            <a:xfrm rot="2755013">
              <a:off x="6005890" y="2533999"/>
              <a:ext cx="2269524" cy="464984"/>
            </a:xfrm>
            <a:prstGeom prst="lef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功能变差</a:t>
              </a:r>
            </a:p>
          </p:txBody>
        </p:sp>
        <p:sp>
          <p:nvSpPr>
            <p:cNvPr id="54" name="矩形 53">
              <a:extLst>
                <a:ext uri="{FF2B5EF4-FFF2-40B4-BE49-F238E27FC236}">
                  <a16:creationId xmlns:a16="http://schemas.microsoft.com/office/drawing/2014/main" id="{F1F69A35-0C46-41A8-99D7-91BA5220BAA4}"/>
                </a:ext>
              </a:extLst>
            </p:cNvPr>
            <p:cNvSpPr/>
            <p:nvPr/>
          </p:nvSpPr>
          <p:spPr>
            <a:xfrm>
              <a:off x="6407756" y="5019854"/>
              <a:ext cx="722266" cy="293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solidFill>
                    <a:schemeClr val="tx1"/>
                  </a:solidFill>
                </a:rPr>
                <a:t>X=</a:t>
              </a:r>
              <a:r>
                <a:rPr lang="zh-CN" altLang="en-US" sz="1300" b="1" dirty="0">
                  <a:solidFill>
                    <a:schemeClr val="tx1"/>
                  </a:solidFill>
                </a:rPr>
                <a:t>输入</a:t>
              </a:r>
            </a:p>
          </p:txBody>
        </p:sp>
        <p:sp>
          <p:nvSpPr>
            <p:cNvPr id="55" name="矩形 54">
              <a:extLst>
                <a:ext uri="{FF2B5EF4-FFF2-40B4-BE49-F238E27FC236}">
                  <a16:creationId xmlns:a16="http://schemas.microsoft.com/office/drawing/2014/main" id="{B357035C-123D-4C1E-BB0E-ECF85DA71889}"/>
                </a:ext>
              </a:extLst>
            </p:cNvPr>
            <p:cNvSpPr/>
            <p:nvPr/>
          </p:nvSpPr>
          <p:spPr>
            <a:xfrm>
              <a:off x="4774897" y="4992705"/>
              <a:ext cx="1862989" cy="386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线性响应示例</a:t>
              </a:r>
            </a:p>
          </p:txBody>
        </p:sp>
      </p:grpSp>
      <p:sp>
        <p:nvSpPr>
          <p:cNvPr id="56" name="Rectangle 3">
            <a:extLst>
              <a:ext uri="{FF2B5EF4-FFF2-40B4-BE49-F238E27FC236}">
                <a16:creationId xmlns:a16="http://schemas.microsoft.com/office/drawing/2014/main" id="{4026C561-6B90-4DAB-B425-1B01016F3A0F}"/>
              </a:ext>
            </a:extLst>
          </p:cNvPr>
          <p:cNvSpPr txBox="1">
            <a:spLocks noRot="1" noChangeArrowheads="1"/>
          </p:cNvSpPr>
          <p:nvPr/>
        </p:nvSpPr>
        <p:spPr>
          <a:xfrm>
            <a:off x="3485311" y="3330813"/>
            <a:ext cx="4306504" cy="2877898"/>
          </a:xfrm>
          <a:prstGeom prst="rect">
            <a:avLst/>
          </a:prstGeom>
          <a:noFill/>
        </p:spPr>
        <p:txBody>
          <a:bodyPr/>
          <a:lstStyle/>
          <a:p>
            <a:pPr defTabSz="914400" eaLnBrk="0" hangingPunct="0">
              <a:lnSpc>
                <a:spcPct val="150000"/>
              </a:lnSpc>
              <a:spcBef>
                <a:spcPct val="20000"/>
              </a:spcBef>
              <a:buSzPct val="150000"/>
              <a:defRPr/>
            </a:pPr>
            <a:r>
              <a:rPr lang="zh-CN" altLang="en-US" sz="1600" dirty="0">
                <a:latin typeface="微软雅黑" panose="020B0503020204020204" pitchFamily="34" charset="-122"/>
                <a:ea typeface="微软雅黑" panose="020B0503020204020204" pitchFamily="34" charset="-122"/>
              </a:rPr>
              <a:t>参数图 </a:t>
            </a:r>
            <a:r>
              <a:rPr lang="en-US" altLang="zh-CN" sz="1600" dirty="0">
                <a:latin typeface="微软雅黑" panose="020B0503020204020204" pitchFamily="34" charset="-122"/>
                <a:ea typeface="微软雅黑" panose="020B0503020204020204" pitchFamily="34" charset="-122"/>
              </a:rPr>
              <a:t>【P </a:t>
            </a:r>
            <a:r>
              <a:rPr lang="zh-CN" altLang="en-US" sz="1600" dirty="0">
                <a:latin typeface="微软雅黑" panose="020B0503020204020204" pitchFamily="34" charset="-122"/>
                <a:ea typeface="微软雅黑" panose="020B0503020204020204" pitchFamily="34" charset="-122"/>
              </a:rPr>
              <a:t>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有助确认以下各项：</a:t>
            </a:r>
            <a:endParaRPr lang="en-US" altLang="zh-CN" sz="1600" dirty="0">
              <a:latin typeface="微软雅黑" panose="020B0503020204020204" pitchFamily="34" charset="-122"/>
              <a:ea typeface="微软雅黑" panose="020B0503020204020204" pitchFamily="34" charset="-122"/>
            </a:endParaRPr>
          </a:p>
          <a:p>
            <a:pPr marL="285750" indent="-285750" defTabSz="914400" eaLnBrk="0" hangingPunct="0">
              <a:lnSpc>
                <a:spcPct val="150000"/>
              </a:lnSpc>
              <a:spcBef>
                <a:spcPct val="20000"/>
              </a:spcBef>
              <a:buSzPct val="15000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系统优化所需的因素、级别、响应和信号</a:t>
            </a:r>
            <a:endParaRPr lang="en-US" altLang="zh-CN" sz="1600" dirty="0">
              <a:latin typeface="微软雅黑" panose="020B0503020204020204" pitchFamily="34" charset="-122"/>
              <a:ea typeface="微软雅黑" panose="020B0503020204020204" pitchFamily="34" charset="-122"/>
            </a:endParaRPr>
          </a:p>
          <a:p>
            <a:pPr marL="285750" indent="-285750" defTabSz="914400" eaLnBrk="0" hangingPunct="0">
              <a:lnSpc>
                <a:spcPct val="150000"/>
              </a:lnSpc>
              <a:spcBef>
                <a:spcPct val="20000"/>
              </a:spcBef>
              <a:buSzPct val="15000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作为设计 </a:t>
            </a:r>
            <a:r>
              <a:rPr lang="en-US" altLang="zh-CN" sz="1600" dirty="0">
                <a:latin typeface="微软雅黑" panose="020B0503020204020204" pitchFamily="34" charset="-122"/>
                <a:ea typeface="微软雅黑" panose="020B0503020204020204" pitchFamily="34" charset="-122"/>
              </a:rPr>
              <a:t>FMEA </a:t>
            </a:r>
            <a:r>
              <a:rPr lang="zh-CN" altLang="en-US" sz="1600" dirty="0">
                <a:latin typeface="微软雅黑" panose="020B0503020204020204" pitchFamily="34" charset="-122"/>
                <a:ea typeface="微软雅黑" panose="020B0503020204020204" pitchFamily="34" charset="-122"/>
              </a:rPr>
              <a:t>输入的功能</a:t>
            </a:r>
            <a:endParaRPr lang="en-US" altLang="zh-CN" sz="1600" dirty="0">
              <a:latin typeface="微软雅黑" panose="020B0503020204020204" pitchFamily="34" charset="-122"/>
              <a:ea typeface="微软雅黑" panose="020B0503020204020204" pitchFamily="34" charset="-122"/>
            </a:endParaRPr>
          </a:p>
          <a:p>
            <a:pPr marL="285750" indent="-285750" defTabSz="914400" eaLnBrk="0" hangingPunct="0">
              <a:lnSpc>
                <a:spcPct val="150000"/>
              </a:lnSpc>
              <a:spcBef>
                <a:spcPct val="20000"/>
              </a:spcBef>
              <a:buSzPct val="15000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可能影响功能性能的控制和噪音因素</a:t>
            </a:r>
            <a:endParaRPr lang="en-US" altLang="zh-CN" sz="1600" dirty="0">
              <a:latin typeface="微软雅黑" panose="020B0503020204020204" pitchFamily="34" charset="-122"/>
              <a:ea typeface="微软雅黑" panose="020B0503020204020204" pitchFamily="34" charset="-122"/>
            </a:endParaRPr>
          </a:p>
          <a:p>
            <a:pPr marL="285750" indent="-285750" defTabSz="914400" eaLnBrk="0" hangingPunct="0">
              <a:lnSpc>
                <a:spcPct val="150000"/>
              </a:lnSpc>
              <a:spcBef>
                <a:spcPct val="20000"/>
              </a:spcBef>
              <a:buSzPct val="15000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非预期系统输出（转向输出）</a:t>
            </a:r>
            <a:endParaRPr lang="en-US" altLang="zh-CN" sz="1600" dirty="0">
              <a:latin typeface="微软雅黑" panose="020B0503020204020204" pitchFamily="34" charset="-122"/>
              <a:ea typeface="微软雅黑" panose="020B0503020204020204" pitchFamily="34" charset="-122"/>
            </a:endParaRPr>
          </a:p>
          <a:p>
            <a:pPr defTabSz="914400" eaLnBrk="0" hangingPunct="0">
              <a:lnSpc>
                <a:spcPct val="150000"/>
              </a:lnSpc>
              <a:spcBef>
                <a:spcPct val="20000"/>
              </a:spcBef>
              <a:buSzPct val="150000"/>
              <a:defRPr/>
            </a:pPr>
            <a:r>
              <a:rPr lang="zh-CN" altLang="en-US" sz="1600" dirty="0">
                <a:latin typeface="微软雅黑" panose="020B0503020204020204" pitchFamily="34" charset="-122"/>
                <a:ea typeface="微软雅黑" panose="020B0503020204020204" pitchFamily="34" charset="-122"/>
              </a:rPr>
              <a:t>通过创建参数图</a:t>
            </a:r>
            <a:r>
              <a:rPr lang="en-US" altLang="zh-CN" sz="1600" dirty="0">
                <a:latin typeface="微软雅黑" panose="020B0503020204020204" pitchFamily="34" charset="-122"/>
                <a:ea typeface="微软雅黑" panose="020B0503020204020204" pitchFamily="34" charset="-122"/>
              </a:rPr>
              <a:t>【P </a:t>
            </a:r>
            <a:r>
              <a:rPr lang="zh-CN" altLang="en-US" sz="1600" dirty="0">
                <a:latin typeface="微软雅黑" panose="020B0503020204020204" pitchFamily="34" charset="-122"/>
                <a:ea typeface="微软雅黑" panose="020B0503020204020204" pitchFamily="34" charset="-122"/>
              </a:rPr>
              <a:t>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获得的信息为测试计划也提供了输入。 </a:t>
            </a:r>
            <a:endParaRPr lang="zh-CN" altLang="en-US" sz="1600" b="1"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23271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功能分析</a:t>
            </a:r>
            <a:endParaRPr lang="zh-CN" altLang="en-US" sz="3600" dirty="0"/>
          </a:p>
        </p:txBody>
      </p:sp>
      <p:sp>
        <p:nvSpPr>
          <p:cNvPr id="27" name="矩形 2">
            <a:extLst>
              <a:ext uri="{FF2B5EF4-FFF2-40B4-BE49-F238E27FC236}">
                <a16:creationId xmlns:a16="http://schemas.microsoft.com/office/drawing/2014/main" id="{E3B6958E-E589-4187-9321-1790DB3D0573}"/>
              </a:ext>
            </a:extLst>
          </p:cNvPr>
          <p:cNvSpPr>
            <a:spLocks noChangeArrowheads="1"/>
          </p:cNvSpPr>
          <p:nvPr/>
        </p:nvSpPr>
        <p:spPr bwMode="auto">
          <a:xfrm>
            <a:off x="1803464" y="2135247"/>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28" name="矩形 3">
            <a:extLst>
              <a:ext uri="{FF2B5EF4-FFF2-40B4-BE49-F238E27FC236}">
                <a16:creationId xmlns:a16="http://schemas.microsoft.com/office/drawing/2014/main" id="{0DFF0938-1F9F-48D1-897D-16373463B12A}"/>
              </a:ext>
            </a:extLst>
          </p:cNvPr>
          <p:cNvSpPr>
            <a:spLocks noChangeArrowheads="1"/>
          </p:cNvSpPr>
          <p:nvPr/>
        </p:nvSpPr>
        <p:spPr bwMode="auto">
          <a:xfrm>
            <a:off x="1803464" y="2952809"/>
            <a:ext cx="1339850"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功能</a:t>
            </a:r>
          </a:p>
        </p:txBody>
      </p:sp>
      <p:sp>
        <p:nvSpPr>
          <p:cNvPr id="29" name="矩形 4">
            <a:extLst>
              <a:ext uri="{FF2B5EF4-FFF2-40B4-BE49-F238E27FC236}">
                <a16:creationId xmlns:a16="http://schemas.microsoft.com/office/drawing/2014/main" id="{5071BB56-F446-42F5-AFBF-5FAF6F7F4927}"/>
              </a:ext>
            </a:extLst>
          </p:cNvPr>
          <p:cNvSpPr>
            <a:spLocks noChangeArrowheads="1"/>
          </p:cNvSpPr>
          <p:nvPr/>
        </p:nvSpPr>
        <p:spPr bwMode="auto">
          <a:xfrm>
            <a:off x="1806639" y="3716397"/>
            <a:ext cx="1336675"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要求</a:t>
            </a:r>
          </a:p>
        </p:txBody>
      </p:sp>
      <p:sp>
        <p:nvSpPr>
          <p:cNvPr id="30" name="矩形 5">
            <a:extLst>
              <a:ext uri="{FF2B5EF4-FFF2-40B4-BE49-F238E27FC236}">
                <a16:creationId xmlns:a16="http://schemas.microsoft.com/office/drawing/2014/main" id="{B137E2D6-8C04-4070-9576-683FF96BCCC5}"/>
              </a:ext>
            </a:extLst>
          </p:cNvPr>
          <p:cNvSpPr>
            <a:spLocks noChangeArrowheads="1"/>
          </p:cNvSpPr>
          <p:nvPr/>
        </p:nvSpPr>
        <p:spPr bwMode="auto">
          <a:xfrm>
            <a:off x="1803464" y="4518084"/>
            <a:ext cx="1339850" cy="368300"/>
          </a:xfrm>
          <a:prstGeom prst="rect">
            <a:avLst/>
          </a:prstGeom>
          <a:solidFill>
            <a:srgbClr val="FFFF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参数图</a:t>
            </a:r>
          </a:p>
        </p:txBody>
      </p:sp>
      <p:cxnSp>
        <p:nvCxnSpPr>
          <p:cNvPr id="31" name="肘形连接符 7">
            <a:extLst>
              <a:ext uri="{FF2B5EF4-FFF2-40B4-BE49-F238E27FC236}">
                <a16:creationId xmlns:a16="http://schemas.microsoft.com/office/drawing/2014/main" id="{04C02DA6-5937-4280-B2FD-B107D9A7D51E}"/>
              </a:ext>
            </a:extLst>
          </p:cNvPr>
          <p:cNvCxnSpPr>
            <a:cxnSpLocks noChangeShapeType="1"/>
            <a:endCxn id="27" idx="1"/>
          </p:cNvCxnSpPr>
          <p:nvPr/>
        </p:nvCxnSpPr>
        <p:spPr bwMode="auto">
          <a:xfrm rot="16200000" flipH="1">
            <a:off x="1248633" y="1764565"/>
            <a:ext cx="858838"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肘形连接符 9">
            <a:extLst>
              <a:ext uri="{FF2B5EF4-FFF2-40B4-BE49-F238E27FC236}">
                <a16:creationId xmlns:a16="http://schemas.microsoft.com/office/drawing/2014/main" id="{B431CCDE-031A-46A4-90E3-E0EC589243F2}"/>
              </a:ext>
            </a:extLst>
          </p:cNvPr>
          <p:cNvCxnSpPr>
            <a:cxnSpLocks noChangeShapeType="1"/>
            <a:endCxn id="28" idx="1"/>
          </p:cNvCxnSpPr>
          <p:nvPr/>
        </p:nvCxnSpPr>
        <p:spPr bwMode="auto">
          <a:xfrm rot="16200000" flipH="1">
            <a:off x="839058" y="2174140"/>
            <a:ext cx="1677988"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肘形连接符 11">
            <a:extLst>
              <a:ext uri="{FF2B5EF4-FFF2-40B4-BE49-F238E27FC236}">
                <a16:creationId xmlns:a16="http://schemas.microsoft.com/office/drawing/2014/main" id="{D3F2E808-7702-4D16-A7C8-5D06735E33C3}"/>
              </a:ext>
            </a:extLst>
          </p:cNvPr>
          <p:cNvCxnSpPr>
            <a:cxnSpLocks noChangeShapeType="1"/>
            <a:endCxn id="29" idx="1"/>
          </p:cNvCxnSpPr>
          <p:nvPr/>
        </p:nvCxnSpPr>
        <p:spPr bwMode="auto">
          <a:xfrm rot="16200000" flipH="1">
            <a:off x="458851" y="2554347"/>
            <a:ext cx="2441575" cy="25400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肘形连接符 13">
            <a:extLst>
              <a:ext uri="{FF2B5EF4-FFF2-40B4-BE49-F238E27FC236}">
                <a16:creationId xmlns:a16="http://schemas.microsoft.com/office/drawing/2014/main" id="{040FF9D2-A250-4550-80CE-C73F36D54ECC}"/>
              </a:ext>
            </a:extLst>
          </p:cNvPr>
          <p:cNvCxnSpPr>
            <a:cxnSpLocks noChangeShapeType="1"/>
            <a:endCxn id="30" idx="1"/>
          </p:cNvCxnSpPr>
          <p:nvPr/>
        </p:nvCxnSpPr>
        <p:spPr bwMode="auto">
          <a:xfrm rot="16200000" flipH="1">
            <a:off x="57214" y="2955984"/>
            <a:ext cx="3241675"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右箭头 14">
            <a:extLst>
              <a:ext uri="{FF2B5EF4-FFF2-40B4-BE49-F238E27FC236}">
                <a16:creationId xmlns:a16="http://schemas.microsoft.com/office/drawing/2014/main" id="{4C2EED8B-9207-4765-BEB6-7B1BBE1B1ACA}"/>
              </a:ext>
            </a:extLst>
          </p:cNvPr>
          <p:cNvSpPr>
            <a:spLocks noChangeArrowheads="1"/>
          </p:cNvSpPr>
          <p:nvPr/>
        </p:nvSpPr>
        <p:spPr bwMode="auto">
          <a:xfrm>
            <a:off x="3170367" y="4590320"/>
            <a:ext cx="441684" cy="273050"/>
          </a:xfrm>
          <a:prstGeom prst="rightArrow">
            <a:avLst>
              <a:gd name="adj1" fmla="val 50000"/>
              <a:gd name="adj2" fmla="val 49810"/>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36" name="矩形 21">
            <a:extLst>
              <a:ext uri="{FF2B5EF4-FFF2-40B4-BE49-F238E27FC236}">
                <a16:creationId xmlns:a16="http://schemas.microsoft.com/office/drawing/2014/main" id="{42FE0FB4-54A1-4172-84ED-1F0F1040E1AB}"/>
              </a:ext>
            </a:extLst>
          </p:cNvPr>
          <p:cNvSpPr>
            <a:spLocks noChangeArrowheads="1"/>
          </p:cNvSpPr>
          <p:nvPr/>
        </p:nvSpPr>
        <p:spPr bwMode="auto">
          <a:xfrm>
            <a:off x="1803464" y="5302309"/>
            <a:ext cx="1339850"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功能分析</a:t>
            </a:r>
          </a:p>
        </p:txBody>
      </p:sp>
      <p:cxnSp>
        <p:nvCxnSpPr>
          <p:cNvPr id="42" name="肘形连接符 8">
            <a:extLst>
              <a:ext uri="{FF2B5EF4-FFF2-40B4-BE49-F238E27FC236}">
                <a16:creationId xmlns:a16="http://schemas.microsoft.com/office/drawing/2014/main" id="{3AD22C06-5C41-4922-A420-2B44131C43C5}"/>
              </a:ext>
            </a:extLst>
          </p:cNvPr>
          <p:cNvCxnSpPr>
            <a:cxnSpLocks noChangeShapeType="1"/>
            <a:endCxn id="36" idx="1"/>
          </p:cNvCxnSpPr>
          <p:nvPr/>
        </p:nvCxnSpPr>
        <p:spPr bwMode="auto">
          <a:xfrm rot="16200000" flipH="1">
            <a:off x="-334898" y="3348096"/>
            <a:ext cx="4025900"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矩形 1">
            <a:extLst>
              <a:ext uri="{FF2B5EF4-FFF2-40B4-BE49-F238E27FC236}">
                <a16:creationId xmlns:a16="http://schemas.microsoft.com/office/drawing/2014/main" id="{52DA77DB-A92F-4D37-BAD2-5BD39139C3E6}"/>
              </a:ext>
            </a:extLst>
          </p:cNvPr>
          <p:cNvSpPr>
            <a:spLocks noChangeArrowheads="1"/>
          </p:cNvSpPr>
          <p:nvPr/>
        </p:nvSpPr>
        <p:spPr bwMode="auto">
          <a:xfrm>
            <a:off x="3525901" y="1144647"/>
            <a:ext cx="7543584" cy="115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参数图由</a:t>
            </a:r>
            <a:r>
              <a:rPr lang="zh-CN" altLang="en-US" sz="1600" b="1" dirty="0">
                <a:solidFill>
                  <a:srgbClr val="FF0000"/>
                </a:solidFill>
                <a:latin typeface="微软雅黑" panose="020B0503020204020204" pitchFamily="34" charset="-122"/>
                <a:ea typeface="微软雅黑" panose="020B0503020204020204" pitchFamily="34" charset="-122"/>
              </a:rPr>
              <a:t>动态输入</a:t>
            </a:r>
            <a:r>
              <a:rPr lang="zh-CN" altLang="en-US" sz="1600" dirty="0">
                <a:latin typeface="微软雅黑" panose="020B0503020204020204" pitchFamily="34" charset="-122"/>
                <a:ea typeface="微软雅黑" panose="020B0503020204020204" pitchFamily="34" charset="-122"/>
              </a:rPr>
              <a:t>（包括信号）、可能影响系统性能的因素（控制和噪音）、变差源和输出（预期输出和非预期</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偏离输出）组成。</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以下是参数图的示例，用以评估对产品功能的影响：</a:t>
            </a:r>
          </a:p>
        </p:txBody>
      </p:sp>
      <p:sp>
        <p:nvSpPr>
          <p:cNvPr id="45" name="矩形 1">
            <a:extLst>
              <a:ext uri="{FF2B5EF4-FFF2-40B4-BE49-F238E27FC236}">
                <a16:creationId xmlns:a16="http://schemas.microsoft.com/office/drawing/2014/main" id="{80529316-1142-4A82-8AEB-578F7121697D}"/>
              </a:ext>
            </a:extLst>
          </p:cNvPr>
          <p:cNvSpPr>
            <a:spLocks noChangeArrowheads="1"/>
          </p:cNvSpPr>
          <p:nvPr/>
        </p:nvSpPr>
        <p:spPr bwMode="auto">
          <a:xfrm>
            <a:off x="868426" y="1060509"/>
            <a:ext cx="1368425"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功能分析</a:t>
            </a:r>
            <a:endParaRPr lang="en-US" altLang="zh-CN" sz="200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15C10CD-9553-4FEE-89B2-66AB876D27E6}"/>
              </a:ext>
            </a:extLst>
          </p:cNvPr>
          <p:cNvPicPr>
            <a:picLocks noChangeAspect="1"/>
          </p:cNvPicPr>
          <p:nvPr/>
        </p:nvPicPr>
        <p:blipFill>
          <a:blip r:embed="rId3"/>
          <a:stretch>
            <a:fillRect/>
          </a:stretch>
        </p:blipFill>
        <p:spPr>
          <a:xfrm>
            <a:off x="3645936" y="2373117"/>
            <a:ext cx="3674324" cy="3426333"/>
          </a:xfrm>
          <a:prstGeom prst="rect">
            <a:avLst/>
          </a:prstGeom>
        </p:spPr>
      </p:pic>
      <p:pic>
        <p:nvPicPr>
          <p:cNvPr id="5" name="图片 4">
            <a:extLst>
              <a:ext uri="{FF2B5EF4-FFF2-40B4-BE49-F238E27FC236}">
                <a16:creationId xmlns:a16="http://schemas.microsoft.com/office/drawing/2014/main" id="{A691BD28-EBCB-414C-AD56-E7BCDAA9EC57}"/>
              </a:ext>
            </a:extLst>
          </p:cNvPr>
          <p:cNvPicPr>
            <a:picLocks noChangeAspect="1"/>
          </p:cNvPicPr>
          <p:nvPr/>
        </p:nvPicPr>
        <p:blipFill>
          <a:blip r:embed="rId4"/>
          <a:stretch>
            <a:fillRect/>
          </a:stretch>
        </p:blipFill>
        <p:spPr>
          <a:xfrm>
            <a:off x="7694082" y="2373117"/>
            <a:ext cx="3751793" cy="3432272"/>
          </a:xfrm>
          <a:prstGeom prst="rect">
            <a:avLst/>
          </a:prstGeom>
        </p:spPr>
      </p:pic>
      <p:sp>
        <p:nvSpPr>
          <p:cNvPr id="24" name="文本框 23">
            <a:extLst>
              <a:ext uri="{FF2B5EF4-FFF2-40B4-BE49-F238E27FC236}">
                <a16:creationId xmlns:a16="http://schemas.microsoft.com/office/drawing/2014/main" id="{F48F29B3-1AA7-4EA2-B4F0-D9D9F8E3227F}"/>
              </a:ext>
            </a:extLst>
          </p:cNvPr>
          <p:cNvSpPr txBox="1"/>
          <p:nvPr/>
        </p:nvSpPr>
        <p:spPr>
          <a:xfrm>
            <a:off x="1011373" y="5748040"/>
            <a:ext cx="10883640" cy="566309"/>
          </a:xfrm>
          <a:prstGeom prst="rect">
            <a:avLst/>
          </a:prstGeom>
          <a:noFill/>
        </p:spPr>
        <p:txBody>
          <a:bodyPr wrap="square">
            <a:spAutoFit/>
          </a:bodyPr>
          <a:lstStyle/>
          <a:p>
            <a:pPr defTabSz="914400" eaLnBrk="0" hangingPunct="0">
              <a:spcBef>
                <a:spcPct val="20000"/>
              </a:spcBef>
              <a:buSzPct val="150000"/>
              <a:defRPr/>
            </a:pPr>
            <a:r>
              <a:rPr lang="zh-CN" altLang="en-US" sz="1400" b="1" dirty="0">
                <a:solidFill>
                  <a:srgbClr val="FF0000"/>
                </a:solidFill>
                <a:latin typeface="微软雅黑" panose="020B0503020204020204" pitchFamily="34" charset="-122"/>
                <a:ea typeface="微软雅黑" panose="020B0503020204020204" pitchFamily="34" charset="-122"/>
              </a:rPr>
              <a:t>噪音因素：妨碍获得期望输出的因素</a:t>
            </a:r>
            <a:endParaRPr lang="en-US" altLang="zh-CN" sz="1400" b="1" dirty="0">
              <a:solidFill>
                <a:srgbClr val="FF0000"/>
              </a:solidFill>
              <a:latin typeface="微软雅黑" panose="020B0503020204020204" pitchFamily="34" charset="-122"/>
              <a:ea typeface="微软雅黑" panose="020B0503020204020204" pitchFamily="34" charset="-122"/>
            </a:endParaRPr>
          </a:p>
          <a:p>
            <a:pPr defTabSz="914400" eaLnBrk="0" hangingPunct="0">
              <a:spcBef>
                <a:spcPct val="20000"/>
              </a:spcBef>
              <a:buSzPct val="150000"/>
              <a:defRPr/>
            </a:pPr>
            <a:r>
              <a:rPr lang="zh-CN" altLang="en-US" sz="1400" dirty="0">
                <a:latin typeface="微软雅黑" panose="020B0503020204020204" pitchFamily="34" charset="-122"/>
                <a:ea typeface="微软雅黑" panose="020B0503020204020204" pitchFamily="34" charset="-122"/>
              </a:rPr>
              <a:t>是指代表系统响应潜在的显著变化源的参数，从工程师的角度来看，这些参数无法控制或要控制它们不切实际。噪音以物理单位描述。 </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33700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功能分析</a:t>
            </a:r>
            <a:endParaRPr lang="zh-CN" altLang="en-US" sz="3600" dirty="0"/>
          </a:p>
        </p:txBody>
      </p:sp>
      <p:sp>
        <p:nvSpPr>
          <p:cNvPr id="19" name="矩形 1">
            <a:extLst>
              <a:ext uri="{FF2B5EF4-FFF2-40B4-BE49-F238E27FC236}">
                <a16:creationId xmlns:a16="http://schemas.microsoft.com/office/drawing/2014/main" id="{52704E3B-03E1-4769-BDF8-6E1ADB8AC51E}"/>
              </a:ext>
            </a:extLst>
          </p:cNvPr>
          <p:cNvSpPr>
            <a:spLocks noChangeArrowheads="1"/>
          </p:cNvSpPr>
          <p:nvPr/>
        </p:nvSpPr>
        <p:spPr bwMode="auto">
          <a:xfrm>
            <a:off x="285879" y="1093727"/>
            <a:ext cx="1368425"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功能分析</a:t>
            </a:r>
            <a:endParaRPr lang="en-US" altLang="zh-CN" sz="2000">
              <a:latin typeface="微软雅黑" panose="020B0503020204020204" pitchFamily="34" charset="-122"/>
              <a:ea typeface="微软雅黑" panose="020B0503020204020204" pitchFamily="34" charset="-122"/>
            </a:endParaRPr>
          </a:p>
        </p:txBody>
      </p:sp>
      <p:sp>
        <p:nvSpPr>
          <p:cNvPr id="20" name="矩形 2">
            <a:extLst>
              <a:ext uri="{FF2B5EF4-FFF2-40B4-BE49-F238E27FC236}">
                <a16:creationId xmlns:a16="http://schemas.microsoft.com/office/drawing/2014/main" id="{99117F11-FD6D-411F-A2A9-7BB5BE476675}"/>
              </a:ext>
            </a:extLst>
          </p:cNvPr>
          <p:cNvSpPr>
            <a:spLocks noChangeArrowheads="1"/>
          </p:cNvSpPr>
          <p:nvPr/>
        </p:nvSpPr>
        <p:spPr bwMode="auto">
          <a:xfrm>
            <a:off x="1220917" y="2168465"/>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21" name="矩形 3">
            <a:extLst>
              <a:ext uri="{FF2B5EF4-FFF2-40B4-BE49-F238E27FC236}">
                <a16:creationId xmlns:a16="http://schemas.microsoft.com/office/drawing/2014/main" id="{1B0ADD36-C947-4280-ADF6-B42D39B5FBB8}"/>
              </a:ext>
            </a:extLst>
          </p:cNvPr>
          <p:cNvSpPr>
            <a:spLocks noChangeArrowheads="1"/>
          </p:cNvSpPr>
          <p:nvPr/>
        </p:nvSpPr>
        <p:spPr bwMode="auto">
          <a:xfrm>
            <a:off x="1220917" y="2986027"/>
            <a:ext cx="1339850"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功能</a:t>
            </a:r>
          </a:p>
        </p:txBody>
      </p:sp>
      <p:sp>
        <p:nvSpPr>
          <p:cNvPr id="22" name="矩形 4">
            <a:extLst>
              <a:ext uri="{FF2B5EF4-FFF2-40B4-BE49-F238E27FC236}">
                <a16:creationId xmlns:a16="http://schemas.microsoft.com/office/drawing/2014/main" id="{2E1E1957-F153-4639-9AEC-037B01A5B10E}"/>
              </a:ext>
            </a:extLst>
          </p:cNvPr>
          <p:cNvSpPr>
            <a:spLocks noChangeArrowheads="1"/>
          </p:cNvSpPr>
          <p:nvPr/>
        </p:nvSpPr>
        <p:spPr bwMode="auto">
          <a:xfrm>
            <a:off x="1224092" y="3749615"/>
            <a:ext cx="1336675"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要求</a:t>
            </a:r>
          </a:p>
        </p:txBody>
      </p:sp>
      <p:sp>
        <p:nvSpPr>
          <p:cNvPr id="23" name="矩形 5">
            <a:extLst>
              <a:ext uri="{FF2B5EF4-FFF2-40B4-BE49-F238E27FC236}">
                <a16:creationId xmlns:a16="http://schemas.microsoft.com/office/drawing/2014/main" id="{DF421973-4307-4F35-801E-E91A79ABDCB3}"/>
              </a:ext>
            </a:extLst>
          </p:cNvPr>
          <p:cNvSpPr>
            <a:spLocks noChangeArrowheads="1"/>
          </p:cNvSpPr>
          <p:nvPr/>
        </p:nvSpPr>
        <p:spPr bwMode="auto">
          <a:xfrm>
            <a:off x="1220917" y="4551302"/>
            <a:ext cx="1339850"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参数图</a:t>
            </a:r>
          </a:p>
        </p:txBody>
      </p:sp>
      <p:cxnSp>
        <p:nvCxnSpPr>
          <p:cNvPr id="24" name="肘形连接符 7">
            <a:extLst>
              <a:ext uri="{FF2B5EF4-FFF2-40B4-BE49-F238E27FC236}">
                <a16:creationId xmlns:a16="http://schemas.microsoft.com/office/drawing/2014/main" id="{5A9704C4-F74B-46E1-8B59-800BC2A4ACCC}"/>
              </a:ext>
            </a:extLst>
          </p:cNvPr>
          <p:cNvCxnSpPr>
            <a:cxnSpLocks noChangeShapeType="1"/>
            <a:stCxn id="19" idx="2"/>
            <a:endCxn id="20" idx="1"/>
          </p:cNvCxnSpPr>
          <p:nvPr/>
        </p:nvCxnSpPr>
        <p:spPr bwMode="auto">
          <a:xfrm rot="16200000" flipH="1">
            <a:off x="666086" y="1797783"/>
            <a:ext cx="858838"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肘形连接符 9">
            <a:extLst>
              <a:ext uri="{FF2B5EF4-FFF2-40B4-BE49-F238E27FC236}">
                <a16:creationId xmlns:a16="http://schemas.microsoft.com/office/drawing/2014/main" id="{EC57C893-9475-403C-B0BE-8AE3EDA1CECA}"/>
              </a:ext>
            </a:extLst>
          </p:cNvPr>
          <p:cNvCxnSpPr>
            <a:cxnSpLocks noChangeShapeType="1"/>
            <a:stCxn id="19" idx="2"/>
            <a:endCxn id="21" idx="1"/>
          </p:cNvCxnSpPr>
          <p:nvPr/>
        </p:nvCxnSpPr>
        <p:spPr bwMode="auto">
          <a:xfrm rot="16200000" flipH="1">
            <a:off x="256511" y="2207358"/>
            <a:ext cx="1677988"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肘形连接符 11">
            <a:extLst>
              <a:ext uri="{FF2B5EF4-FFF2-40B4-BE49-F238E27FC236}">
                <a16:creationId xmlns:a16="http://schemas.microsoft.com/office/drawing/2014/main" id="{9165A3D2-B960-435C-9866-E3B14CE7AF07}"/>
              </a:ext>
            </a:extLst>
          </p:cNvPr>
          <p:cNvCxnSpPr>
            <a:cxnSpLocks noChangeShapeType="1"/>
            <a:stCxn id="19" idx="2"/>
            <a:endCxn id="22" idx="1"/>
          </p:cNvCxnSpPr>
          <p:nvPr/>
        </p:nvCxnSpPr>
        <p:spPr bwMode="auto">
          <a:xfrm rot="16200000" flipH="1">
            <a:off x="-123696" y="2587565"/>
            <a:ext cx="2441575" cy="25400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肘形连接符 13">
            <a:extLst>
              <a:ext uri="{FF2B5EF4-FFF2-40B4-BE49-F238E27FC236}">
                <a16:creationId xmlns:a16="http://schemas.microsoft.com/office/drawing/2014/main" id="{35A0DD49-2367-4607-B379-6BD52C6898C0}"/>
              </a:ext>
            </a:extLst>
          </p:cNvPr>
          <p:cNvCxnSpPr>
            <a:cxnSpLocks noChangeShapeType="1"/>
            <a:stCxn id="19" idx="2"/>
            <a:endCxn id="23" idx="1"/>
          </p:cNvCxnSpPr>
          <p:nvPr/>
        </p:nvCxnSpPr>
        <p:spPr bwMode="auto">
          <a:xfrm rot="16200000" flipH="1">
            <a:off x="-525333" y="2989202"/>
            <a:ext cx="3241675"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右箭头 14">
            <a:extLst>
              <a:ext uri="{FF2B5EF4-FFF2-40B4-BE49-F238E27FC236}">
                <a16:creationId xmlns:a16="http://schemas.microsoft.com/office/drawing/2014/main" id="{B27C4C90-9EEF-481B-AA0C-C0D6F58A92B1}"/>
              </a:ext>
            </a:extLst>
          </p:cNvPr>
          <p:cNvSpPr>
            <a:spLocks noChangeArrowheads="1"/>
          </p:cNvSpPr>
          <p:nvPr/>
        </p:nvSpPr>
        <p:spPr bwMode="auto">
          <a:xfrm>
            <a:off x="2585841" y="5379121"/>
            <a:ext cx="420606" cy="281112"/>
          </a:xfrm>
          <a:prstGeom prst="rightArrow">
            <a:avLst>
              <a:gd name="adj1" fmla="val 50000"/>
              <a:gd name="adj2" fmla="val 50008"/>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39" name="矩形 21">
            <a:extLst>
              <a:ext uri="{FF2B5EF4-FFF2-40B4-BE49-F238E27FC236}">
                <a16:creationId xmlns:a16="http://schemas.microsoft.com/office/drawing/2014/main" id="{91888A8A-7FFD-4453-A38C-05AFB67A719E}"/>
              </a:ext>
            </a:extLst>
          </p:cNvPr>
          <p:cNvSpPr>
            <a:spLocks noChangeArrowheads="1"/>
          </p:cNvSpPr>
          <p:nvPr/>
        </p:nvSpPr>
        <p:spPr bwMode="auto">
          <a:xfrm>
            <a:off x="1220917" y="5335527"/>
            <a:ext cx="1339850" cy="369888"/>
          </a:xfrm>
          <a:prstGeom prst="rect">
            <a:avLst/>
          </a:prstGeom>
          <a:solidFill>
            <a:srgbClr val="FFFF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功能分析</a:t>
            </a:r>
          </a:p>
        </p:txBody>
      </p:sp>
      <p:cxnSp>
        <p:nvCxnSpPr>
          <p:cNvPr id="40" name="肘形连接符 8">
            <a:extLst>
              <a:ext uri="{FF2B5EF4-FFF2-40B4-BE49-F238E27FC236}">
                <a16:creationId xmlns:a16="http://schemas.microsoft.com/office/drawing/2014/main" id="{76D813EC-D9B9-4A89-9C9A-18DA39814785}"/>
              </a:ext>
            </a:extLst>
          </p:cNvPr>
          <p:cNvCxnSpPr>
            <a:cxnSpLocks noChangeShapeType="1"/>
            <a:stCxn id="19" idx="2"/>
            <a:endCxn id="39" idx="1"/>
          </p:cNvCxnSpPr>
          <p:nvPr/>
        </p:nvCxnSpPr>
        <p:spPr bwMode="auto">
          <a:xfrm rot="16200000" flipH="1">
            <a:off x="-917445" y="3381314"/>
            <a:ext cx="4025900"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a:extLst>
              <a:ext uri="{FF2B5EF4-FFF2-40B4-BE49-F238E27FC236}">
                <a16:creationId xmlns:a16="http://schemas.microsoft.com/office/drawing/2014/main" id="{5222DC11-89F2-4FAE-92F4-E4E5741FADA8}"/>
              </a:ext>
            </a:extLst>
          </p:cNvPr>
          <p:cNvSpPr/>
          <p:nvPr/>
        </p:nvSpPr>
        <p:spPr>
          <a:xfrm>
            <a:off x="2777872" y="602350"/>
            <a:ext cx="8451607" cy="1944763"/>
          </a:xfrm>
          <a:prstGeom prst="rect">
            <a:avLst/>
          </a:prstGeom>
        </p:spPr>
        <p:txBody>
          <a:bodyPr wrap="square">
            <a:spAutoFit/>
          </a:bodyPr>
          <a:lstStyle/>
          <a:p>
            <a:pPr marL="342900" indent="-342900" eaLnBrk="0" hangingPunct="0">
              <a:lnSpc>
                <a:spcPct val="150000"/>
              </a:lnSpc>
              <a:spcBef>
                <a:spcPct val="20000"/>
              </a:spcBef>
              <a:buFont typeface="微软雅黑" panose="020B0503020204020204" pitchFamily="34" charset="-122"/>
              <a:buChar char="★"/>
              <a:defRPr/>
            </a:pPr>
            <a:r>
              <a:rPr lang="zh-CN" altLang="en-US" sz="1600" dirty="0">
                <a:latin typeface="微软雅黑" panose="020B0503020204020204" pitchFamily="34" charset="-122"/>
                <a:ea typeface="微软雅黑" panose="020B0503020204020204" pitchFamily="34" charset="-122"/>
              </a:rPr>
              <a:t>应利用</a:t>
            </a:r>
            <a:r>
              <a:rPr lang="zh-CN" altLang="en-US" sz="1600" b="1" dirty="0">
                <a:solidFill>
                  <a:srgbClr val="FF0000"/>
                </a:solidFill>
                <a:latin typeface="微软雅黑" panose="020B0503020204020204" pitchFamily="34" charset="-122"/>
                <a:ea typeface="微软雅黑" panose="020B0503020204020204" pitchFamily="34" charset="-122"/>
              </a:rPr>
              <a:t>功能树／网</a:t>
            </a:r>
            <a:r>
              <a:rPr lang="zh-CN" altLang="en-US" sz="1600" dirty="0">
                <a:latin typeface="微软雅黑" panose="020B0503020204020204" pitchFamily="34" charset="-122"/>
                <a:ea typeface="微软雅黑" panose="020B0503020204020204" pitchFamily="34" charset="-122"/>
              </a:rPr>
              <a:t>或</a:t>
            </a:r>
            <a:r>
              <a:rPr lang="en-US" altLang="zh-CN" sz="1600" dirty="0">
                <a:latin typeface="微软雅黑" panose="020B0503020204020204" pitchFamily="34" charset="-122"/>
                <a:ea typeface="微软雅黑" panose="020B0503020204020204" pitchFamily="34" charset="-122"/>
              </a:rPr>
              <a:t>DFMEA </a:t>
            </a:r>
            <a:r>
              <a:rPr lang="zh-CN" altLang="en-US" sz="1600" dirty="0">
                <a:latin typeface="微软雅黑" panose="020B0503020204020204" pitchFamily="34" charset="-122"/>
                <a:ea typeface="微软雅黑" panose="020B0503020204020204" pitchFamily="34" charset="-122"/>
              </a:rPr>
              <a:t>表格展示若干系统要素功能之间的交互作用。分析的重点从 </a:t>
            </a:r>
            <a:r>
              <a:rPr lang="en-US" altLang="zh-CN" sz="1600" dirty="0">
                <a:latin typeface="微软雅黑" panose="020B0503020204020204" pitchFamily="34" charset="-122"/>
                <a:ea typeface="微软雅黑" panose="020B0503020204020204" pitchFamily="34" charset="-122"/>
              </a:rPr>
              <a:t>OEM </a:t>
            </a:r>
            <a:r>
              <a:rPr lang="zh-CN" altLang="en-US" sz="1600" dirty="0">
                <a:latin typeface="微软雅黑" panose="020B0503020204020204" pitchFamily="34" charset="-122"/>
                <a:ea typeface="微软雅黑" panose="020B0503020204020204" pitchFamily="34" charset="-122"/>
              </a:rPr>
              <a:t>到一级供应商再到 </a:t>
            </a:r>
            <a:r>
              <a:rPr lang="en-US" altLang="zh-CN" sz="1600" dirty="0">
                <a:latin typeface="微软雅黑" panose="020B0503020204020204" pitchFamily="34" charset="-122"/>
                <a:ea typeface="微软雅黑" panose="020B0503020204020204" pitchFamily="34" charset="-122"/>
              </a:rPr>
              <a:t>N </a:t>
            </a:r>
            <a:r>
              <a:rPr lang="zh-CN" altLang="en-US" sz="1600" dirty="0">
                <a:latin typeface="微软雅黑" panose="020B0503020204020204" pitchFamily="34" charset="-122"/>
                <a:ea typeface="微软雅黑" panose="020B0503020204020204" pitchFamily="34" charset="-122"/>
              </a:rPr>
              <a:t>级供应商。 </a:t>
            </a:r>
            <a:endParaRPr lang="en-US" altLang="zh-CN" sz="160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 typeface="微软雅黑" panose="020B0503020204020204" pitchFamily="34" charset="-122"/>
              <a:buChar char="★"/>
              <a:defRPr/>
            </a:pPr>
            <a:r>
              <a:rPr lang="zh-CN" altLang="en-US" sz="1600" dirty="0">
                <a:latin typeface="微软雅黑" panose="020B0503020204020204" pitchFamily="34" charset="-122"/>
                <a:ea typeface="微软雅黑" panose="020B0503020204020204" pitchFamily="34" charset="-122"/>
              </a:rPr>
              <a:t>创建功能树／网或功能矩阵的目的是将功能之 间 的</a:t>
            </a:r>
            <a:r>
              <a:rPr lang="zh-CN" altLang="en-US" sz="1600" b="1" dirty="0">
                <a:solidFill>
                  <a:srgbClr val="FF0000"/>
                </a:solidFill>
                <a:latin typeface="微软雅黑" panose="020B0503020204020204" pitchFamily="34" charset="-122"/>
                <a:ea typeface="微软雅黑" panose="020B0503020204020204" pitchFamily="34" charset="-122"/>
              </a:rPr>
              <a:t>技术依赖关系</a:t>
            </a:r>
            <a:r>
              <a:rPr lang="zh-CN" altLang="en-US" sz="1600" dirty="0">
                <a:latin typeface="微软雅黑" panose="020B0503020204020204" pitchFamily="34" charset="-122"/>
                <a:ea typeface="微软雅黑" panose="020B0503020204020204" pitchFamily="34" charset="-122"/>
              </a:rPr>
              <a:t>进行整合。因此，它在后期将支持失效</a:t>
            </a:r>
            <a:r>
              <a:rPr lang="zh-CN" altLang="en-US" sz="1600" b="1" dirty="0">
                <a:solidFill>
                  <a:srgbClr val="FF0000"/>
                </a:solidFill>
                <a:latin typeface="微软雅黑" panose="020B0503020204020204" pitchFamily="34" charset="-122"/>
                <a:ea typeface="微软雅黑" panose="020B0503020204020204" pitchFamily="34" charset="-122"/>
              </a:rPr>
              <a:t>依赖关系的可视化</a:t>
            </a:r>
            <a:r>
              <a:rPr lang="zh-CN" altLang="en-US" sz="1600" dirty="0">
                <a:latin typeface="微软雅黑" panose="020B0503020204020204" pitchFamily="34" charset="-122"/>
                <a:ea typeface="微软雅黑" panose="020B0503020204020204" pitchFamily="34" charset="-122"/>
              </a:rPr>
              <a:t> 。当按层次连接的功能之间存在功能关系时，相关失效之间就会存在潜在关系。 </a:t>
            </a:r>
          </a:p>
        </p:txBody>
      </p:sp>
      <p:pic>
        <p:nvPicPr>
          <p:cNvPr id="3" name="图片 2">
            <a:extLst>
              <a:ext uri="{FF2B5EF4-FFF2-40B4-BE49-F238E27FC236}">
                <a16:creationId xmlns:a16="http://schemas.microsoft.com/office/drawing/2014/main" id="{E40BDB0C-1780-4AB6-B357-0C383461AF16}"/>
              </a:ext>
            </a:extLst>
          </p:cNvPr>
          <p:cNvPicPr>
            <a:picLocks noChangeAspect="1"/>
          </p:cNvPicPr>
          <p:nvPr/>
        </p:nvPicPr>
        <p:blipFill>
          <a:blip r:embed="rId3"/>
          <a:stretch>
            <a:fillRect/>
          </a:stretch>
        </p:blipFill>
        <p:spPr>
          <a:xfrm>
            <a:off x="3684335" y="2541607"/>
            <a:ext cx="7318481" cy="3747523"/>
          </a:xfrm>
          <a:prstGeom prst="rect">
            <a:avLst/>
          </a:prstGeom>
        </p:spPr>
      </p:pic>
    </p:spTree>
    <p:extLst>
      <p:ext uri="{BB962C8B-B14F-4D97-AF65-F5344CB8AC3E}">
        <p14:creationId xmlns:p14="http://schemas.microsoft.com/office/powerpoint/2010/main" val="33318380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功能分析</a:t>
            </a:r>
            <a:endParaRPr lang="zh-CN" altLang="en-US" sz="3600" dirty="0"/>
          </a:p>
        </p:txBody>
      </p:sp>
      <p:sp>
        <p:nvSpPr>
          <p:cNvPr id="19" name="矩形 1">
            <a:extLst>
              <a:ext uri="{FF2B5EF4-FFF2-40B4-BE49-F238E27FC236}">
                <a16:creationId xmlns:a16="http://schemas.microsoft.com/office/drawing/2014/main" id="{52704E3B-03E1-4769-BDF8-6E1ADB8AC51E}"/>
              </a:ext>
            </a:extLst>
          </p:cNvPr>
          <p:cNvSpPr>
            <a:spLocks noChangeArrowheads="1"/>
          </p:cNvSpPr>
          <p:nvPr/>
        </p:nvSpPr>
        <p:spPr bwMode="auto">
          <a:xfrm>
            <a:off x="103349" y="1074799"/>
            <a:ext cx="1368425"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功能分析</a:t>
            </a:r>
            <a:endParaRPr lang="en-US" altLang="zh-CN" sz="2000">
              <a:latin typeface="微软雅黑" panose="020B0503020204020204" pitchFamily="34" charset="-122"/>
              <a:ea typeface="微软雅黑" panose="020B0503020204020204" pitchFamily="34" charset="-122"/>
            </a:endParaRPr>
          </a:p>
        </p:txBody>
      </p:sp>
      <p:sp>
        <p:nvSpPr>
          <p:cNvPr id="20" name="矩形 2">
            <a:extLst>
              <a:ext uri="{FF2B5EF4-FFF2-40B4-BE49-F238E27FC236}">
                <a16:creationId xmlns:a16="http://schemas.microsoft.com/office/drawing/2014/main" id="{99117F11-FD6D-411F-A2A9-7BB5BE476675}"/>
              </a:ext>
            </a:extLst>
          </p:cNvPr>
          <p:cNvSpPr>
            <a:spLocks noChangeArrowheads="1"/>
          </p:cNvSpPr>
          <p:nvPr/>
        </p:nvSpPr>
        <p:spPr bwMode="auto">
          <a:xfrm>
            <a:off x="1038387" y="2149537"/>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21" name="矩形 3">
            <a:extLst>
              <a:ext uri="{FF2B5EF4-FFF2-40B4-BE49-F238E27FC236}">
                <a16:creationId xmlns:a16="http://schemas.microsoft.com/office/drawing/2014/main" id="{1B0ADD36-C947-4280-ADF6-B42D39B5FBB8}"/>
              </a:ext>
            </a:extLst>
          </p:cNvPr>
          <p:cNvSpPr>
            <a:spLocks noChangeArrowheads="1"/>
          </p:cNvSpPr>
          <p:nvPr/>
        </p:nvSpPr>
        <p:spPr bwMode="auto">
          <a:xfrm>
            <a:off x="1038387" y="2967099"/>
            <a:ext cx="1339850"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功能</a:t>
            </a:r>
          </a:p>
        </p:txBody>
      </p:sp>
      <p:sp>
        <p:nvSpPr>
          <p:cNvPr id="22" name="矩形 4">
            <a:extLst>
              <a:ext uri="{FF2B5EF4-FFF2-40B4-BE49-F238E27FC236}">
                <a16:creationId xmlns:a16="http://schemas.microsoft.com/office/drawing/2014/main" id="{2E1E1957-F153-4639-9AEC-037B01A5B10E}"/>
              </a:ext>
            </a:extLst>
          </p:cNvPr>
          <p:cNvSpPr>
            <a:spLocks noChangeArrowheads="1"/>
          </p:cNvSpPr>
          <p:nvPr/>
        </p:nvSpPr>
        <p:spPr bwMode="auto">
          <a:xfrm>
            <a:off x="1041562" y="3730687"/>
            <a:ext cx="1336675"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要求</a:t>
            </a:r>
          </a:p>
        </p:txBody>
      </p:sp>
      <p:sp>
        <p:nvSpPr>
          <p:cNvPr id="23" name="矩形 5">
            <a:extLst>
              <a:ext uri="{FF2B5EF4-FFF2-40B4-BE49-F238E27FC236}">
                <a16:creationId xmlns:a16="http://schemas.microsoft.com/office/drawing/2014/main" id="{DF421973-4307-4F35-801E-E91A79ABDCB3}"/>
              </a:ext>
            </a:extLst>
          </p:cNvPr>
          <p:cNvSpPr>
            <a:spLocks noChangeArrowheads="1"/>
          </p:cNvSpPr>
          <p:nvPr/>
        </p:nvSpPr>
        <p:spPr bwMode="auto">
          <a:xfrm>
            <a:off x="1038387" y="4532374"/>
            <a:ext cx="1339850"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参数图</a:t>
            </a:r>
          </a:p>
        </p:txBody>
      </p:sp>
      <p:cxnSp>
        <p:nvCxnSpPr>
          <p:cNvPr id="24" name="肘形连接符 7">
            <a:extLst>
              <a:ext uri="{FF2B5EF4-FFF2-40B4-BE49-F238E27FC236}">
                <a16:creationId xmlns:a16="http://schemas.microsoft.com/office/drawing/2014/main" id="{5A9704C4-F74B-46E1-8B59-800BC2A4ACCC}"/>
              </a:ext>
            </a:extLst>
          </p:cNvPr>
          <p:cNvCxnSpPr>
            <a:cxnSpLocks noChangeShapeType="1"/>
            <a:stCxn id="19" idx="2"/>
            <a:endCxn id="20" idx="1"/>
          </p:cNvCxnSpPr>
          <p:nvPr/>
        </p:nvCxnSpPr>
        <p:spPr bwMode="auto">
          <a:xfrm rot="16200000" flipH="1">
            <a:off x="483556" y="1778855"/>
            <a:ext cx="858838"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肘形连接符 9">
            <a:extLst>
              <a:ext uri="{FF2B5EF4-FFF2-40B4-BE49-F238E27FC236}">
                <a16:creationId xmlns:a16="http://schemas.microsoft.com/office/drawing/2014/main" id="{EC57C893-9475-403C-B0BE-8AE3EDA1CECA}"/>
              </a:ext>
            </a:extLst>
          </p:cNvPr>
          <p:cNvCxnSpPr>
            <a:cxnSpLocks noChangeShapeType="1"/>
            <a:stCxn id="19" idx="2"/>
            <a:endCxn id="21" idx="1"/>
          </p:cNvCxnSpPr>
          <p:nvPr/>
        </p:nvCxnSpPr>
        <p:spPr bwMode="auto">
          <a:xfrm rot="16200000" flipH="1">
            <a:off x="73981" y="2188430"/>
            <a:ext cx="1677988"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肘形连接符 11">
            <a:extLst>
              <a:ext uri="{FF2B5EF4-FFF2-40B4-BE49-F238E27FC236}">
                <a16:creationId xmlns:a16="http://schemas.microsoft.com/office/drawing/2014/main" id="{9165A3D2-B960-435C-9866-E3B14CE7AF07}"/>
              </a:ext>
            </a:extLst>
          </p:cNvPr>
          <p:cNvCxnSpPr>
            <a:cxnSpLocks noChangeShapeType="1"/>
            <a:stCxn id="19" idx="2"/>
            <a:endCxn id="22" idx="1"/>
          </p:cNvCxnSpPr>
          <p:nvPr/>
        </p:nvCxnSpPr>
        <p:spPr bwMode="auto">
          <a:xfrm rot="16200000" flipH="1">
            <a:off x="-306226" y="2568637"/>
            <a:ext cx="2441575" cy="25400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肘形连接符 13">
            <a:extLst>
              <a:ext uri="{FF2B5EF4-FFF2-40B4-BE49-F238E27FC236}">
                <a16:creationId xmlns:a16="http://schemas.microsoft.com/office/drawing/2014/main" id="{35A0DD49-2367-4607-B379-6BD52C6898C0}"/>
              </a:ext>
            </a:extLst>
          </p:cNvPr>
          <p:cNvCxnSpPr>
            <a:cxnSpLocks noChangeShapeType="1"/>
            <a:stCxn id="19" idx="2"/>
            <a:endCxn id="23" idx="1"/>
          </p:cNvCxnSpPr>
          <p:nvPr/>
        </p:nvCxnSpPr>
        <p:spPr bwMode="auto">
          <a:xfrm rot="16200000" flipH="1">
            <a:off x="-707863" y="2970274"/>
            <a:ext cx="3241675"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右箭头 14">
            <a:extLst>
              <a:ext uri="{FF2B5EF4-FFF2-40B4-BE49-F238E27FC236}">
                <a16:creationId xmlns:a16="http://schemas.microsoft.com/office/drawing/2014/main" id="{B27C4C90-9EEF-481B-AA0C-C0D6F58A92B1}"/>
              </a:ext>
            </a:extLst>
          </p:cNvPr>
          <p:cNvSpPr>
            <a:spLocks noChangeArrowheads="1"/>
          </p:cNvSpPr>
          <p:nvPr/>
        </p:nvSpPr>
        <p:spPr bwMode="auto">
          <a:xfrm>
            <a:off x="2478181" y="5364224"/>
            <a:ext cx="560301" cy="273050"/>
          </a:xfrm>
          <a:prstGeom prst="rightArrow">
            <a:avLst>
              <a:gd name="adj1" fmla="val 50000"/>
              <a:gd name="adj2" fmla="val 50008"/>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39" name="矩形 21">
            <a:extLst>
              <a:ext uri="{FF2B5EF4-FFF2-40B4-BE49-F238E27FC236}">
                <a16:creationId xmlns:a16="http://schemas.microsoft.com/office/drawing/2014/main" id="{91888A8A-7FFD-4453-A38C-05AFB67A719E}"/>
              </a:ext>
            </a:extLst>
          </p:cNvPr>
          <p:cNvSpPr>
            <a:spLocks noChangeArrowheads="1"/>
          </p:cNvSpPr>
          <p:nvPr/>
        </p:nvSpPr>
        <p:spPr bwMode="auto">
          <a:xfrm>
            <a:off x="1038387" y="5316599"/>
            <a:ext cx="1339850" cy="369888"/>
          </a:xfrm>
          <a:prstGeom prst="rect">
            <a:avLst/>
          </a:prstGeom>
          <a:solidFill>
            <a:srgbClr val="FFFF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功能分析</a:t>
            </a:r>
          </a:p>
        </p:txBody>
      </p:sp>
      <p:cxnSp>
        <p:nvCxnSpPr>
          <p:cNvPr id="40" name="肘形连接符 8">
            <a:extLst>
              <a:ext uri="{FF2B5EF4-FFF2-40B4-BE49-F238E27FC236}">
                <a16:creationId xmlns:a16="http://schemas.microsoft.com/office/drawing/2014/main" id="{76D813EC-D9B9-4A89-9C9A-18DA39814785}"/>
              </a:ext>
            </a:extLst>
          </p:cNvPr>
          <p:cNvCxnSpPr>
            <a:cxnSpLocks noChangeShapeType="1"/>
            <a:stCxn id="19" idx="2"/>
            <a:endCxn id="39" idx="1"/>
          </p:cNvCxnSpPr>
          <p:nvPr/>
        </p:nvCxnSpPr>
        <p:spPr bwMode="auto">
          <a:xfrm rot="16200000" flipH="1">
            <a:off x="-1099975" y="3362386"/>
            <a:ext cx="4025900" cy="250825"/>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a:extLst>
              <a:ext uri="{FF2B5EF4-FFF2-40B4-BE49-F238E27FC236}">
                <a16:creationId xmlns:a16="http://schemas.microsoft.com/office/drawing/2014/main" id="{D8114BD5-7169-401D-A235-AB6DEF3E8371}"/>
              </a:ext>
            </a:extLst>
          </p:cNvPr>
          <p:cNvSpPr/>
          <p:nvPr/>
        </p:nvSpPr>
        <p:spPr>
          <a:xfrm>
            <a:off x="3038482" y="519766"/>
            <a:ext cx="7875287" cy="2092496"/>
          </a:xfrm>
          <a:prstGeom prst="rect">
            <a:avLst/>
          </a:prstGeom>
        </p:spPr>
        <p:txBody>
          <a:bodyPr wrap="square">
            <a:spAutoFit/>
          </a:bodyPr>
          <a:lstStyle/>
          <a:p>
            <a:pPr eaLnBrk="0" hangingPunct="0">
              <a:lnSpc>
                <a:spcPct val="150000"/>
              </a:lnSpc>
              <a:spcBef>
                <a:spcPct val="20000"/>
              </a:spcBef>
              <a:defRPr/>
            </a:pPr>
            <a:r>
              <a:rPr lang="zh-CN" altLang="en-US" sz="1600" dirty="0">
                <a:latin typeface="微软雅黑" panose="020B0503020204020204" pitchFamily="34" charset="-122"/>
                <a:ea typeface="微软雅黑" panose="020B0503020204020204" pitchFamily="34" charset="-122"/>
              </a:rPr>
              <a:t>功能分析表头说明：</a:t>
            </a:r>
            <a:endParaRPr lang="en-US" altLang="zh-CN" sz="160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 typeface="微软雅黑" panose="020B0503020204020204" pitchFamily="34" charset="-122"/>
              <a:buChar char="★"/>
              <a:defRPr/>
            </a:pPr>
            <a:r>
              <a:rPr lang="zh-CN" altLang="en-US" sz="1600" dirty="0">
                <a:latin typeface="微软雅黑" panose="020B0503020204020204" pitchFamily="34" charset="-122"/>
                <a:ea typeface="微软雅黑" panose="020B0503020204020204" pitchFamily="34" charset="-122"/>
              </a:rPr>
              <a:t>上一</a:t>
            </a:r>
            <a:r>
              <a:rPr lang="zh-CN" altLang="en-US" sz="1600" dirty="0">
                <a:solidFill>
                  <a:srgbClr val="FF0000"/>
                </a:solidFill>
                <a:latin typeface="微软雅黑" panose="020B0503020204020204" pitchFamily="34" charset="-122"/>
                <a:ea typeface="微软雅黑" panose="020B0503020204020204" pitchFamily="34" charset="-122"/>
              </a:rPr>
              <a:t>较高级别功能</a:t>
            </a:r>
            <a:r>
              <a:rPr lang="zh-CN" altLang="en-US" sz="1600" dirty="0">
                <a:latin typeface="微软雅黑" panose="020B0503020204020204" pitchFamily="34" charset="-122"/>
                <a:ea typeface="微软雅黑" panose="020B0503020204020204" pitchFamily="34" charset="-122"/>
              </a:rPr>
              <a:t>及要求：在分析范围内的功能</a:t>
            </a:r>
            <a:endParaRPr lang="en-US" altLang="zh-CN" sz="160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 typeface="微软雅黑" panose="020B0503020204020204" pitchFamily="34" charset="-122"/>
              <a:buChar char="★"/>
              <a:defRPr/>
            </a:pPr>
            <a:r>
              <a:rPr lang="zh-CN" altLang="en-US" sz="1600" dirty="0">
                <a:solidFill>
                  <a:srgbClr val="FF0000"/>
                </a:solidFill>
                <a:latin typeface="微软雅黑" panose="020B0503020204020204" pitchFamily="34" charset="-122"/>
                <a:ea typeface="微软雅黑" panose="020B0503020204020204" pitchFamily="34" charset="-122"/>
              </a:rPr>
              <a:t>关注要素功能</a:t>
            </a:r>
            <a:r>
              <a:rPr lang="zh-CN" altLang="en-US" sz="1600" dirty="0">
                <a:latin typeface="微软雅黑" panose="020B0503020204020204" pitchFamily="34" charset="-122"/>
                <a:ea typeface="微软雅黑" panose="020B0503020204020204" pitchFamily="34" charset="-122"/>
              </a:rPr>
              <a:t>及要求：在架构分析中识别的相关系统要素的功能</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关注项目</a:t>
            </a:r>
            <a:r>
              <a:rPr lang="en-US" altLang="zh-CN" sz="1600" dirty="0">
                <a:latin typeface="微软雅黑" panose="020B0503020204020204" pitchFamily="34" charset="-122"/>
                <a:ea typeface="微软雅黑" panose="020B0503020204020204" pitchFamily="34" charset="-122"/>
              </a:rPr>
              <a:t>】</a:t>
            </a:r>
          </a:p>
          <a:p>
            <a:pPr marL="342900" indent="-342900" eaLnBrk="0" hangingPunct="0">
              <a:lnSpc>
                <a:spcPct val="150000"/>
              </a:lnSpc>
              <a:spcBef>
                <a:spcPct val="20000"/>
              </a:spcBef>
              <a:buFont typeface="微软雅黑" panose="020B0503020204020204" pitchFamily="34" charset="-122"/>
              <a:buChar char="★"/>
              <a:defRPr/>
            </a:pPr>
            <a:r>
              <a:rPr lang="zh-CN" altLang="en-US" sz="1600" dirty="0">
                <a:latin typeface="微软雅黑" panose="020B0503020204020204" pitchFamily="34" charset="-122"/>
                <a:ea typeface="微软雅黑" panose="020B0503020204020204" pitchFamily="34" charset="-122"/>
              </a:rPr>
              <a:t>下一</a:t>
            </a:r>
            <a:r>
              <a:rPr lang="zh-CN" altLang="en-US" sz="1600" dirty="0">
                <a:solidFill>
                  <a:srgbClr val="FF0000"/>
                </a:solidFill>
                <a:latin typeface="微软雅黑" panose="020B0503020204020204" pitchFamily="34" charset="-122"/>
                <a:ea typeface="微软雅黑" panose="020B0503020204020204" pitchFamily="34" charset="-122"/>
              </a:rPr>
              <a:t>较低级别功能</a:t>
            </a:r>
            <a:r>
              <a:rPr lang="zh-CN" altLang="en-US" sz="1600" dirty="0">
                <a:latin typeface="微软雅黑" panose="020B0503020204020204" pitchFamily="34" charset="-122"/>
                <a:ea typeface="微软雅黑" panose="020B0503020204020204" pitchFamily="34" charset="-122"/>
              </a:rPr>
              <a:t>及要求或特性：在架构分析中识别的相关组件的功能</a:t>
            </a:r>
            <a:endParaRPr lang="en-US" altLang="zh-CN" sz="1600" dirty="0">
              <a:latin typeface="微软雅黑" panose="020B0503020204020204" pitchFamily="34" charset="-122"/>
              <a:ea typeface="微软雅黑" panose="020B0503020204020204" pitchFamily="34" charset="-122"/>
            </a:endParaRPr>
          </a:p>
          <a:p>
            <a:pPr eaLnBrk="0" hangingPunct="0">
              <a:lnSpc>
                <a:spcPct val="150000"/>
              </a:lnSpc>
              <a:spcBef>
                <a:spcPct val="20000"/>
              </a:spcBef>
              <a:defRPr/>
            </a:pPr>
            <a:r>
              <a:rPr lang="zh-CN" altLang="en-US" sz="1600" dirty="0">
                <a:latin typeface="微软雅黑" panose="020B0503020204020204" pitchFamily="34" charset="-122"/>
                <a:ea typeface="微软雅黑" panose="020B0503020204020204" pitchFamily="34" charset="-122"/>
              </a:rPr>
              <a:t>备注：</a:t>
            </a:r>
            <a:r>
              <a:rPr lang="zh-CN" altLang="en-US" sz="1600" b="1" dirty="0">
                <a:solidFill>
                  <a:srgbClr val="FF0000"/>
                </a:solidFill>
                <a:latin typeface="微软雅黑" panose="020B0503020204020204" pitchFamily="34" charset="-122"/>
                <a:ea typeface="微软雅黑" panose="020B0503020204020204" pitchFamily="34" charset="-122"/>
              </a:rPr>
              <a:t>功能树是失效分析的基础</a:t>
            </a:r>
          </a:p>
        </p:txBody>
      </p:sp>
      <p:pic>
        <p:nvPicPr>
          <p:cNvPr id="3" name="图片 2">
            <a:extLst>
              <a:ext uri="{FF2B5EF4-FFF2-40B4-BE49-F238E27FC236}">
                <a16:creationId xmlns:a16="http://schemas.microsoft.com/office/drawing/2014/main" id="{89C8AC39-DC94-4C43-90F4-4D88E2A6AC23}"/>
              </a:ext>
            </a:extLst>
          </p:cNvPr>
          <p:cNvPicPr>
            <a:picLocks noChangeAspect="1"/>
          </p:cNvPicPr>
          <p:nvPr/>
        </p:nvPicPr>
        <p:blipFill>
          <a:blip r:embed="rId3"/>
          <a:stretch>
            <a:fillRect/>
          </a:stretch>
        </p:blipFill>
        <p:spPr>
          <a:xfrm>
            <a:off x="3165437" y="2612263"/>
            <a:ext cx="4179739" cy="3275752"/>
          </a:xfrm>
          <a:prstGeom prst="rect">
            <a:avLst/>
          </a:prstGeom>
        </p:spPr>
      </p:pic>
      <p:graphicFrame>
        <p:nvGraphicFramePr>
          <p:cNvPr id="49" name="表格 48">
            <a:extLst>
              <a:ext uri="{FF2B5EF4-FFF2-40B4-BE49-F238E27FC236}">
                <a16:creationId xmlns:a16="http://schemas.microsoft.com/office/drawing/2014/main" id="{CCC96B5F-A511-434B-A1D9-2B0A5C7817E5}"/>
              </a:ext>
            </a:extLst>
          </p:cNvPr>
          <p:cNvGraphicFramePr>
            <a:graphicFrameLocks noGrp="1"/>
          </p:cNvGraphicFramePr>
          <p:nvPr>
            <p:extLst>
              <p:ext uri="{D42A27DB-BD31-4B8C-83A1-F6EECF244321}">
                <p14:modId xmlns:p14="http://schemas.microsoft.com/office/powerpoint/2010/main" val="2536742626"/>
              </p:ext>
            </p:extLst>
          </p:nvPr>
        </p:nvGraphicFramePr>
        <p:xfrm>
          <a:off x="7345176" y="2376390"/>
          <a:ext cx="3695547" cy="3291840"/>
        </p:xfrm>
        <a:graphic>
          <a:graphicData uri="http://schemas.openxmlformats.org/drawingml/2006/table">
            <a:tbl>
              <a:tblPr firstRow="1" bandRow="1">
                <a:tableStyleId>{5C22544A-7EE6-4342-B048-85BDC9FD1C3A}</a:tableStyleId>
              </a:tblPr>
              <a:tblGrid>
                <a:gridCol w="933530">
                  <a:extLst>
                    <a:ext uri="{9D8B030D-6E8A-4147-A177-3AD203B41FA5}">
                      <a16:colId xmlns:a16="http://schemas.microsoft.com/office/drawing/2014/main" val="20000"/>
                    </a:ext>
                  </a:extLst>
                </a:gridCol>
                <a:gridCol w="904883">
                  <a:extLst>
                    <a:ext uri="{9D8B030D-6E8A-4147-A177-3AD203B41FA5}">
                      <a16:colId xmlns:a16="http://schemas.microsoft.com/office/drawing/2014/main" val="20001"/>
                    </a:ext>
                  </a:extLst>
                </a:gridCol>
                <a:gridCol w="1857134">
                  <a:extLst>
                    <a:ext uri="{9D8B030D-6E8A-4147-A177-3AD203B41FA5}">
                      <a16:colId xmlns:a16="http://schemas.microsoft.com/office/drawing/2014/main" val="20002"/>
                    </a:ext>
                  </a:extLst>
                </a:gridCol>
              </a:tblGrid>
              <a:tr h="298614">
                <a:tc gridSpan="3">
                  <a:txBody>
                    <a:bodyPr/>
                    <a:lstStyle/>
                    <a:p>
                      <a:pPr algn="ctr"/>
                      <a:r>
                        <a:rPr lang="zh-CN" altLang="en-US" dirty="0">
                          <a:solidFill>
                            <a:schemeClr val="tx1"/>
                          </a:solidFill>
                        </a:rPr>
                        <a:t>功能分析</a:t>
                      </a:r>
                      <a:r>
                        <a:rPr lang="en-US" altLang="zh-CN" dirty="0">
                          <a:solidFill>
                            <a:schemeClr val="tx1"/>
                          </a:solidFill>
                        </a:rPr>
                        <a:t>【</a:t>
                      </a:r>
                      <a:r>
                        <a:rPr lang="zh-CN" altLang="en-US" dirty="0">
                          <a:solidFill>
                            <a:schemeClr val="tx1"/>
                          </a:solidFill>
                        </a:rPr>
                        <a:t>步骤三</a:t>
                      </a:r>
                      <a:r>
                        <a:rPr lang="en-US" altLang="zh-CN" dirty="0">
                          <a:solidFill>
                            <a:schemeClr val="tx1"/>
                          </a:solidFill>
                        </a:rPr>
                        <a:t>】</a:t>
                      </a:r>
                      <a:endParaRPr lang="zh-CN" altLang="en-US" dirty="0">
                        <a:solidFill>
                          <a:schemeClr val="tx1"/>
                        </a:solidFill>
                      </a:endParaRPr>
                    </a:p>
                  </a:txBody>
                  <a:tcPr anchor="ctr">
                    <a:solidFill>
                      <a:schemeClr val="accent5">
                        <a:lumMod val="60000"/>
                        <a:lumOff val="40000"/>
                      </a:schemeClr>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636246">
                <a:tc>
                  <a:txBody>
                    <a:bodyPr/>
                    <a:lstStyle/>
                    <a:p>
                      <a:r>
                        <a:rPr lang="en-US" altLang="zh-CN" sz="1400" dirty="0"/>
                        <a:t>1.</a:t>
                      </a:r>
                      <a:r>
                        <a:rPr lang="zh-CN" altLang="en-US" sz="1400" dirty="0"/>
                        <a:t>上一较高级别功能及要求</a:t>
                      </a:r>
                    </a:p>
                  </a:txBody>
                  <a:tcPr anchor="ctr">
                    <a:solidFill>
                      <a:srgbClr val="6CC5FC"/>
                    </a:solidFill>
                  </a:tcPr>
                </a:tc>
                <a:tc>
                  <a:txBody>
                    <a:bodyPr/>
                    <a:lstStyle/>
                    <a:p>
                      <a:r>
                        <a:rPr lang="en-US" altLang="zh-CN" sz="1400" dirty="0"/>
                        <a:t>2.</a:t>
                      </a:r>
                      <a:r>
                        <a:rPr lang="zh-CN" altLang="en-US" sz="1400" dirty="0"/>
                        <a:t>关注要素功能及要求</a:t>
                      </a:r>
                    </a:p>
                  </a:txBody>
                  <a:tcPr anchor="ctr">
                    <a:solidFill>
                      <a:srgbClr val="FF0000"/>
                    </a:solidFill>
                  </a:tcPr>
                </a:tc>
                <a:tc>
                  <a:txBody>
                    <a:bodyPr/>
                    <a:lstStyle/>
                    <a:p>
                      <a:r>
                        <a:rPr lang="en-US" altLang="zh-CN" sz="1400" dirty="0"/>
                        <a:t>3.</a:t>
                      </a:r>
                      <a:r>
                        <a:rPr lang="zh-CN" altLang="en-US" sz="1400" dirty="0"/>
                        <a:t>下一较低级别功能及要求或特性</a:t>
                      </a:r>
                    </a:p>
                  </a:txBody>
                  <a:tcPr anchor="ctr">
                    <a:solidFill>
                      <a:schemeClr val="accent1"/>
                    </a:solidFill>
                  </a:tcPr>
                </a:tc>
                <a:extLst>
                  <a:ext uri="{0D108BD9-81ED-4DB2-BD59-A6C34878D82A}">
                    <a16:rowId xmlns:a16="http://schemas.microsoft.com/office/drawing/2014/main" val="10001"/>
                  </a:ext>
                </a:extLst>
              </a:tr>
              <a:tr h="298614">
                <a:tc rowSpan="3">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srgbClr val="00B050"/>
                          </a:solidFill>
                        </a:rPr>
                        <a:t>根据参数设置将电能转换为机械能</a:t>
                      </a:r>
                      <a:endParaRPr lang="en-US" altLang="zh-CN" sz="1400" dirty="0">
                        <a:solidFill>
                          <a:srgbClr val="00B050"/>
                        </a:solidFill>
                      </a:endParaRPr>
                    </a:p>
                  </a:txBody>
                  <a:tcPr anchor="ctr"/>
                </a:tc>
                <a:tc rowSpan="3">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srgbClr val="00B050"/>
                          </a:solidFill>
                        </a:rPr>
                        <a:t>换向系统在电磁转换系统的线圈间传输电流</a:t>
                      </a:r>
                      <a:endParaRPr lang="en-US" altLang="zh-CN" sz="1400" dirty="0">
                        <a:solidFill>
                          <a:srgbClr val="00B05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srgbClr val="00B050"/>
                          </a:solidFill>
                        </a:rPr>
                        <a:t>电刷盒在弹簧和电机壳体之间传输力，为碳刷弹簧系统提供</a:t>
                      </a:r>
                      <a:r>
                        <a:rPr lang="en-US" altLang="zh-CN" sz="1400" dirty="0">
                          <a:solidFill>
                            <a:srgbClr val="00B050"/>
                          </a:solidFill>
                        </a:rPr>
                        <a:t>X/Y/Z</a:t>
                      </a:r>
                      <a:r>
                        <a:rPr lang="zh-CN" altLang="en-US" sz="1400" dirty="0">
                          <a:solidFill>
                            <a:srgbClr val="00B050"/>
                          </a:solidFill>
                        </a:rPr>
                        <a:t>方向支撑（支撑交换接触点）</a:t>
                      </a:r>
                      <a:endParaRPr lang="en-US" altLang="zh-CN" sz="1400" dirty="0">
                        <a:solidFill>
                          <a:srgbClr val="00B050"/>
                        </a:solidFill>
                      </a:endParaRPr>
                    </a:p>
                  </a:txBody>
                  <a:tcPr anchor="ctr"/>
                </a:tc>
                <a:extLst>
                  <a:ext uri="{0D108BD9-81ED-4DB2-BD59-A6C34878D82A}">
                    <a16:rowId xmlns:a16="http://schemas.microsoft.com/office/drawing/2014/main" val="10002"/>
                  </a:ext>
                </a:extLst>
              </a:tr>
              <a:tr h="298614">
                <a:tc vMerge="1">
                  <a:txBody>
                    <a:bodyPr/>
                    <a:lstStyle/>
                    <a:p>
                      <a:endParaRPr lang="zh-CN"/>
                    </a:p>
                  </a:txBody>
                  <a:tcPr/>
                </a:tc>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srgbClr val="00B050"/>
                          </a:solidFill>
                        </a:rPr>
                        <a:t>碳刷在电刷盒绞线和换向器表面之间传输电流</a:t>
                      </a:r>
                      <a:endParaRPr lang="en-US" altLang="zh-CN" sz="1400" dirty="0">
                        <a:solidFill>
                          <a:srgbClr val="00B050"/>
                        </a:solidFill>
                      </a:endParaRPr>
                    </a:p>
                  </a:txBody>
                  <a:tcPr anchor="ctr"/>
                </a:tc>
                <a:extLst>
                  <a:ext uri="{0D108BD9-81ED-4DB2-BD59-A6C34878D82A}">
                    <a16:rowId xmlns:a16="http://schemas.microsoft.com/office/drawing/2014/main" val="10003"/>
                  </a:ext>
                </a:extLst>
              </a:tr>
              <a:tr h="298614">
                <a:tc vMerge="1">
                  <a:txBody>
                    <a:bodyPr/>
                    <a:lstStyle/>
                    <a:p>
                      <a:endParaRPr lang="zh-CN"/>
                    </a:p>
                  </a:txBody>
                  <a:tcPr anchor="ctr"/>
                </a:tc>
                <a:tc vMerge="1">
                  <a:txBody>
                    <a:bodyPr/>
                    <a:lstStyle/>
                    <a:p>
                      <a:endParaRPr lang="zh-CN"/>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solidFill>
                            <a:srgbClr val="00B050"/>
                          </a:solidFill>
                        </a:rPr>
                        <a:t>………………</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8833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randombar(horizontal)">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4A300D65-25F5-4BE0-91A6-1BCFD5DD480A}"/>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123" name="图片 8">
            <a:extLst>
              <a:ext uri="{FF2B5EF4-FFF2-40B4-BE49-F238E27FC236}">
                <a16:creationId xmlns:a16="http://schemas.microsoft.com/office/drawing/2014/main" id="{C4623EF8-86AE-4772-90F5-C1ABF472A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6613" y="19050"/>
            <a:ext cx="17081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文本框 9">
            <a:extLst>
              <a:ext uri="{FF2B5EF4-FFF2-40B4-BE49-F238E27FC236}">
                <a16:creationId xmlns:a16="http://schemas.microsoft.com/office/drawing/2014/main" id="{65CDEC98-7A9B-4EF3-8381-0B8CCA9764B2}"/>
              </a:ext>
            </a:extLst>
          </p:cNvPr>
          <p:cNvSpPr>
            <a:spLocks noChangeArrowheads="1"/>
          </p:cNvSpPr>
          <p:nvPr/>
        </p:nvSpPr>
        <p:spPr bwMode="auto">
          <a:xfrm>
            <a:off x="9510713" y="6210300"/>
            <a:ext cx="21637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5125" name="TextBox 1">
            <a:extLst>
              <a:ext uri="{FF2B5EF4-FFF2-40B4-BE49-F238E27FC236}">
                <a16:creationId xmlns:a16="http://schemas.microsoft.com/office/drawing/2014/main" id="{790390CD-4F13-4FCF-9161-67D5605CB74F}"/>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对失效的理解</a:t>
            </a:r>
            <a:endParaRPr lang="zh-CN" altLang="en-US" sz="3600" dirty="0"/>
          </a:p>
        </p:txBody>
      </p:sp>
      <p:sp>
        <p:nvSpPr>
          <p:cNvPr id="32" name="Rectangle 2">
            <a:extLst>
              <a:ext uri="{FF2B5EF4-FFF2-40B4-BE49-F238E27FC236}">
                <a16:creationId xmlns:a16="http://schemas.microsoft.com/office/drawing/2014/main" id="{8527D192-9801-47A2-8690-FD860F842631}"/>
              </a:ext>
            </a:extLst>
          </p:cNvPr>
          <p:cNvSpPr txBox="1">
            <a:spLocks noChangeArrowheads="1"/>
          </p:cNvSpPr>
          <p:nvPr/>
        </p:nvSpPr>
        <p:spPr bwMode="auto">
          <a:xfrm>
            <a:off x="382742" y="935103"/>
            <a:ext cx="1885896" cy="642938"/>
          </a:xfrm>
          <a:prstGeom prst="rect">
            <a:avLst/>
          </a:prstGeom>
          <a:solidFill>
            <a:schemeClr val="accent2">
              <a:lumMod val="20000"/>
              <a:lumOff val="80000"/>
            </a:schemeClr>
          </a:solidFill>
          <a:ln w="28575">
            <a:solidFill>
              <a:schemeClr val="tx1"/>
            </a:solidFill>
            <a:miter lim="800000"/>
            <a:headEnd/>
            <a:tailEnd/>
          </a:ln>
        </p:spPr>
        <p:txBody>
          <a:bodyPr anchor="ctr" anchorCtr="0"/>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eaLnBrk="1" hangingPunct="1">
              <a:defRPr/>
            </a:pPr>
            <a:r>
              <a:rPr lang="zh-CN" altLang="en-US" sz="3200" dirty="0">
                <a:latin typeface="微软雅黑" panose="020B0503020204020204" pitchFamily="34" charset="-122"/>
                <a:ea typeface="微软雅黑" panose="020B0503020204020204" pitchFamily="34" charset="-122"/>
              </a:rPr>
              <a:t>何谓失效</a:t>
            </a:r>
          </a:p>
        </p:txBody>
      </p:sp>
      <p:sp>
        <p:nvSpPr>
          <p:cNvPr id="33" name="Rectangle 3">
            <a:extLst>
              <a:ext uri="{FF2B5EF4-FFF2-40B4-BE49-F238E27FC236}">
                <a16:creationId xmlns:a16="http://schemas.microsoft.com/office/drawing/2014/main" id="{EA4998DB-D9C8-4DE6-B0B4-4A3480CEB938}"/>
              </a:ext>
            </a:extLst>
          </p:cNvPr>
          <p:cNvSpPr txBox="1">
            <a:spLocks noChangeArrowheads="1"/>
          </p:cNvSpPr>
          <p:nvPr/>
        </p:nvSpPr>
        <p:spPr bwMode="auto">
          <a:xfrm>
            <a:off x="4683284" y="1940845"/>
            <a:ext cx="5513101" cy="3489203"/>
          </a:xfrm>
          <a:prstGeom prst="rect">
            <a:avLst/>
          </a:prstGeom>
          <a:solidFill>
            <a:srgbClr val="FFFF00"/>
          </a:solidFill>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200000"/>
              </a:lnSpc>
              <a:spcBef>
                <a:spcPct val="20000"/>
              </a:spcBef>
              <a:buFont typeface="Wingdings" panose="05000000000000000000" pitchFamily="2" charset="2"/>
              <a:buChar char="p"/>
            </a:pPr>
            <a:r>
              <a:rPr lang="zh-CN" altLang="en-US" sz="1800" b="1" dirty="0">
                <a:solidFill>
                  <a:srgbClr val="FF0000"/>
                </a:solidFill>
                <a:latin typeface="微软雅黑" panose="020B0503020204020204" pitchFamily="34" charset="-122"/>
                <a:ea typeface="微软雅黑" panose="020B0503020204020204" pitchFamily="34" charset="-122"/>
              </a:rPr>
              <a:t>硬式失效</a:t>
            </a:r>
            <a:r>
              <a:rPr lang="zh-CN" altLang="en-US" sz="1800" dirty="0">
                <a:latin typeface="微软雅黑" panose="020B0503020204020204" pitchFamily="34" charset="-122"/>
                <a:ea typeface="微软雅黑" panose="020B0503020204020204" pitchFamily="34" charset="-122"/>
              </a:rPr>
              <a:t>：产品非常明显表达一种功能停止现象实体破坏或者无法提供正常的功能</a:t>
            </a:r>
            <a:endParaRPr lang="en-US" altLang="zh-CN" sz="1800" dirty="0">
              <a:latin typeface="微软雅黑" panose="020B0503020204020204" pitchFamily="34" charset="-122"/>
              <a:ea typeface="微软雅黑" panose="020B0503020204020204" pitchFamily="34" charset="-122"/>
            </a:endParaRPr>
          </a:p>
          <a:p>
            <a:pPr eaLnBrk="1" hangingPunct="1">
              <a:lnSpc>
                <a:spcPct val="200000"/>
              </a:lnSpc>
              <a:spcBef>
                <a:spcPct val="20000"/>
              </a:spcBef>
              <a:buFont typeface="Wingdings" panose="05000000000000000000" pitchFamily="2" charset="2"/>
              <a:buChar char="p"/>
            </a:pPr>
            <a:r>
              <a:rPr lang="zh-CN" altLang="en-US" sz="1800" b="1" dirty="0">
                <a:solidFill>
                  <a:srgbClr val="FF0000"/>
                </a:solidFill>
                <a:latin typeface="微软雅黑" panose="020B0503020204020204" pitchFamily="34" charset="-122"/>
                <a:ea typeface="微软雅黑" panose="020B0503020204020204" pitchFamily="34" charset="-122"/>
              </a:rPr>
              <a:t>软式失效</a:t>
            </a:r>
            <a:r>
              <a:rPr lang="zh-CN" altLang="en-US" sz="1800" dirty="0">
                <a:latin typeface="微软雅黑" panose="020B0503020204020204" pitchFamily="34" charset="-122"/>
                <a:ea typeface="微软雅黑" panose="020B0503020204020204" pitchFamily="34" charset="-122"/>
              </a:rPr>
              <a:t>：产品机能因退化</a:t>
            </a:r>
            <a:r>
              <a:rPr lang="en-US" altLang="zh-CN" sz="1800" dirty="0">
                <a:latin typeface="微软雅黑" panose="020B0503020204020204" pitchFamily="34" charset="-122"/>
                <a:ea typeface="微软雅黑" panose="020B0503020204020204" pitchFamily="34" charset="-122"/>
              </a:rPr>
              <a:t>(Degradation)</a:t>
            </a:r>
            <a:r>
              <a:rPr lang="zh-CN" altLang="en-US" sz="1800" dirty="0">
                <a:latin typeface="微软雅黑" panose="020B0503020204020204" pitchFamily="34" charset="-122"/>
                <a:ea typeface="微软雅黑" panose="020B0503020204020204" pitchFamily="34" charset="-122"/>
              </a:rPr>
              <a:t>、老化</a:t>
            </a:r>
            <a:r>
              <a:rPr lang="en-US" altLang="zh-CN" sz="1800" dirty="0">
                <a:latin typeface="微软雅黑" panose="020B0503020204020204" pitchFamily="34" charset="-122"/>
                <a:ea typeface="微软雅黑" panose="020B0503020204020204" pitchFamily="34" charset="-122"/>
              </a:rPr>
              <a:t>(Aging)</a:t>
            </a:r>
            <a:r>
              <a:rPr lang="zh-CN" altLang="en-US" sz="1800" dirty="0">
                <a:latin typeface="微软雅黑" panose="020B0503020204020204" pitchFamily="34" charset="-122"/>
                <a:ea typeface="微软雅黑" panose="020B0503020204020204" pitchFamily="34" charset="-122"/>
              </a:rPr>
              <a:t>、不稳定</a:t>
            </a:r>
            <a:r>
              <a:rPr lang="en-US" altLang="zh-CN" sz="1800" dirty="0">
                <a:latin typeface="微软雅黑" panose="020B0503020204020204" pitchFamily="34" charset="-122"/>
                <a:ea typeface="微软雅黑" panose="020B0503020204020204" pitchFamily="34" charset="-122"/>
              </a:rPr>
              <a:t>(Unstable)</a:t>
            </a:r>
            <a:r>
              <a:rPr lang="zh-CN" altLang="en-US" sz="1800" dirty="0">
                <a:latin typeface="微软雅黑" panose="020B0503020204020204" pitchFamily="34" charset="-122"/>
                <a:ea typeface="微软雅黑" panose="020B0503020204020204" pitchFamily="34" charset="-122"/>
              </a:rPr>
              <a:t>而不能满足原有设计要求标准</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其失效现象及判定标准必须加以量化</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、功能退化、功能不稳定等</a:t>
            </a:r>
          </a:p>
        </p:txBody>
      </p:sp>
      <p:sp>
        <p:nvSpPr>
          <p:cNvPr id="34" name="Rectangle 2">
            <a:extLst>
              <a:ext uri="{FF2B5EF4-FFF2-40B4-BE49-F238E27FC236}">
                <a16:creationId xmlns:a16="http://schemas.microsoft.com/office/drawing/2014/main" id="{9F3B1DA9-87AC-446B-8CF7-92EEFE812DAD}"/>
              </a:ext>
            </a:extLst>
          </p:cNvPr>
          <p:cNvSpPr txBox="1">
            <a:spLocks noChangeArrowheads="1"/>
          </p:cNvSpPr>
          <p:nvPr/>
        </p:nvSpPr>
        <p:spPr bwMode="auto">
          <a:xfrm>
            <a:off x="1954366" y="2220978"/>
            <a:ext cx="1785938" cy="511175"/>
          </a:xfrm>
          <a:prstGeom prst="rect">
            <a:avLst/>
          </a:prstGeom>
          <a:solidFill>
            <a:schemeClr val="accent2">
              <a:lumMod val="20000"/>
              <a:lumOff val="80000"/>
            </a:schemeClr>
          </a:solidFill>
          <a:ln w="28575">
            <a:solidFill>
              <a:schemeClr val="tx1"/>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dirty="0">
                <a:solidFill>
                  <a:schemeClr val="tx2"/>
                </a:solidFill>
                <a:latin typeface="微软雅黑" panose="020B0503020204020204" pitchFamily="34" charset="-122"/>
                <a:ea typeface="微软雅黑" panose="020B0503020204020204" pitchFamily="34" charset="-122"/>
              </a:rPr>
              <a:t>何谓失效 </a:t>
            </a:r>
          </a:p>
        </p:txBody>
      </p:sp>
      <p:cxnSp>
        <p:nvCxnSpPr>
          <p:cNvPr id="35" name="形状 13">
            <a:extLst>
              <a:ext uri="{FF2B5EF4-FFF2-40B4-BE49-F238E27FC236}">
                <a16:creationId xmlns:a16="http://schemas.microsoft.com/office/drawing/2014/main" id="{A83C4DC7-539F-4ADC-ADA9-C6DC16496287}"/>
              </a:ext>
            </a:extLst>
          </p:cNvPr>
          <p:cNvCxnSpPr>
            <a:cxnSpLocks noChangeShapeType="1"/>
            <a:stCxn id="32" idx="2"/>
            <a:endCxn id="34" idx="1"/>
          </p:cNvCxnSpPr>
          <p:nvPr/>
        </p:nvCxnSpPr>
        <p:spPr bwMode="auto">
          <a:xfrm rot="16200000" flipH="1">
            <a:off x="1190766" y="1712965"/>
            <a:ext cx="898525" cy="628676"/>
          </a:xfrm>
          <a:prstGeom prst="bentConnector2">
            <a:avLst/>
          </a:prstGeom>
          <a:noFill/>
          <a:ln w="28575">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36" name="Rectangle 2">
            <a:extLst>
              <a:ext uri="{FF2B5EF4-FFF2-40B4-BE49-F238E27FC236}">
                <a16:creationId xmlns:a16="http://schemas.microsoft.com/office/drawing/2014/main" id="{DA968A92-E030-408D-863F-D222F775D50B}"/>
              </a:ext>
            </a:extLst>
          </p:cNvPr>
          <p:cNvSpPr txBox="1">
            <a:spLocks noChangeArrowheads="1"/>
          </p:cNvSpPr>
          <p:nvPr/>
        </p:nvSpPr>
        <p:spPr bwMode="auto">
          <a:xfrm>
            <a:off x="1954366" y="3149666"/>
            <a:ext cx="1785938" cy="1071562"/>
          </a:xfrm>
          <a:prstGeom prst="rect">
            <a:avLst/>
          </a:prstGeom>
          <a:solidFill>
            <a:srgbClr val="FFFF00"/>
          </a:solidFill>
          <a:ln w="28575">
            <a:solidFill>
              <a:schemeClr val="tx1"/>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800" dirty="0">
                <a:solidFill>
                  <a:schemeClr val="tx2"/>
                </a:solidFill>
                <a:latin typeface="微软雅黑" panose="020B0503020204020204" pitchFamily="34" charset="-122"/>
                <a:ea typeface="微软雅黑" panose="020B0503020204020204" pitchFamily="34" charset="-122"/>
              </a:rPr>
              <a:t>失效表现形式 </a:t>
            </a:r>
          </a:p>
        </p:txBody>
      </p:sp>
      <p:cxnSp>
        <p:nvCxnSpPr>
          <p:cNvPr id="37" name="形状 16">
            <a:extLst>
              <a:ext uri="{FF2B5EF4-FFF2-40B4-BE49-F238E27FC236}">
                <a16:creationId xmlns:a16="http://schemas.microsoft.com/office/drawing/2014/main" id="{49C9581F-A289-4461-8BF0-F1CC08300843}"/>
              </a:ext>
            </a:extLst>
          </p:cNvPr>
          <p:cNvCxnSpPr>
            <a:cxnSpLocks noChangeShapeType="1"/>
            <a:stCxn id="32" idx="2"/>
            <a:endCxn id="36" idx="1"/>
          </p:cNvCxnSpPr>
          <p:nvPr/>
        </p:nvCxnSpPr>
        <p:spPr bwMode="auto">
          <a:xfrm rot="16200000" flipH="1">
            <a:off x="586325" y="2317406"/>
            <a:ext cx="2107406" cy="628676"/>
          </a:xfrm>
          <a:prstGeom prst="bentConnector2">
            <a:avLst/>
          </a:prstGeom>
          <a:noFill/>
          <a:ln w="28575">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38" name="Rectangle 2">
            <a:extLst>
              <a:ext uri="{FF2B5EF4-FFF2-40B4-BE49-F238E27FC236}">
                <a16:creationId xmlns:a16="http://schemas.microsoft.com/office/drawing/2014/main" id="{DF2A40A6-189A-4424-91C5-B4FC3AD11187}"/>
              </a:ext>
            </a:extLst>
          </p:cNvPr>
          <p:cNvSpPr txBox="1">
            <a:spLocks noChangeArrowheads="1"/>
          </p:cNvSpPr>
          <p:nvPr/>
        </p:nvSpPr>
        <p:spPr bwMode="auto">
          <a:xfrm>
            <a:off x="1954366" y="4578416"/>
            <a:ext cx="1785938" cy="511175"/>
          </a:xfrm>
          <a:prstGeom prst="rect">
            <a:avLst/>
          </a:prstGeom>
          <a:solidFill>
            <a:schemeClr val="accent2">
              <a:lumMod val="20000"/>
              <a:lumOff val="80000"/>
            </a:schemeClr>
          </a:solidFill>
          <a:ln w="28575">
            <a:solidFill>
              <a:schemeClr val="tx1"/>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800">
                <a:solidFill>
                  <a:schemeClr val="tx2"/>
                </a:solidFill>
                <a:latin typeface="微软雅黑" panose="020B0503020204020204" pitchFamily="34" charset="-122"/>
                <a:ea typeface="微软雅黑" panose="020B0503020204020204" pitchFamily="34" charset="-122"/>
              </a:rPr>
              <a:t>失效模式 </a:t>
            </a:r>
          </a:p>
        </p:txBody>
      </p:sp>
      <p:cxnSp>
        <p:nvCxnSpPr>
          <p:cNvPr id="39" name="形状 19">
            <a:extLst>
              <a:ext uri="{FF2B5EF4-FFF2-40B4-BE49-F238E27FC236}">
                <a16:creationId xmlns:a16="http://schemas.microsoft.com/office/drawing/2014/main" id="{2C5642D2-4A98-4EFB-A7F9-D93BFA29668A}"/>
              </a:ext>
            </a:extLst>
          </p:cNvPr>
          <p:cNvCxnSpPr>
            <a:cxnSpLocks noChangeShapeType="1"/>
            <a:stCxn id="32" idx="2"/>
            <a:endCxn id="38" idx="1"/>
          </p:cNvCxnSpPr>
          <p:nvPr/>
        </p:nvCxnSpPr>
        <p:spPr bwMode="auto">
          <a:xfrm rot="16200000" flipH="1">
            <a:off x="12047" y="2891684"/>
            <a:ext cx="3255963" cy="628676"/>
          </a:xfrm>
          <a:prstGeom prst="bentConnector2">
            <a:avLst/>
          </a:prstGeom>
          <a:noFill/>
          <a:ln w="28575">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40" name="右箭头 24">
            <a:extLst>
              <a:ext uri="{FF2B5EF4-FFF2-40B4-BE49-F238E27FC236}">
                <a16:creationId xmlns:a16="http://schemas.microsoft.com/office/drawing/2014/main" id="{3078983C-1857-45B3-81C4-8B1D2DAB2BEC}"/>
              </a:ext>
            </a:extLst>
          </p:cNvPr>
          <p:cNvSpPr>
            <a:spLocks noChangeArrowheads="1"/>
          </p:cNvSpPr>
          <p:nvPr/>
        </p:nvSpPr>
        <p:spPr bwMode="auto">
          <a:xfrm>
            <a:off x="3821767" y="3542572"/>
            <a:ext cx="714375" cy="285750"/>
          </a:xfrm>
          <a:prstGeom prst="rightArrow">
            <a:avLst>
              <a:gd name="adj1" fmla="val 50000"/>
              <a:gd name="adj2" fmla="val 50000"/>
            </a:avLst>
          </a:prstGeom>
          <a:solidFill>
            <a:schemeClr val="accent1"/>
          </a:solidFill>
          <a:ln w="25400">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92637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31C17CCF-CA8C-42FA-B9E9-CCCA2EE603FD}"/>
              </a:ext>
            </a:extLst>
          </p:cNvPr>
          <p:cNvSpPr/>
          <p:nvPr/>
        </p:nvSpPr>
        <p:spPr>
          <a:xfrm>
            <a:off x="3649809" y="1666399"/>
            <a:ext cx="7070436" cy="3635908"/>
          </a:xfrm>
          <a:prstGeom prst="rect">
            <a:avLst/>
          </a:prstGeom>
          <a:solidFill>
            <a:srgbClr val="FFFFFF">
              <a:alpha val="78039"/>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失效分析</a:t>
            </a:r>
            <a:endParaRPr lang="zh-CN" altLang="en-US" sz="3600" dirty="0"/>
          </a:p>
        </p:txBody>
      </p:sp>
      <p:sp>
        <p:nvSpPr>
          <p:cNvPr id="18" name="矩形 1">
            <a:extLst>
              <a:ext uri="{FF2B5EF4-FFF2-40B4-BE49-F238E27FC236}">
                <a16:creationId xmlns:a16="http://schemas.microsoft.com/office/drawing/2014/main" id="{D15CFB54-25EF-4D10-AF62-284F50A745E9}"/>
              </a:ext>
            </a:extLst>
          </p:cNvPr>
          <p:cNvSpPr>
            <a:spLocks noChangeArrowheads="1"/>
          </p:cNvSpPr>
          <p:nvPr/>
        </p:nvSpPr>
        <p:spPr bwMode="auto">
          <a:xfrm>
            <a:off x="592285" y="935103"/>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失效分析</a:t>
            </a:r>
            <a:endParaRPr lang="en-US" altLang="zh-CN" sz="2000">
              <a:latin typeface="微软雅黑" panose="020B0503020204020204" pitchFamily="34" charset="-122"/>
              <a:ea typeface="微软雅黑" panose="020B0503020204020204" pitchFamily="34" charset="-122"/>
            </a:endParaRPr>
          </a:p>
        </p:txBody>
      </p:sp>
      <p:sp>
        <p:nvSpPr>
          <p:cNvPr id="28" name="矩形 2">
            <a:extLst>
              <a:ext uri="{FF2B5EF4-FFF2-40B4-BE49-F238E27FC236}">
                <a16:creationId xmlns:a16="http://schemas.microsoft.com/office/drawing/2014/main" id="{DC217CE9-F5BF-438F-A465-5A29365C45C1}"/>
              </a:ext>
            </a:extLst>
          </p:cNvPr>
          <p:cNvSpPr>
            <a:spLocks noChangeArrowheads="1"/>
          </p:cNvSpPr>
          <p:nvPr/>
        </p:nvSpPr>
        <p:spPr bwMode="auto">
          <a:xfrm>
            <a:off x="1584473" y="1589153"/>
            <a:ext cx="1338262" cy="369887"/>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29" name="矩形 3">
            <a:extLst>
              <a:ext uri="{FF2B5EF4-FFF2-40B4-BE49-F238E27FC236}">
                <a16:creationId xmlns:a16="http://schemas.microsoft.com/office/drawing/2014/main" id="{8F24E68B-EAFC-45FE-9544-4C4E253D8BE1}"/>
              </a:ext>
            </a:extLst>
          </p:cNvPr>
          <p:cNvSpPr>
            <a:spLocks noChangeArrowheads="1"/>
          </p:cNvSpPr>
          <p:nvPr/>
        </p:nvSpPr>
        <p:spPr bwMode="auto">
          <a:xfrm>
            <a:off x="1582885" y="2167003"/>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a:t>
            </a:r>
          </a:p>
        </p:txBody>
      </p:sp>
      <p:sp>
        <p:nvSpPr>
          <p:cNvPr id="30" name="矩形 4">
            <a:extLst>
              <a:ext uri="{FF2B5EF4-FFF2-40B4-BE49-F238E27FC236}">
                <a16:creationId xmlns:a16="http://schemas.microsoft.com/office/drawing/2014/main" id="{0258AF7D-C94B-4BBA-9059-658C4A16F211}"/>
              </a:ext>
            </a:extLst>
          </p:cNvPr>
          <p:cNvSpPr>
            <a:spLocks noChangeArrowheads="1"/>
          </p:cNvSpPr>
          <p:nvPr/>
        </p:nvSpPr>
        <p:spPr bwMode="auto">
          <a:xfrm>
            <a:off x="1586060" y="2743265"/>
            <a:ext cx="1335088"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失效链</a:t>
            </a:r>
          </a:p>
        </p:txBody>
      </p:sp>
      <p:sp>
        <p:nvSpPr>
          <p:cNvPr id="31" name="矩形 5">
            <a:extLst>
              <a:ext uri="{FF2B5EF4-FFF2-40B4-BE49-F238E27FC236}">
                <a16:creationId xmlns:a16="http://schemas.microsoft.com/office/drawing/2014/main" id="{C6DA8F8A-072D-4A81-8F67-AC84A3495293}"/>
              </a:ext>
            </a:extLst>
          </p:cNvPr>
          <p:cNvSpPr>
            <a:spLocks noChangeArrowheads="1"/>
          </p:cNvSpPr>
          <p:nvPr/>
        </p:nvSpPr>
        <p:spPr bwMode="auto">
          <a:xfrm>
            <a:off x="1582885" y="3319528"/>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失效影响</a:t>
            </a:r>
          </a:p>
        </p:txBody>
      </p:sp>
      <p:sp>
        <p:nvSpPr>
          <p:cNvPr id="32" name="右箭头 14">
            <a:extLst>
              <a:ext uri="{FF2B5EF4-FFF2-40B4-BE49-F238E27FC236}">
                <a16:creationId xmlns:a16="http://schemas.microsoft.com/office/drawing/2014/main" id="{24386A33-FF02-4216-8781-C9394C323584}"/>
              </a:ext>
            </a:extLst>
          </p:cNvPr>
          <p:cNvSpPr>
            <a:spLocks noChangeArrowheads="1"/>
          </p:cNvSpPr>
          <p:nvPr/>
        </p:nvSpPr>
        <p:spPr bwMode="auto">
          <a:xfrm>
            <a:off x="2949864" y="1650590"/>
            <a:ext cx="574708" cy="292893"/>
          </a:xfrm>
          <a:prstGeom prst="rightArrow">
            <a:avLst>
              <a:gd name="adj1" fmla="val 50000"/>
              <a:gd name="adj2" fmla="val 49810"/>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33" name="矩形 21">
            <a:extLst>
              <a:ext uri="{FF2B5EF4-FFF2-40B4-BE49-F238E27FC236}">
                <a16:creationId xmlns:a16="http://schemas.microsoft.com/office/drawing/2014/main" id="{6218DC3C-C43F-48C9-AAF8-3D704C2C3817}"/>
              </a:ext>
            </a:extLst>
          </p:cNvPr>
          <p:cNvSpPr>
            <a:spLocks noChangeArrowheads="1"/>
          </p:cNvSpPr>
          <p:nvPr/>
        </p:nvSpPr>
        <p:spPr bwMode="auto">
          <a:xfrm>
            <a:off x="1582885" y="3898965"/>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失效模式</a:t>
            </a:r>
          </a:p>
        </p:txBody>
      </p:sp>
      <p:sp>
        <p:nvSpPr>
          <p:cNvPr id="34" name="矩形 18">
            <a:extLst>
              <a:ext uri="{FF2B5EF4-FFF2-40B4-BE49-F238E27FC236}">
                <a16:creationId xmlns:a16="http://schemas.microsoft.com/office/drawing/2014/main" id="{9E8525BD-A5B0-4DFE-840A-B6459EA7231C}"/>
              </a:ext>
            </a:extLst>
          </p:cNvPr>
          <p:cNvSpPr>
            <a:spLocks noChangeArrowheads="1"/>
          </p:cNvSpPr>
          <p:nvPr/>
        </p:nvSpPr>
        <p:spPr bwMode="auto">
          <a:xfrm>
            <a:off x="1586060" y="4446653"/>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失效起因</a:t>
            </a:r>
          </a:p>
        </p:txBody>
      </p:sp>
      <p:sp>
        <p:nvSpPr>
          <p:cNvPr id="35" name="矩形 22">
            <a:extLst>
              <a:ext uri="{FF2B5EF4-FFF2-40B4-BE49-F238E27FC236}">
                <a16:creationId xmlns:a16="http://schemas.microsoft.com/office/drawing/2014/main" id="{777DF32B-0999-49B0-B769-26497D3546EA}"/>
              </a:ext>
            </a:extLst>
          </p:cNvPr>
          <p:cNvSpPr>
            <a:spLocks noChangeArrowheads="1"/>
          </p:cNvSpPr>
          <p:nvPr/>
        </p:nvSpPr>
        <p:spPr bwMode="auto">
          <a:xfrm>
            <a:off x="1582885" y="5022915"/>
            <a:ext cx="1338263"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失效分析</a:t>
            </a:r>
          </a:p>
        </p:txBody>
      </p:sp>
      <p:sp>
        <p:nvSpPr>
          <p:cNvPr id="36" name="矩形 23">
            <a:extLst>
              <a:ext uri="{FF2B5EF4-FFF2-40B4-BE49-F238E27FC236}">
                <a16:creationId xmlns:a16="http://schemas.microsoft.com/office/drawing/2014/main" id="{7534CA30-7D5E-488E-A177-50C6A8C5BFD4}"/>
              </a:ext>
            </a:extLst>
          </p:cNvPr>
          <p:cNvSpPr>
            <a:spLocks noChangeArrowheads="1"/>
          </p:cNvSpPr>
          <p:nvPr/>
        </p:nvSpPr>
        <p:spPr bwMode="auto">
          <a:xfrm>
            <a:off x="1582885" y="5602353"/>
            <a:ext cx="1338263"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分析记录</a:t>
            </a:r>
          </a:p>
        </p:txBody>
      </p:sp>
      <p:cxnSp>
        <p:nvCxnSpPr>
          <p:cNvPr id="41" name="肘形连接符 10">
            <a:extLst>
              <a:ext uri="{FF2B5EF4-FFF2-40B4-BE49-F238E27FC236}">
                <a16:creationId xmlns:a16="http://schemas.microsoft.com/office/drawing/2014/main" id="{7961A922-25D3-48B8-B08A-ACD1BCCD5AAF}"/>
              </a:ext>
            </a:extLst>
          </p:cNvPr>
          <p:cNvCxnSpPr>
            <a:cxnSpLocks noChangeShapeType="1"/>
            <a:stCxn id="18" idx="2"/>
            <a:endCxn id="28" idx="1"/>
          </p:cNvCxnSpPr>
          <p:nvPr/>
        </p:nvCxnSpPr>
        <p:spPr bwMode="auto">
          <a:xfrm rot="16200000" flipH="1">
            <a:off x="1174104" y="1364522"/>
            <a:ext cx="439737" cy="38100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肘形连接符 15">
            <a:extLst>
              <a:ext uri="{FF2B5EF4-FFF2-40B4-BE49-F238E27FC236}">
                <a16:creationId xmlns:a16="http://schemas.microsoft.com/office/drawing/2014/main" id="{D44B47E4-7A01-439B-8082-608C772C8ED3}"/>
              </a:ext>
            </a:extLst>
          </p:cNvPr>
          <p:cNvCxnSpPr>
            <a:cxnSpLocks noChangeShapeType="1"/>
            <a:stCxn id="18" idx="2"/>
            <a:endCxn id="29" idx="1"/>
          </p:cNvCxnSpPr>
          <p:nvPr/>
        </p:nvCxnSpPr>
        <p:spPr bwMode="auto">
          <a:xfrm rot="16200000" flipH="1">
            <a:off x="884385" y="1654241"/>
            <a:ext cx="1017587"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肘形连接符 24">
            <a:extLst>
              <a:ext uri="{FF2B5EF4-FFF2-40B4-BE49-F238E27FC236}">
                <a16:creationId xmlns:a16="http://schemas.microsoft.com/office/drawing/2014/main" id="{04E1EE4C-1ECF-47DA-B5BF-ADA9D3517107}"/>
              </a:ext>
            </a:extLst>
          </p:cNvPr>
          <p:cNvCxnSpPr>
            <a:cxnSpLocks noChangeShapeType="1"/>
            <a:stCxn id="18" idx="2"/>
            <a:endCxn id="30" idx="1"/>
          </p:cNvCxnSpPr>
          <p:nvPr/>
        </p:nvCxnSpPr>
        <p:spPr bwMode="auto">
          <a:xfrm rot="16200000" flipH="1">
            <a:off x="597842" y="1940784"/>
            <a:ext cx="15938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肘形连接符 26">
            <a:extLst>
              <a:ext uri="{FF2B5EF4-FFF2-40B4-BE49-F238E27FC236}">
                <a16:creationId xmlns:a16="http://schemas.microsoft.com/office/drawing/2014/main" id="{50D2F8E0-003D-41C8-BBBD-45D1B708DE9B}"/>
              </a:ext>
            </a:extLst>
          </p:cNvPr>
          <p:cNvCxnSpPr>
            <a:cxnSpLocks noChangeShapeType="1"/>
            <a:stCxn id="18" idx="2"/>
            <a:endCxn id="31" idx="1"/>
          </p:cNvCxnSpPr>
          <p:nvPr/>
        </p:nvCxnSpPr>
        <p:spPr bwMode="auto">
          <a:xfrm rot="16200000" flipH="1">
            <a:off x="308123" y="2230503"/>
            <a:ext cx="21701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肘形连接符 28">
            <a:extLst>
              <a:ext uri="{FF2B5EF4-FFF2-40B4-BE49-F238E27FC236}">
                <a16:creationId xmlns:a16="http://schemas.microsoft.com/office/drawing/2014/main" id="{0D6B3320-DC11-4096-A411-AEE9499AAA13}"/>
              </a:ext>
            </a:extLst>
          </p:cNvPr>
          <p:cNvCxnSpPr>
            <a:cxnSpLocks noChangeShapeType="1"/>
            <a:stCxn id="18" idx="2"/>
            <a:endCxn id="33" idx="1"/>
          </p:cNvCxnSpPr>
          <p:nvPr/>
        </p:nvCxnSpPr>
        <p:spPr bwMode="auto">
          <a:xfrm rot="16200000" flipH="1">
            <a:off x="19198" y="2519428"/>
            <a:ext cx="274796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肘形连接符 30">
            <a:extLst>
              <a:ext uri="{FF2B5EF4-FFF2-40B4-BE49-F238E27FC236}">
                <a16:creationId xmlns:a16="http://schemas.microsoft.com/office/drawing/2014/main" id="{CC001CB7-CCE7-40E1-804A-8F8AA6E2602C}"/>
              </a:ext>
            </a:extLst>
          </p:cNvPr>
          <p:cNvCxnSpPr>
            <a:cxnSpLocks noChangeShapeType="1"/>
            <a:stCxn id="18" idx="2"/>
            <a:endCxn id="34" idx="1"/>
          </p:cNvCxnSpPr>
          <p:nvPr/>
        </p:nvCxnSpPr>
        <p:spPr bwMode="auto">
          <a:xfrm rot="16200000" flipH="1">
            <a:off x="-253058" y="2791684"/>
            <a:ext cx="32956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肘形连接符 32">
            <a:extLst>
              <a:ext uri="{FF2B5EF4-FFF2-40B4-BE49-F238E27FC236}">
                <a16:creationId xmlns:a16="http://schemas.microsoft.com/office/drawing/2014/main" id="{818CDCA9-C60A-49BF-911C-D69BD242B8C1}"/>
              </a:ext>
            </a:extLst>
          </p:cNvPr>
          <p:cNvCxnSpPr>
            <a:cxnSpLocks noChangeShapeType="1"/>
            <a:stCxn id="18" idx="2"/>
            <a:endCxn id="35" idx="1"/>
          </p:cNvCxnSpPr>
          <p:nvPr/>
        </p:nvCxnSpPr>
        <p:spPr bwMode="auto">
          <a:xfrm rot="16200000" flipH="1">
            <a:off x="-542777" y="3081403"/>
            <a:ext cx="38719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肘形连接符 34">
            <a:extLst>
              <a:ext uri="{FF2B5EF4-FFF2-40B4-BE49-F238E27FC236}">
                <a16:creationId xmlns:a16="http://schemas.microsoft.com/office/drawing/2014/main" id="{7B9D580E-063D-4058-9D39-46CBC12EFE9A}"/>
              </a:ext>
            </a:extLst>
          </p:cNvPr>
          <p:cNvCxnSpPr>
            <a:cxnSpLocks noChangeShapeType="1"/>
            <a:stCxn id="18" idx="2"/>
            <a:endCxn id="36" idx="1"/>
          </p:cNvCxnSpPr>
          <p:nvPr/>
        </p:nvCxnSpPr>
        <p:spPr bwMode="auto">
          <a:xfrm rot="16200000" flipH="1">
            <a:off x="-832496" y="3371122"/>
            <a:ext cx="4451350"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Rectangle 3">
            <a:extLst>
              <a:ext uri="{FF2B5EF4-FFF2-40B4-BE49-F238E27FC236}">
                <a16:creationId xmlns:a16="http://schemas.microsoft.com/office/drawing/2014/main" id="{1701ADE3-89AE-48D0-9FF5-BBBA252904B4}"/>
              </a:ext>
            </a:extLst>
          </p:cNvPr>
          <p:cNvSpPr txBox="1">
            <a:spLocks noRot="1" noChangeArrowheads="1"/>
          </p:cNvSpPr>
          <p:nvPr/>
        </p:nvSpPr>
        <p:spPr>
          <a:xfrm>
            <a:off x="3665597" y="1613823"/>
            <a:ext cx="7181542" cy="3931248"/>
          </a:xfrm>
          <a:prstGeom prst="rect">
            <a:avLst/>
          </a:prstGeom>
        </p:spPr>
        <p:txBody>
          <a:bodyPr/>
          <a:lstStyle/>
          <a:p>
            <a:pPr eaLnBrk="0" hangingPunct="0">
              <a:lnSpc>
                <a:spcPct val="150000"/>
              </a:lnSpc>
              <a:spcBef>
                <a:spcPct val="20000"/>
              </a:spcBef>
            </a:pPr>
            <a:r>
              <a:rPr lang="zh-CN" altLang="en-US" b="1" dirty="0">
                <a:solidFill>
                  <a:srgbClr val="0070C0"/>
                </a:solidFill>
                <a:latin typeface="微软雅黑" panose="020B0503020204020204" pitchFamily="34" charset="-122"/>
                <a:ea typeface="微软雅黑" panose="020B0503020204020204" pitchFamily="34" charset="-122"/>
              </a:rPr>
              <a:t>设计失效分析的目的：</a:t>
            </a:r>
            <a:endParaRPr lang="en-US" altLang="zh-CN" b="1" dirty="0">
              <a:solidFill>
                <a:srgbClr val="0070C0"/>
              </a:solidFill>
              <a:latin typeface="微软雅黑" panose="020B0503020204020204" pitchFamily="34" charset="-122"/>
              <a:ea typeface="微软雅黑" panose="020B0503020204020204" pitchFamily="34" charset="-122"/>
            </a:endParaRPr>
          </a:p>
          <a:p>
            <a:pPr eaLnBrk="0" hangingPunct="0">
              <a:lnSpc>
                <a:spcPct val="150000"/>
              </a:lnSpc>
              <a:spcBef>
                <a:spcPct val="20000"/>
              </a:spcBef>
            </a:pPr>
            <a:r>
              <a:rPr lang="zh-CN" altLang="en-US" dirty="0">
                <a:latin typeface="微软雅黑" panose="020B0503020204020204" pitchFamily="34" charset="-122"/>
                <a:ea typeface="微软雅黑" panose="020B0503020204020204" pitchFamily="34" charset="-122"/>
              </a:rPr>
              <a:t>是识别</a:t>
            </a:r>
            <a:r>
              <a:rPr lang="zh-CN" altLang="en-US" b="1" dirty="0">
                <a:solidFill>
                  <a:srgbClr val="FF0000"/>
                </a:solidFill>
                <a:latin typeface="微软雅黑" panose="020B0503020204020204" pitchFamily="34" charset="-122"/>
                <a:ea typeface="微软雅黑" panose="020B0503020204020204" pitchFamily="34" charset="-122"/>
              </a:rPr>
              <a:t>失效起因、模式和影响</a:t>
            </a:r>
            <a:r>
              <a:rPr lang="zh-CN" altLang="en-US" dirty="0">
                <a:latin typeface="微软雅黑" panose="020B0503020204020204" pitchFamily="34" charset="-122"/>
                <a:ea typeface="微软雅黑" panose="020B0503020204020204" pitchFamily="34" charset="-122"/>
              </a:rPr>
              <a:t>，并显示它们之间的关系，以便能进行风险评估。</a:t>
            </a:r>
            <a:br>
              <a:rPr lang="zh-CN" altLang="en-US" dirty="0">
                <a:latin typeface="微软雅黑" panose="020B0503020204020204" pitchFamily="34" charset="-122"/>
                <a:ea typeface="微软雅黑" panose="020B0503020204020204" pitchFamily="34" charset="-122"/>
              </a:rPr>
            </a:br>
            <a:r>
              <a:rPr lang="zh-CN" altLang="en-US" b="1" dirty="0">
                <a:solidFill>
                  <a:srgbClr val="0070C0"/>
                </a:solidFill>
                <a:latin typeface="微软雅黑" panose="020B0503020204020204" pitchFamily="34" charset="-122"/>
                <a:ea typeface="微软雅黑" panose="020B0503020204020204" pitchFamily="34" charset="-122"/>
              </a:rPr>
              <a:t>设计失效分析的主要目标是</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171450" indent="-171450" eaLnBrk="0" hangingPunct="0">
              <a:lnSpc>
                <a:spcPct val="150000"/>
              </a:lnSpc>
              <a:spcBef>
                <a:spcPct val="20000"/>
              </a:spcBef>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确定在结构要素中分配给功能的潜在失效</a:t>
            </a:r>
            <a:endParaRPr lang="en-US" altLang="zh-CN" dirty="0">
              <a:latin typeface="微软雅黑" panose="020B0503020204020204" pitchFamily="34" charset="-122"/>
              <a:ea typeface="微软雅黑" panose="020B0503020204020204" pitchFamily="34" charset="-122"/>
            </a:endParaRPr>
          </a:p>
          <a:p>
            <a:pPr marL="171450" indent="-171450" eaLnBrk="0" hangingPunct="0">
              <a:lnSpc>
                <a:spcPct val="150000"/>
              </a:lnSpc>
              <a:spcBef>
                <a:spcPct val="20000"/>
              </a:spcBef>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建立失效链</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影响、模式、原因</a:t>
            </a:r>
            <a:r>
              <a:rPr lang="en-US" altLang="zh-CN" dirty="0">
                <a:latin typeface="微软雅黑" panose="020B0503020204020204" pitchFamily="34" charset="-122"/>
                <a:ea typeface="微软雅黑" panose="020B0503020204020204" pitchFamily="34" charset="-122"/>
              </a:rPr>
              <a:t>】</a:t>
            </a:r>
          </a:p>
          <a:p>
            <a:pPr marL="171450" indent="-171450" eaLnBrk="0" hangingPunct="0">
              <a:lnSpc>
                <a:spcPct val="150000"/>
              </a:lnSpc>
              <a:spcBef>
                <a:spcPct val="20000"/>
              </a:spcBef>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失效关系可视化</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失效网或</a:t>
            </a:r>
            <a:r>
              <a:rPr lang="en-US" altLang="zh-CN" dirty="0">
                <a:latin typeface="微软雅黑" panose="020B0503020204020204" pitchFamily="34" charset="-122"/>
                <a:ea typeface="微软雅黑" panose="020B0503020204020204" pitchFamily="34" charset="-122"/>
              </a:rPr>
              <a:t>FMEA</a:t>
            </a:r>
            <a:r>
              <a:rPr lang="zh-CN" altLang="en-US" dirty="0">
                <a:latin typeface="微软雅黑" panose="020B0503020204020204" pitchFamily="34" charset="-122"/>
                <a:ea typeface="微软雅黑" panose="020B0503020204020204" pitchFamily="34" charset="-122"/>
              </a:rPr>
              <a:t>表格</a:t>
            </a:r>
            <a:r>
              <a:rPr lang="en-US" altLang="zh-CN" dirty="0">
                <a:latin typeface="微软雅黑" panose="020B0503020204020204" pitchFamily="34" charset="-122"/>
                <a:ea typeface="微软雅黑" panose="020B0503020204020204" pitchFamily="34" charset="-122"/>
              </a:rPr>
              <a:t>】</a:t>
            </a:r>
          </a:p>
          <a:p>
            <a:pPr marL="171450" indent="-171450" eaLnBrk="0" hangingPunct="0">
              <a:lnSpc>
                <a:spcPct val="150000"/>
              </a:lnSpc>
              <a:spcBef>
                <a:spcPct val="20000"/>
              </a:spcBef>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顾客和供应商之间的协作（失效影响）</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46022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失效分析</a:t>
            </a:r>
            <a:endParaRPr lang="zh-CN" altLang="en-US" sz="3600" dirty="0"/>
          </a:p>
        </p:txBody>
      </p:sp>
      <p:sp>
        <p:nvSpPr>
          <p:cNvPr id="24" name="矩形 1">
            <a:extLst>
              <a:ext uri="{FF2B5EF4-FFF2-40B4-BE49-F238E27FC236}">
                <a16:creationId xmlns:a16="http://schemas.microsoft.com/office/drawing/2014/main" id="{680A23FA-6D82-4710-8A3B-F3BE255479D9}"/>
              </a:ext>
            </a:extLst>
          </p:cNvPr>
          <p:cNvSpPr>
            <a:spLocks noChangeArrowheads="1"/>
          </p:cNvSpPr>
          <p:nvPr/>
        </p:nvSpPr>
        <p:spPr bwMode="auto">
          <a:xfrm>
            <a:off x="731981" y="1004951"/>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Times New Roman" panose="02020603050405020304" pitchFamily="18" charset="0"/>
              </a:rPr>
              <a:t>失效分析</a:t>
            </a:r>
            <a:endParaRPr lang="en-US" altLang="zh-CN" sz="2000">
              <a:latin typeface="Times New Roman" panose="02020603050405020304" pitchFamily="18" charset="0"/>
            </a:endParaRPr>
          </a:p>
        </p:txBody>
      </p:sp>
      <p:sp>
        <p:nvSpPr>
          <p:cNvPr id="25" name="矩形 2">
            <a:extLst>
              <a:ext uri="{FF2B5EF4-FFF2-40B4-BE49-F238E27FC236}">
                <a16:creationId xmlns:a16="http://schemas.microsoft.com/office/drawing/2014/main" id="{2B15419D-CACA-400E-AD4F-D8305F3349EA}"/>
              </a:ext>
            </a:extLst>
          </p:cNvPr>
          <p:cNvSpPr>
            <a:spLocks noChangeArrowheads="1"/>
          </p:cNvSpPr>
          <p:nvPr/>
        </p:nvSpPr>
        <p:spPr bwMode="auto">
          <a:xfrm>
            <a:off x="1724169" y="1659001"/>
            <a:ext cx="1338262"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目的</a:t>
            </a:r>
          </a:p>
        </p:txBody>
      </p:sp>
      <p:sp>
        <p:nvSpPr>
          <p:cNvPr id="26" name="矩形 3">
            <a:extLst>
              <a:ext uri="{FF2B5EF4-FFF2-40B4-BE49-F238E27FC236}">
                <a16:creationId xmlns:a16="http://schemas.microsoft.com/office/drawing/2014/main" id="{7C15E862-747F-4973-ABF6-5E57A5B33828}"/>
              </a:ext>
            </a:extLst>
          </p:cNvPr>
          <p:cNvSpPr>
            <a:spLocks noChangeArrowheads="1"/>
          </p:cNvSpPr>
          <p:nvPr/>
        </p:nvSpPr>
        <p:spPr bwMode="auto">
          <a:xfrm>
            <a:off x="1722581" y="2236851"/>
            <a:ext cx="1338263" cy="369887"/>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失效</a:t>
            </a:r>
          </a:p>
        </p:txBody>
      </p:sp>
      <p:sp>
        <p:nvSpPr>
          <p:cNvPr id="27" name="矩形 4">
            <a:extLst>
              <a:ext uri="{FF2B5EF4-FFF2-40B4-BE49-F238E27FC236}">
                <a16:creationId xmlns:a16="http://schemas.microsoft.com/office/drawing/2014/main" id="{E797C2E9-7BB2-45E7-8154-04F5F81D9744}"/>
              </a:ext>
            </a:extLst>
          </p:cNvPr>
          <p:cNvSpPr>
            <a:spLocks noChangeArrowheads="1"/>
          </p:cNvSpPr>
          <p:nvPr/>
        </p:nvSpPr>
        <p:spPr bwMode="auto">
          <a:xfrm>
            <a:off x="1725756" y="2813113"/>
            <a:ext cx="1335088"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失效链</a:t>
            </a:r>
          </a:p>
        </p:txBody>
      </p:sp>
      <p:sp>
        <p:nvSpPr>
          <p:cNvPr id="37" name="矩形 5">
            <a:extLst>
              <a:ext uri="{FF2B5EF4-FFF2-40B4-BE49-F238E27FC236}">
                <a16:creationId xmlns:a16="http://schemas.microsoft.com/office/drawing/2014/main" id="{E4A0686B-5BC1-47AB-9528-C5C0AC24C2A3}"/>
              </a:ext>
            </a:extLst>
          </p:cNvPr>
          <p:cNvSpPr>
            <a:spLocks noChangeArrowheads="1"/>
          </p:cNvSpPr>
          <p:nvPr/>
        </p:nvSpPr>
        <p:spPr bwMode="auto">
          <a:xfrm>
            <a:off x="1722581" y="3389376"/>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失效影响</a:t>
            </a:r>
          </a:p>
        </p:txBody>
      </p:sp>
      <p:sp>
        <p:nvSpPr>
          <p:cNvPr id="38" name="右箭头 14">
            <a:extLst>
              <a:ext uri="{FF2B5EF4-FFF2-40B4-BE49-F238E27FC236}">
                <a16:creationId xmlns:a16="http://schemas.microsoft.com/office/drawing/2014/main" id="{25CDED6C-57AC-410C-B0C7-1E29BF12E5F8}"/>
              </a:ext>
            </a:extLst>
          </p:cNvPr>
          <p:cNvSpPr>
            <a:spLocks noChangeArrowheads="1"/>
          </p:cNvSpPr>
          <p:nvPr/>
        </p:nvSpPr>
        <p:spPr bwMode="auto">
          <a:xfrm>
            <a:off x="3288475" y="2313845"/>
            <a:ext cx="317500" cy="176212"/>
          </a:xfrm>
          <a:prstGeom prst="rightArrow">
            <a:avLst>
              <a:gd name="adj1" fmla="val 50000"/>
              <a:gd name="adj2" fmla="val 50008"/>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39" name="矩形 21">
            <a:extLst>
              <a:ext uri="{FF2B5EF4-FFF2-40B4-BE49-F238E27FC236}">
                <a16:creationId xmlns:a16="http://schemas.microsoft.com/office/drawing/2014/main" id="{E260A4E2-CCFD-414C-ABF3-902EEF5A741D}"/>
              </a:ext>
            </a:extLst>
          </p:cNvPr>
          <p:cNvSpPr>
            <a:spLocks noChangeArrowheads="1"/>
          </p:cNvSpPr>
          <p:nvPr/>
        </p:nvSpPr>
        <p:spPr bwMode="auto">
          <a:xfrm>
            <a:off x="1722581" y="3968813"/>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失效模式</a:t>
            </a:r>
          </a:p>
        </p:txBody>
      </p:sp>
      <p:sp>
        <p:nvSpPr>
          <p:cNvPr id="40" name="矩形 18">
            <a:extLst>
              <a:ext uri="{FF2B5EF4-FFF2-40B4-BE49-F238E27FC236}">
                <a16:creationId xmlns:a16="http://schemas.microsoft.com/office/drawing/2014/main" id="{746E8102-F258-42C9-A449-B40B406CFF8B}"/>
              </a:ext>
            </a:extLst>
          </p:cNvPr>
          <p:cNvSpPr>
            <a:spLocks noChangeArrowheads="1"/>
          </p:cNvSpPr>
          <p:nvPr/>
        </p:nvSpPr>
        <p:spPr bwMode="auto">
          <a:xfrm>
            <a:off x="1725756" y="4516501"/>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Times New Roman" panose="02020603050405020304" pitchFamily="18" charset="0"/>
              </a:rPr>
              <a:t>失效起因</a:t>
            </a:r>
          </a:p>
        </p:txBody>
      </p:sp>
      <p:sp>
        <p:nvSpPr>
          <p:cNvPr id="50" name="矩形 22">
            <a:extLst>
              <a:ext uri="{FF2B5EF4-FFF2-40B4-BE49-F238E27FC236}">
                <a16:creationId xmlns:a16="http://schemas.microsoft.com/office/drawing/2014/main" id="{37569EFD-2F04-4B4B-86C6-9F015D3CBC96}"/>
              </a:ext>
            </a:extLst>
          </p:cNvPr>
          <p:cNvSpPr>
            <a:spLocks noChangeArrowheads="1"/>
          </p:cNvSpPr>
          <p:nvPr/>
        </p:nvSpPr>
        <p:spPr bwMode="auto">
          <a:xfrm>
            <a:off x="1722581" y="5092763"/>
            <a:ext cx="1338263"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失效分析</a:t>
            </a:r>
          </a:p>
        </p:txBody>
      </p:sp>
      <p:sp>
        <p:nvSpPr>
          <p:cNvPr id="51" name="矩形 23">
            <a:extLst>
              <a:ext uri="{FF2B5EF4-FFF2-40B4-BE49-F238E27FC236}">
                <a16:creationId xmlns:a16="http://schemas.microsoft.com/office/drawing/2014/main" id="{23A7272F-3D4F-40D4-9177-D8652A4A05A4}"/>
              </a:ext>
            </a:extLst>
          </p:cNvPr>
          <p:cNvSpPr>
            <a:spLocks noChangeArrowheads="1"/>
          </p:cNvSpPr>
          <p:nvPr/>
        </p:nvSpPr>
        <p:spPr bwMode="auto">
          <a:xfrm>
            <a:off x="1722581" y="5672201"/>
            <a:ext cx="1338263"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分析记录</a:t>
            </a:r>
          </a:p>
        </p:txBody>
      </p:sp>
      <p:cxnSp>
        <p:nvCxnSpPr>
          <p:cNvPr id="52" name="肘形连接符 10">
            <a:extLst>
              <a:ext uri="{FF2B5EF4-FFF2-40B4-BE49-F238E27FC236}">
                <a16:creationId xmlns:a16="http://schemas.microsoft.com/office/drawing/2014/main" id="{19A03DCB-9E4A-4110-A41E-C5AC375CC1CB}"/>
              </a:ext>
            </a:extLst>
          </p:cNvPr>
          <p:cNvCxnSpPr>
            <a:cxnSpLocks noChangeShapeType="1"/>
            <a:stCxn id="24" idx="2"/>
            <a:endCxn id="25" idx="1"/>
          </p:cNvCxnSpPr>
          <p:nvPr/>
        </p:nvCxnSpPr>
        <p:spPr bwMode="auto">
          <a:xfrm rot="16200000" flipH="1">
            <a:off x="1313800" y="1434370"/>
            <a:ext cx="439737" cy="38100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肘形连接符 15">
            <a:extLst>
              <a:ext uri="{FF2B5EF4-FFF2-40B4-BE49-F238E27FC236}">
                <a16:creationId xmlns:a16="http://schemas.microsoft.com/office/drawing/2014/main" id="{DAC1B480-5B38-4166-8C7B-C4AADD363481}"/>
              </a:ext>
            </a:extLst>
          </p:cNvPr>
          <p:cNvCxnSpPr>
            <a:cxnSpLocks noChangeShapeType="1"/>
            <a:stCxn id="24" idx="2"/>
            <a:endCxn id="26" idx="1"/>
          </p:cNvCxnSpPr>
          <p:nvPr/>
        </p:nvCxnSpPr>
        <p:spPr bwMode="auto">
          <a:xfrm rot="16200000" flipH="1">
            <a:off x="1024081" y="1724089"/>
            <a:ext cx="1017587"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肘形连接符 24">
            <a:extLst>
              <a:ext uri="{FF2B5EF4-FFF2-40B4-BE49-F238E27FC236}">
                <a16:creationId xmlns:a16="http://schemas.microsoft.com/office/drawing/2014/main" id="{AEDBE8C7-9657-4770-B3FF-A148E762423B}"/>
              </a:ext>
            </a:extLst>
          </p:cNvPr>
          <p:cNvCxnSpPr>
            <a:cxnSpLocks noChangeShapeType="1"/>
            <a:stCxn id="24" idx="2"/>
            <a:endCxn id="27" idx="1"/>
          </p:cNvCxnSpPr>
          <p:nvPr/>
        </p:nvCxnSpPr>
        <p:spPr bwMode="auto">
          <a:xfrm rot="16200000" flipH="1">
            <a:off x="737538" y="2010632"/>
            <a:ext cx="15938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肘形连接符 26">
            <a:extLst>
              <a:ext uri="{FF2B5EF4-FFF2-40B4-BE49-F238E27FC236}">
                <a16:creationId xmlns:a16="http://schemas.microsoft.com/office/drawing/2014/main" id="{4268AF17-7F59-47F4-9777-901B9BF98199}"/>
              </a:ext>
            </a:extLst>
          </p:cNvPr>
          <p:cNvCxnSpPr>
            <a:cxnSpLocks noChangeShapeType="1"/>
            <a:stCxn id="24" idx="2"/>
            <a:endCxn id="37" idx="1"/>
          </p:cNvCxnSpPr>
          <p:nvPr/>
        </p:nvCxnSpPr>
        <p:spPr bwMode="auto">
          <a:xfrm rot="16200000" flipH="1">
            <a:off x="447819" y="2300351"/>
            <a:ext cx="21701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肘形连接符 28">
            <a:extLst>
              <a:ext uri="{FF2B5EF4-FFF2-40B4-BE49-F238E27FC236}">
                <a16:creationId xmlns:a16="http://schemas.microsoft.com/office/drawing/2014/main" id="{5064314F-5815-415B-BBD4-878C692B6EF2}"/>
              </a:ext>
            </a:extLst>
          </p:cNvPr>
          <p:cNvCxnSpPr>
            <a:cxnSpLocks noChangeShapeType="1"/>
            <a:stCxn id="24" idx="2"/>
            <a:endCxn id="39" idx="1"/>
          </p:cNvCxnSpPr>
          <p:nvPr/>
        </p:nvCxnSpPr>
        <p:spPr bwMode="auto">
          <a:xfrm rot="16200000" flipH="1">
            <a:off x="158894" y="2589276"/>
            <a:ext cx="274796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肘形连接符 30">
            <a:extLst>
              <a:ext uri="{FF2B5EF4-FFF2-40B4-BE49-F238E27FC236}">
                <a16:creationId xmlns:a16="http://schemas.microsoft.com/office/drawing/2014/main" id="{CBB4CC9D-5A7B-4AF5-8DF7-999610390796}"/>
              </a:ext>
            </a:extLst>
          </p:cNvPr>
          <p:cNvCxnSpPr>
            <a:cxnSpLocks noChangeShapeType="1"/>
            <a:stCxn id="24" idx="2"/>
            <a:endCxn id="40" idx="1"/>
          </p:cNvCxnSpPr>
          <p:nvPr/>
        </p:nvCxnSpPr>
        <p:spPr bwMode="auto">
          <a:xfrm rot="16200000" flipH="1">
            <a:off x="-113362" y="2861532"/>
            <a:ext cx="32956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肘形连接符 32">
            <a:extLst>
              <a:ext uri="{FF2B5EF4-FFF2-40B4-BE49-F238E27FC236}">
                <a16:creationId xmlns:a16="http://schemas.microsoft.com/office/drawing/2014/main" id="{024DC57B-D6D0-4962-8DBA-7E2997498A7F}"/>
              </a:ext>
            </a:extLst>
          </p:cNvPr>
          <p:cNvCxnSpPr>
            <a:cxnSpLocks noChangeShapeType="1"/>
            <a:stCxn id="24" idx="2"/>
            <a:endCxn id="50" idx="1"/>
          </p:cNvCxnSpPr>
          <p:nvPr/>
        </p:nvCxnSpPr>
        <p:spPr bwMode="auto">
          <a:xfrm rot="16200000" flipH="1">
            <a:off x="-403081" y="3151251"/>
            <a:ext cx="38719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肘形连接符 34">
            <a:extLst>
              <a:ext uri="{FF2B5EF4-FFF2-40B4-BE49-F238E27FC236}">
                <a16:creationId xmlns:a16="http://schemas.microsoft.com/office/drawing/2014/main" id="{DC9D8753-86ED-45D3-8AA2-8461E107A08E}"/>
              </a:ext>
            </a:extLst>
          </p:cNvPr>
          <p:cNvCxnSpPr>
            <a:cxnSpLocks noChangeShapeType="1"/>
            <a:stCxn id="24" idx="2"/>
            <a:endCxn id="51" idx="1"/>
          </p:cNvCxnSpPr>
          <p:nvPr/>
        </p:nvCxnSpPr>
        <p:spPr bwMode="auto">
          <a:xfrm rot="16200000" flipH="1">
            <a:off x="-692800" y="3440970"/>
            <a:ext cx="4451350"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 name="图片 2">
            <a:extLst>
              <a:ext uri="{FF2B5EF4-FFF2-40B4-BE49-F238E27FC236}">
                <a16:creationId xmlns:a16="http://schemas.microsoft.com/office/drawing/2014/main" id="{616CA7AF-AED6-4523-82E6-095655E889C9}"/>
              </a:ext>
            </a:extLst>
          </p:cNvPr>
          <p:cNvPicPr>
            <a:picLocks noChangeAspect="1"/>
          </p:cNvPicPr>
          <p:nvPr/>
        </p:nvPicPr>
        <p:blipFill>
          <a:blip r:embed="rId3"/>
          <a:stretch>
            <a:fillRect/>
          </a:stretch>
        </p:blipFill>
        <p:spPr>
          <a:xfrm>
            <a:off x="3456054" y="2127028"/>
            <a:ext cx="7654056" cy="4004776"/>
          </a:xfrm>
          <a:prstGeom prst="rect">
            <a:avLst/>
          </a:prstGeom>
        </p:spPr>
      </p:pic>
      <p:sp>
        <p:nvSpPr>
          <p:cNvPr id="28" name="文本框 27">
            <a:extLst>
              <a:ext uri="{FF2B5EF4-FFF2-40B4-BE49-F238E27FC236}">
                <a16:creationId xmlns:a16="http://schemas.microsoft.com/office/drawing/2014/main" id="{9955939A-172C-4BD3-B0D3-52EE302920AA}"/>
              </a:ext>
            </a:extLst>
          </p:cNvPr>
          <p:cNvSpPr txBox="1"/>
          <p:nvPr/>
        </p:nvSpPr>
        <p:spPr>
          <a:xfrm>
            <a:off x="3632920" y="321533"/>
            <a:ext cx="7565190" cy="1805494"/>
          </a:xfrm>
          <a:prstGeom prst="rect">
            <a:avLst/>
          </a:prstGeom>
          <a:noFill/>
        </p:spPr>
        <p:txBody>
          <a:bodyPr wrap="square">
            <a:spAutoFit/>
          </a:bodyPr>
          <a:lstStyle/>
          <a:p>
            <a:pPr defTabSz="914400" eaLnBrk="0" hangingPunct="0">
              <a:lnSpc>
                <a:spcPct val="150000"/>
              </a:lnSpc>
              <a:spcBef>
                <a:spcPct val="20000"/>
              </a:spcBef>
              <a:defRPr/>
            </a:pPr>
            <a:r>
              <a:rPr lang="zh-CN" altLang="en-US" b="1" kern="0" dirty="0">
                <a:solidFill>
                  <a:srgbClr val="FF0000"/>
                </a:solidFill>
                <a:latin typeface="微软雅黑" panose="020B0503020204020204" pitchFamily="34" charset="-122"/>
                <a:ea typeface="微软雅黑" panose="020B0503020204020204" pitchFamily="34" charset="-122"/>
              </a:rPr>
              <a:t>功能的失效由功能推导而来。</a:t>
            </a:r>
            <a:endParaRPr lang="en-US" altLang="zh-CN" b="1" kern="0" dirty="0">
              <a:solidFill>
                <a:srgbClr val="FF0000"/>
              </a:solidFill>
              <a:latin typeface="微软雅黑" panose="020B0503020204020204" pitchFamily="34" charset="-122"/>
              <a:ea typeface="微软雅黑" panose="020B0503020204020204" pitchFamily="34" charset="-122"/>
            </a:endParaRPr>
          </a:p>
          <a:p>
            <a:pPr defTabSz="914400" eaLnBrk="0" hangingPunct="0">
              <a:lnSpc>
                <a:spcPct val="150000"/>
              </a:lnSpc>
              <a:spcBef>
                <a:spcPct val="20000"/>
              </a:spcBef>
              <a:defRPr/>
            </a:pPr>
            <a:r>
              <a:rPr lang="zh-CN" altLang="en-US" sz="1400" kern="0" dirty="0">
                <a:latin typeface="微软雅黑" panose="020B0503020204020204" pitchFamily="34" charset="-122"/>
                <a:ea typeface="微软雅黑" panose="020B0503020204020204" pitchFamily="34" charset="-122"/>
              </a:rPr>
              <a:t>潜在失效包括：</a:t>
            </a:r>
            <a:r>
              <a:rPr lang="zh-CN" altLang="en-US" sz="1400" kern="0" dirty="0">
                <a:solidFill>
                  <a:srgbClr val="FF0000"/>
                </a:solidFill>
                <a:latin typeface="微软雅黑" panose="020B0503020204020204" pitchFamily="34" charset="-122"/>
                <a:ea typeface="微软雅黑" panose="020B0503020204020204" pitchFamily="34" charset="-122"/>
              </a:rPr>
              <a:t>功能丧失</a:t>
            </a:r>
            <a:r>
              <a:rPr lang="en-US" altLang="zh-CN" sz="1400" kern="0" dirty="0">
                <a:latin typeface="微软雅黑" panose="020B0503020204020204" pitchFamily="34" charset="-122"/>
                <a:ea typeface="微软雅黑" panose="020B0503020204020204" pitchFamily="34" charset="-122"/>
              </a:rPr>
              <a:t>【</a:t>
            </a:r>
            <a:r>
              <a:rPr lang="zh-CN" altLang="en-US" sz="1400" kern="0" dirty="0">
                <a:latin typeface="微软雅黑" panose="020B0503020204020204" pitchFamily="34" charset="-122"/>
                <a:ea typeface="微软雅黑" panose="020B0503020204020204" pitchFamily="34" charset="-122"/>
              </a:rPr>
              <a:t>无法操作、突然失效</a:t>
            </a:r>
            <a:r>
              <a:rPr lang="en-US" altLang="zh-CN" sz="1400" kern="0" dirty="0">
                <a:latin typeface="微软雅黑" panose="020B0503020204020204" pitchFamily="34" charset="-122"/>
                <a:ea typeface="微软雅黑" panose="020B0503020204020204" pitchFamily="34" charset="-122"/>
              </a:rPr>
              <a:t>】</a:t>
            </a:r>
            <a:r>
              <a:rPr lang="zh-CN" altLang="en-US" sz="1400" kern="0" dirty="0">
                <a:latin typeface="微软雅黑" panose="020B0503020204020204" pitchFamily="34" charset="-122"/>
                <a:ea typeface="微软雅黑" panose="020B0503020204020204" pitchFamily="34" charset="-122"/>
              </a:rPr>
              <a:t>；</a:t>
            </a:r>
            <a:r>
              <a:rPr lang="zh-CN" altLang="en-US" sz="1400" kern="0" dirty="0">
                <a:solidFill>
                  <a:srgbClr val="FF0000"/>
                </a:solidFill>
                <a:latin typeface="微软雅黑" panose="020B0503020204020204" pitchFamily="34" charset="-122"/>
                <a:ea typeface="微软雅黑" panose="020B0503020204020204" pitchFamily="34" charset="-122"/>
              </a:rPr>
              <a:t>功能退化</a:t>
            </a:r>
            <a:r>
              <a:rPr lang="en-US" altLang="zh-CN" sz="1400" kern="0" dirty="0">
                <a:latin typeface="微软雅黑" panose="020B0503020204020204" pitchFamily="34" charset="-122"/>
                <a:ea typeface="微软雅黑" panose="020B0503020204020204" pitchFamily="34" charset="-122"/>
              </a:rPr>
              <a:t>【</a:t>
            </a:r>
            <a:r>
              <a:rPr lang="zh-CN" altLang="en-US" sz="1400" kern="0" dirty="0">
                <a:latin typeface="微软雅黑" panose="020B0503020204020204" pitchFamily="34" charset="-122"/>
                <a:ea typeface="微软雅黑" panose="020B0503020204020204" pitchFamily="34" charset="-122"/>
              </a:rPr>
              <a:t>性能随时间损失</a:t>
            </a:r>
            <a:r>
              <a:rPr lang="en-US" altLang="zh-CN" sz="1400" kern="0" dirty="0">
                <a:latin typeface="微软雅黑" panose="020B0503020204020204" pitchFamily="34" charset="-122"/>
                <a:ea typeface="微软雅黑" panose="020B0503020204020204" pitchFamily="34" charset="-122"/>
              </a:rPr>
              <a:t>】</a:t>
            </a:r>
            <a:r>
              <a:rPr lang="zh-CN" altLang="en-US" sz="1400" kern="0" dirty="0">
                <a:latin typeface="微软雅黑" panose="020B0503020204020204" pitchFamily="34" charset="-122"/>
                <a:ea typeface="微软雅黑" panose="020B0503020204020204" pitchFamily="34" charset="-122"/>
              </a:rPr>
              <a:t>；</a:t>
            </a:r>
            <a:r>
              <a:rPr lang="zh-CN" altLang="en-US" sz="1400" kern="0" dirty="0">
                <a:solidFill>
                  <a:srgbClr val="FF0000"/>
                </a:solidFill>
                <a:latin typeface="微软雅黑" panose="020B0503020204020204" pitchFamily="34" charset="-122"/>
                <a:ea typeface="微软雅黑" panose="020B0503020204020204" pitchFamily="34" charset="-122"/>
              </a:rPr>
              <a:t>功能间隙</a:t>
            </a:r>
            <a:r>
              <a:rPr lang="en-US" altLang="zh-CN" sz="1400" kern="0" dirty="0">
                <a:latin typeface="微软雅黑" panose="020B0503020204020204" pitchFamily="34" charset="-122"/>
                <a:ea typeface="微软雅黑" panose="020B0503020204020204" pitchFamily="34" charset="-122"/>
              </a:rPr>
              <a:t>【</a:t>
            </a:r>
            <a:r>
              <a:rPr lang="zh-CN" altLang="en-US" sz="1400" kern="0" dirty="0">
                <a:latin typeface="微软雅黑" panose="020B0503020204020204" pitchFamily="34" charset="-122"/>
                <a:ea typeface="微软雅黑" panose="020B0503020204020204" pitchFamily="34" charset="-122"/>
              </a:rPr>
              <a:t>操作随机开始</a:t>
            </a:r>
            <a:r>
              <a:rPr lang="en-US" altLang="zh-CN" sz="1400" kern="0" dirty="0">
                <a:latin typeface="微软雅黑" panose="020B0503020204020204" pitchFamily="34" charset="-122"/>
                <a:ea typeface="微软雅黑" panose="020B0503020204020204" pitchFamily="34" charset="-122"/>
              </a:rPr>
              <a:t>/</a:t>
            </a:r>
            <a:r>
              <a:rPr lang="zh-CN" altLang="en-US" sz="1400" kern="0" dirty="0">
                <a:latin typeface="微软雅黑" panose="020B0503020204020204" pitchFamily="34" charset="-122"/>
                <a:ea typeface="微软雅黑" panose="020B0503020204020204" pitchFamily="34" charset="-122"/>
              </a:rPr>
              <a:t>停止</a:t>
            </a:r>
            <a:r>
              <a:rPr lang="en-US" altLang="zh-CN" sz="1400" kern="0" dirty="0">
                <a:latin typeface="微软雅黑" panose="020B0503020204020204" pitchFamily="34" charset="-122"/>
                <a:ea typeface="微软雅黑" panose="020B0503020204020204" pitchFamily="34" charset="-122"/>
              </a:rPr>
              <a:t>/</a:t>
            </a:r>
            <a:r>
              <a:rPr lang="zh-CN" altLang="en-US" sz="1400" kern="0" dirty="0">
                <a:latin typeface="微软雅黑" panose="020B0503020204020204" pitchFamily="34" charset="-122"/>
                <a:ea typeface="微软雅黑" panose="020B0503020204020204" pitchFamily="34" charset="-122"/>
              </a:rPr>
              <a:t>开始</a:t>
            </a:r>
            <a:r>
              <a:rPr lang="en-US" altLang="zh-CN" sz="1400" kern="0" dirty="0">
                <a:latin typeface="微软雅黑" panose="020B0503020204020204" pitchFamily="34" charset="-122"/>
                <a:ea typeface="微软雅黑" panose="020B0503020204020204" pitchFamily="34" charset="-122"/>
              </a:rPr>
              <a:t>】</a:t>
            </a:r>
            <a:r>
              <a:rPr lang="zh-CN" altLang="en-US" sz="1400" kern="0" dirty="0">
                <a:latin typeface="微软雅黑" panose="020B0503020204020204" pitchFamily="34" charset="-122"/>
                <a:ea typeface="微软雅黑" panose="020B0503020204020204" pitchFamily="34" charset="-122"/>
              </a:rPr>
              <a:t>；</a:t>
            </a:r>
            <a:r>
              <a:rPr lang="zh-CN" altLang="en-US" sz="1400" kern="0" dirty="0">
                <a:solidFill>
                  <a:srgbClr val="FF0000"/>
                </a:solidFill>
                <a:latin typeface="微软雅黑" panose="020B0503020204020204" pitchFamily="34" charset="-122"/>
                <a:ea typeface="微软雅黑" panose="020B0503020204020204" pitchFamily="34" charset="-122"/>
              </a:rPr>
              <a:t>部分功能丧失</a:t>
            </a:r>
            <a:r>
              <a:rPr lang="en-US" altLang="zh-CN" sz="1400" kern="0" dirty="0">
                <a:latin typeface="微软雅黑" panose="020B0503020204020204" pitchFamily="34" charset="-122"/>
                <a:ea typeface="微软雅黑" panose="020B0503020204020204" pitchFamily="34" charset="-122"/>
              </a:rPr>
              <a:t>【</a:t>
            </a:r>
            <a:r>
              <a:rPr lang="zh-CN" altLang="en-US" sz="1400" kern="0" dirty="0">
                <a:latin typeface="微软雅黑" panose="020B0503020204020204" pitchFamily="34" charset="-122"/>
                <a:ea typeface="微软雅黑" panose="020B0503020204020204" pitchFamily="34" charset="-122"/>
              </a:rPr>
              <a:t>性能损失</a:t>
            </a:r>
            <a:r>
              <a:rPr lang="en-US" altLang="zh-CN" sz="1400" kern="0" dirty="0">
                <a:latin typeface="微软雅黑" panose="020B0503020204020204" pitchFamily="34" charset="-122"/>
                <a:ea typeface="微软雅黑" panose="020B0503020204020204" pitchFamily="34" charset="-122"/>
              </a:rPr>
              <a:t>】</a:t>
            </a:r>
            <a:r>
              <a:rPr lang="zh-CN" altLang="en-US" sz="1400" kern="0" dirty="0">
                <a:latin typeface="微软雅黑" panose="020B0503020204020204" pitchFamily="34" charset="-122"/>
                <a:ea typeface="微软雅黑" panose="020B0503020204020204" pitchFamily="34" charset="-122"/>
              </a:rPr>
              <a:t>；</a:t>
            </a:r>
            <a:r>
              <a:rPr lang="zh-CN" altLang="en-US" sz="1400" kern="0" dirty="0">
                <a:solidFill>
                  <a:srgbClr val="FF0000"/>
                </a:solidFill>
                <a:latin typeface="微软雅黑" panose="020B0503020204020204" pitchFamily="34" charset="-122"/>
                <a:ea typeface="微软雅黑" panose="020B0503020204020204" pitchFamily="34" charset="-122"/>
              </a:rPr>
              <a:t>非预期功能</a:t>
            </a:r>
            <a:r>
              <a:rPr lang="en-US" altLang="zh-CN" sz="1400" kern="0" dirty="0">
                <a:latin typeface="微软雅黑" panose="020B0503020204020204" pitchFamily="34" charset="-122"/>
                <a:ea typeface="微软雅黑" panose="020B0503020204020204" pitchFamily="34" charset="-122"/>
              </a:rPr>
              <a:t>【</a:t>
            </a:r>
            <a:r>
              <a:rPr lang="zh-CN" altLang="en-US" sz="1400" kern="0" dirty="0">
                <a:latin typeface="微软雅黑" panose="020B0503020204020204" pitchFamily="34" charset="-122"/>
                <a:ea typeface="微软雅黑" panose="020B0503020204020204" pitchFamily="34" charset="-122"/>
              </a:rPr>
              <a:t>即在错误的时间操作、意外的方向、不相等的性能</a:t>
            </a:r>
            <a:r>
              <a:rPr lang="en-US" altLang="zh-CN" sz="1400" kern="0" dirty="0">
                <a:latin typeface="微软雅黑" panose="020B0503020204020204" pitchFamily="34" charset="-122"/>
                <a:ea typeface="微软雅黑" panose="020B0503020204020204" pitchFamily="34" charset="-122"/>
              </a:rPr>
              <a:t>】</a:t>
            </a:r>
            <a:r>
              <a:rPr lang="zh-CN" altLang="en-US" sz="1400" kern="0" dirty="0">
                <a:latin typeface="微软雅黑" panose="020B0503020204020204" pitchFamily="34" charset="-122"/>
                <a:ea typeface="微软雅黑" panose="020B0503020204020204" pitchFamily="34" charset="-122"/>
              </a:rPr>
              <a:t>；</a:t>
            </a:r>
            <a:r>
              <a:rPr lang="zh-CN" altLang="en-US" sz="1400" kern="0" dirty="0">
                <a:solidFill>
                  <a:srgbClr val="FF0000"/>
                </a:solidFill>
                <a:latin typeface="微软雅黑" panose="020B0503020204020204" pitchFamily="34" charset="-122"/>
                <a:ea typeface="微软雅黑" panose="020B0503020204020204" pitchFamily="34" charset="-122"/>
              </a:rPr>
              <a:t>功能超范围</a:t>
            </a:r>
            <a:r>
              <a:rPr lang="en-US" altLang="zh-CN" sz="1400" kern="0" dirty="0">
                <a:latin typeface="微软雅黑" panose="020B0503020204020204" pitchFamily="34" charset="-122"/>
                <a:ea typeface="微软雅黑" panose="020B0503020204020204" pitchFamily="34" charset="-122"/>
              </a:rPr>
              <a:t>【</a:t>
            </a:r>
            <a:r>
              <a:rPr lang="zh-CN" altLang="en-US" sz="1400" kern="0" dirty="0">
                <a:latin typeface="微软雅黑" panose="020B0503020204020204" pitchFamily="34" charset="-122"/>
                <a:ea typeface="微软雅黑" panose="020B0503020204020204" pitchFamily="34" charset="-122"/>
              </a:rPr>
              <a:t>超出可接受极限的操作</a:t>
            </a:r>
            <a:r>
              <a:rPr lang="en-US" altLang="zh-CN" sz="1400" kern="0" dirty="0">
                <a:latin typeface="微软雅黑" panose="020B0503020204020204" pitchFamily="34" charset="-122"/>
                <a:ea typeface="微软雅黑" panose="020B0503020204020204" pitchFamily="34" charset="-122"/>
              </a:rPr>
              <a:t>】</a:t>
            </a:r>
            <a:r>
              <a:rPr lang="zh-CN" altLang="en-US" sz="1400" kern="0" dirty="0">
                <a:latin typeface="微软雅黑" panose="020B0503020204020204" pitchFamily="34" charset="-122"/>
                <a:ea typeface="微软雅黑" panose="020B0503020204020204" pitchFamily="34" charset="-122"/>
              </a:rPr>
              <a:t>；</a:t>
            </a:r>
            <a:r>
              <a:rPr lang="zh-CN" altLang="en-US" sz="1400" kern="0" dirty="0">
                <a:solidFill>
                  <a:srgbClr val="FF0000"/>
                </a:solidFill>
                <a:latin typeface="微软雅黑" panose="020B0503020204020204" pitchFamily="34" charset="-122"/>
                <a:ea typeface="微软雅黑" panose="020B0503020204020204" pitchFamily="34" charset="-122"/>
              </a:rPr>
              <a:t>功能延迟</a:t>
            </a:r>
            <a:r>
              <a:rPr lang="en-US" altLang="zh-CN" sz="1400" kern="0" dirty="0">
                <a:latin typeface="微软雅黑" panose="020B0503020204020204" pitchFamily="34" charset="-122"/>
                <a:ea typeface="微软雅黑" panose="020B0503020204020204" pitchFamily="34" charset="-122"/>
              </a:rPr>
              <a:t>【</a:t>
            </a:r>
            <a:r>
              <a:rPr lang="zh-CN" altLang="en-US" sz="1400" kern="0" dirty="0">
                <a:latin typeface="微软雅黑" panose="020B0503020204020204" pitchFamily="34" charset="-122"/>
                <a:ea typeface="微软雅黑" panose="020B0503020204020204" pitchFamily="34" charset="-122"/>
              </a:rPr>
              <a:t>非预期时间间隔后的操作</a:t>
            </a:r>
            <a:r>
              <a:rPr lang="en-US" altLang="zh-CN" sz="1400" kern="0" dirty="0">
                <a:latin typeface="微软雅黑" panose="020B0503020204020204" pitchFamily="34" charset="-122"/>
                <a:ea typeface="微软雅黑" panose="020B0503020204020204" pitchFamily="34" charset="-122"/>
              </a:rPr>
              <a:t>】</a:t>
            </a:r>
          </a:p>
        </p:txBody>
      </p:sp>
      <p:sp>
        <p:nvSpPr>
          <p:cNvPr id="30" name="文本框 29">
            <a:extLst>
              <a:ext uri="{FF2B5EF4-FFF2-40B4-BE49-F238E27FC236}">
                <a16:creationId xmlns:a16="http://schemas.microsoft.com/office/drawing/2014/main" id="{2CD86A86-5EB3-4534-8269-1135100AE419}"/>
              </a:ext>
            </a:extLst>
          </p:cNvPr>
          <p:cNvSpPr txBox="1"/>
          <p:nvPr/>
        </p:nvSpPr>
        <p:spPr>
          <a:xfrm>
            <a:off x="4791141" y="5580961"/>
            <a:ext cx="5895974" cy="872226"/>
          </a:xfrm>
          <a:prstGeom prst="rect">
            <a:avLst/>
          </a:prstGeom>
          <a:noFill/>
        </p:spPr>
        <p:txBody>
          <a:bodyPr wrap="square">
            <a:spAutoFit/>
          </a:bodyPr>
          <a:lstStyle/>
          <a:p>
            <a:pPr defTabSz="914400" eaLnBrk="0" hangingPunct="0">
              <a:spcBef>
                <a:spcPct val="20000"/>
              </a:spcBef>
              <a:defRPr/>
            </a:pPr>
            <a:r>
              <a:rPr lang="zh-CN" altLang="en-US" sz="1200" b="1" kern="0" dirty="0">
                <a:solidFill>
                  <a:srgbClr val="00B050"/>
                </a:solidFill>
                <a:latin typeface="微软雅黑" panose="020B0503020204020204" pitchFamily="34" charset="-122"/>
                <a:ea typeface="微软雅黑" panose="020B0503020204020204" pitchFamily="34" charset="-122"/>
              </a:rPr>
              <a:t>注意：</a:t>
            </a:r>
            <a:endParaRPr lang="en-US" altLang="zh-CN" sz="1200" b="1" kern="0" dirty="0">
              <a:solidFill>
                <a:srgbClr val="00B050"/>
              </a:solidFill>
              <a:latin typeface="微软雅黑" panose="020B0503020204020204" pitchFamily="34" charset="-122"/>
              <a:ea typeface="微软雅黑" panose="020B0503020204020204" pitchFamily="34" charset="-122"/>
            </a:endParaRPr>
          </a:p>
          <a:p>
            <a:pPr defTabSz="914400" eaLnBrk="0" hangingPunct="0">
              <a:lnSpc>
                <a:spcPct val="150000"/>
              </a:lnSpc>
              <a:spcBef>
                <a:spcPct val="20000"/>
              </a:spcBef>
              <a:defRPr/>
            </a:pPr>
            <a:r>
              <a:rPr lang="en-US" altLang="zh-CN" sz="1200" b="1" kern="0" dirty="0">
                <a:solidFill>
                  <a:srgbClr val="00B050"/>
                </a:solidFill>
                <a:latin typeface="微软雅黑" panose="020B0503020204020204" pitchFamily="34" charset="-122"/>
                <a:ea typeface="微软雅黑" panose="020B0503020204020204" pitchFamily="34" charset="-122"/>
              </a:rPr>
              <a:t>1</a:t>
            </a:r>
            <a:r>
              <a:rPr lang="zh-CN" altLang="en-US" sz="1200" b="1" kern="0" dirty="0">
                <a:solidFill>
                  <a:srgbClr val="00B050"/>
                </a:solidFill>
                <a:latin typeface="微软雅黑" panose="020B0503020204020204" pitchFamily="34" charset="-122"/>
                <a:ea typeface="微软雅黑" panose="020B0503020204020204" pitchFamily="34" charset="-122"/>
              </a:rPr>
              <a:t>）对失效的描述一定要清楚</a:t>
            </a:r>
            <a:r>
              <a:rPr lang="en-US" altLang="zh-CN" sz="1200" b="1" kern="0" dirty="0">
                <a:solidFill>
                  <a:srgbClr val="00B050"/>
                </a:solidFill>
                <a:latin typeface="微软雅黑" panose="020B0503020204020204" pitchFamily="34" charset="-122"/>
                <a:ea typeface="微软雅黑" panose="020B0503020204020204" pitchFamily="34" charset="-122"/>
              </a:rPr>
              <a:t>【</a:t>
            </a:r>
            <a:r>
              <a:rPr lang="zh-CN" altLang="en-US" sz="1200" b="1" kern="0" dirty="0">
                <a:solidFill>
                  <a:srgbClr val="00B050"/>
                </a:solidFill>
                <a:latin typeface="微软雅黑" panose="020B0503020204020204" pitchFamily="34" charset="-122"/>
                <a:ea typeface="微软雅黑" panose="020B0503020204020204" pitchFamily="34" charset="-122"/>
              </a:rPr>
              <a:t>术语</a:t>
            </a:r>
            <a:r>
              <a:rPr lang="en-US" altLang="zh-CN" sz="1200" b="1" kern="0" dirty="0">
                <a:solidFill>
                  <a:srgbClr val="00B050"/>
                </a:solidFill>
                <a:latin typeface="微软雅黑" panose="020B0503020204020204" pitchFamily="34" charset="-122"/>
                <a:ea typeface="微软雅黑" panose="020B0503020204020204" pitchFamily="34" charset="-122"/>
              </a:rPr>
              <a:t>】</a:t>
            </a:r>
          </a:p>
          <a:p>
            <a:pPr defTabSz="914400" eaLnBrk="0" hangingPunct="0">
              <a:lnSpc>
                <a:spcPct val="150000"/>
              </a:lnSpc>
              <a:spcBef>
                <a:spcPct val="20000"/>
              </a:spcBef>
              <a:defRPr/>
            </a:pPr>
            <a:r>
              <a:rPr lang="en-US" altLang="zh-CN" sz="1200" b="1" kern="0" dirty="0">
                <a:solidFill>
                  <a:srgbClr val="00B050"/>
                </a:solidFill>
                <a:latin typeface="微软雅黑" panose="020B0503020204020204" pitchFamily="34" charset="-122"/>
                <a:ea typeface="微软雅黑" panose="020B0503020204020204" pitchFamily="34" charset="-122"/>
              </a:rPr>
              <a:t>2</a:t>
            </a:r>
            <a:r>
              <a:rPr lang="zh-CN" altLang="en-US" sz="1200" b="1" kern="0" dirty="0">
                <a:solidFill>
                  <a:srgbClr val="00B050"/>
                </a:solidFill>
                <a:latin typeface="微软雅黑" panose="020B0503020204020204" pitchFamily="34" charset="-122"/>
                <a:ea typeface="微软雅黑" panose="020B0503020204020204" pitchFamily="34" charset="-122"/>
              </a:rPr>
              <a:t>）一个功能可能会有多个失效</a:t>
            </a:r>
            <a:endParaRPr lang="en-US" altLang="zh-CN" sz="12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21730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失效分析</a:t>
            </a:r>
            <a:endParaRPr lang="zh-CN" altLang="en-US" sz="3600" dirty="0"/>
          </a:p>
        </p:txBody>
      </p:sp>
      <p:sp>
        <p:nvSpPr>
          <p:cNvPr id="28" name="矩形 1">
            <a:extLst>
              <a:ext uri="{FF2B5EF4-FFF2-40B4-BE49-F238E27FC236}">
                <a16:creationId xmlns:a16="http://schemas.microsoft.com/office/drawing/2014/main" id="{DC3B7197-8EED-43F7-9171-0EF073F25896}"/>
              </a:ext>
            </a:extLst>
          </p:cNvPr>
          <p:cNvSpPr>
            <a:spLocks noChangeArrowheads="1"/>
          </p:cNvSpPr>
          <p:nvPr/>
        </p:nvSpPr>
        <p:spPr bwMode="auto">
          <a:xfrm>
            <a:off x="871677" y="887715"/>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失效分析</a:t>
            </a:r>
            <a:endParaRPr lang="en-US" altLang="zh-CN" sz="2000">
              <a:latin typeface="微软雅黑" panose="020B0503020204020204" pitchFamily="34" charset="-122"/>
              <a:ea typeface="微软雅黑" panose="020B0503020204020204" pitchFamily="34" charset="-122"/>
            </a:endParaRPr>
          </a:p>
        </p:txBody>
      </p:sp>
      <p:sp>
        <p:nvSpPr>
          <p:cNvPr id="29" name="矩形 2">
            <a:extLst>
              <a:ext uri="{FF2B5EF4-FFF2-40B4-BE49-F238E27FC236}">
                <a16:creationId xmlns:a16="http://schemas.microsoft.com/office/drawing/2014/main" id="{82E06E24-B00A-43C2-B5E2-41B16BEAD6A4}"/>
              </a:ext>
            </a:extLst>
          </p:cNvPr>
          <p:cNvSpPr>
            <a:spLocks noChangeArrowheads="1"/>
          </p:cNvSpPr>
          <p:nvPr/>
        </p:nvSpPr>
        <p:spPr bwMode="auto">
          <a:xfrm>
            <a:off x="1863865" y="1541765"/>
            <a:ext cx="1338262"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30" name="矩形 3">
            <a:extLst>
              <a:ext uri="{FF2B5EF4-FFF2-40B4-BE49-F238E27FC236}">
                <a16:creationId xmlns:a16="http://schemas.microsoft.com/office/drawing/2014/main" id="{6AF331CE-1F8A-4EBB-9A2F-93982AD5E309}"/>
              </a:ext>
            </a:extLst>
          </p:cNvPr>
          <p:cNvSpPr>
            <a:spLocks noChangeArrowheads="1"/>
          </p:cNvSpPr>
          <p:nvPr/>
        </p:nvSpPr>
        <p:spPr bwMode="auto">
          <a:xfrm>
            <a:off x="1862277" y="2119615"/>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a:t>
            </a:r>
          </a:p>
        </p:txBody>
      </p:sp>
      <p:sp>
        <p:nvSpPr>
          <p:cNvPr id="31" name="矩形 4">
            <a:extLst>
              <a:ext uri="{FF2B5EF4-FFF2-40B4-BE49-F238E27FC236}">
                <a16:creationId xmlns:a16="http://schemas.microsoft.com/office/drawing/2014/main" id="{C51DB548-CE95-4269-BAE4-3B537A6FF6DD}"/>
              </a:ext>
            </a:extLst>
          </p:cNvPr>
          <p:cNvSpPr>
            <a:spLocks noChangeArrowheads="1"/>
          </p:cNvSpPr>
          <p:nvPr/>
        </p:nvSpPr>
        <p:spPr bwMode="auto">
          <a:xfrm>
            <a:off x="1865452" y="2695877"/>
            <a:ext cx="1335088" cy="369888"/>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失效链</a:t>
            </a:r>
          </a:p>
        </p:txBody>
      </p:sp>
      <p:sp>
        <p:nvSpPr>
          <p:cNvPr id="32" name="矩形 5">
            <a:extLst>
              <a:ext uri="{FF2B5EF4-FFF2-40B4-BE49-F238E27FC236}">
                <a16:creationId xmlns:a16="http://schemas.microsoft.com/office/drawing/2014/main" id="{B27C76E4-136A-4ADA-B898-F2624068BA46}"/>
              </a:ext>
            </a:extLst>
          </p:cNvPr>
          <p:cNvSpPr>
            <a:spLocks noChangeArrowheads="1"/>
          </p:cNvSpPr>
          <p:nvPr/>
        </p:nvSpPr>
        <p:spPr bwMode="auto">
          <a:xfrm>
            <a:off x="1862277" y="3272140"/>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失效影响</a:t>
            </a:r>
          </a:p>
        </p:txBody>
      </p:sp>
      <p:sp>
        <p:nvSpPr>
          <p:cNvPr id="33" name="右箭头 14">
            <a:extLst>
              <a:ext uri="{FF2B5EF4-FFF2-40B4-BE49-F238E27FC236}">
                <a16:creationId xmlns:a16="http://schemas.microsoft.com/office/drawing/2014/main" id="{95E811AA-3525-4829-96C4-5F5D9CAB5D22}"/>
              </a:ext>
            </a:extLst>
          </p:cNvPr>
          <p:cNvSpPr>
            <a:spLocks noChangeArrowheads="1"/>
          </p:cNvSpPr>
          <p:nvPr/>
        </p:nvSpPr>
        <p:spPr bwMode="auto">
          <a:xfrm>
            <a:off x="3321415" y="2745089"/>
            <a:ext cx="634774" cy="320675"/>
          </a:xfrm>
          <a:prstGeom prst="rightArrow">
            <a:avLst>
              <a:gd name="adj1" fmla="val 50000"/>
              <a:gd name="adj2" fmla="val 50008"/>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34" name="矩形 21">
            <a:extLst>
              <a:ext uri="{FF2B5EF4-FFF2-40B4-BE49-F238E27FC236}">
                <a16:creationId xmlns:a16="http://schemas.microsoft.com/office/drawing/2014/main" id="{9C62E90C-E942-4B2D-9D14-351D3A5C2E84}"/>
              </a:ext>
            </a:extLst>
          </p:cNvPr>
          <p:cNvSpPr>
            <a:spLocks noChangeArrowheads="1"/>
          </p:cNvSpPr>
          <p:nvPr/>
        </p:nvSpPr>
        <p:spPr bwMode="auto">
          <a:xfrm>
            <a:off x="1862277" y="3851577"/>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失效模式</a:t>
            </a:r>
          </a:p>
        </p:txBody>
      </p:sp>
      <p:sp>
        <p:nvSpPr>
          <p:cNvPr id="35" name="矩形 18">
            <a:extLst>
              <a:ext uri="{FF2B5EF4-FFF2-40B4-BE49-F238E27FC236}">
                <a16:creationId xmlns:a16="http://schemas.microsoft.com/office/drawing/2014/main" id="{8EA99B83-B527-4B01-9304-083B945B1A30}"/>
              </a:ext>
            </a:extLst>
          </p:cNvPr>
          <p:cNvSpPr>
            <a:spLocks noChangeArrowheads="1"/>
          </p:cNvSpPr>
          <p:nvPr/>
        </p:nvSpPr>
        <p:spPr bwMode="auto">
          <a:xfrm>
            <a:off x="1865452" y="4399265"/>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失效起因</a:t>
            </a:r>
          </a:p>
        </p:txBody>
      </p:sp>
      <p:sp>
        <p:nvSpPr>
          <p:cNvPr id="36" name="矩形 22">
            <a:extLst>
              <a:ext uri="{FF2B5EF4-FFF2-40B4-BE49-F238E27FC236}">
                <a16:creationId xmlns:a16="http://schemas.microsoft.com/office/drawing/2014/main" id="{0D0331C1-8CC1-4CD6-80CB-57B317A2EFC1}"/>
              </a:ext>
            </a:extLst>
          </p:cNvPr>
          <p:cNvSpPr>
            <a:spLocks noChangeArrowheads="1"/>
          </p:cNvSpPr>
          <p:nvPr/>
        </p:nvSpPr>
        <p:spPr bwMode="auto">
          <a:xfrm>
            <a:off x="1862277" y="4975527"/>
            <a:ext cx="1338263"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失效分析</a:t>
            </a:r>
          </a:p>
        </p:txBody>
      </p:sp>
      <p:sp>
        <p:nvSpPr>
          <p:cNvPr id="41" name="矩形 23">
            <a:extLst>
              <a:ext uri="{FF2B5EF4-FFF2-40B4-BE49-F238E27FC236}">
                <a16:creationId xmlns:a16="http://schemas.microsoft.com/office/drawing/2014/main" id="{B0B4FFBA-E7E2-4263-91C1-0DA040DD5C3D}"/>
              </a:ext>
            </a:extLst>
          </p:cNvPr>
          <p:cNvSpPr>
            <a:spLocks noChangeArrowheads="1"/>
          </p:cNvSpPr>
          <p:nvPr/>
        </p:nvSpPr>
        <p:spPr bwMode="auto">
          <a:xfrm>
            <a:off x="1862277" y="5554965"/>
            <a:ext cx="1338263"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分析记录</a:t>
            </a:r>
          </a:p>
        </p:txBody>
      </p:sp>
      <p:cxnSp>
        <p:nvCxnSpPr>
          <p:cNvPr id="42" name="肘形连接符 10">
            <a:extLst>
              <a:ext uri="{FF2B5EF4-FFF2-40B4-BE49-F238E27FC236}">
                <a16:creationId xmlns:a16="http://schemas.microsoft.com/office/drawing/2014/main" id="{7062E1E2-C271-4995-8799-E9AADD01A665}"/>
              </a:ext>
            </a:extLst>
          </p:cNvPr>
          <p:cNvCxnSpPr>
            <a:cxnSpLocks noChangeShapeType="1"/>
            <a:stCxn id="28" idx="2"/>
            <a:endCxn id="29" idx="1"/>
          </p:cNvCxnSpPr>
          <p:nvPr/>
        </p:nvCxnSpPr>
        <p:spPr bwMode="auto">
          <a:xfrm rot="16200000" flipH="1">
            <a:off x="1453496" y="1317134"/>
            <a:ext cx="439737" cy="38100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肘形连接符 15">
            <a:extLst>
              <a:ext uri="{FF2B5EF4-FFF2-40B4-BE49-F238E27FC236}">
                <a16:creationId xmlns:a16="http://schemas.microsoft.com/office/drawing/2014/main" id="{1615EF94-F139-43E1-8A49-DAE8DDD1935E}"/>
              </a:ext>
            </a:extLst>
          </p:cNvPr>
          <p:cNvCxnSpPr>
            <a:cxnSpLocks noChangeShapeType="1"/>
            <a:stCxn id="28" idx="2"/>
            <a:endCxn id="30" idx="1"/>
          </p:cNvCxnSpPr>
          <p:nvPr/>
        </p:nvCxnSpPr>
        <p:spPr bwMode="auto">
          <a:xfrm rot="16200000" flipH="1">
            <a:off x="1163777" y="1606853"/>
            <a:ext cx="1017587"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肘形连接符 24">
            <a:extLst>
              <a:ext uri="{FF2B5EF4-FFF2-40B4-BE49-F238E27FC236}">
                <a16:creationId xmlns:a16="http://schemas.microsoft.com/office/drawing/2014/main" id="{7BD53773-433E-43C2-890B-C55889659451}"/>
              </a:ext>
            </a:extLst>
          </p:cNvPr>
          <p:cNvCxnSpPr>
            <a:cxnSpLocks noChangeShapeType="1"/>
            <a:stCxn id="28" idx="2"/>
            <a:endCxn id="31" idx="1"/>
          </p:cNvCxnSpPr>
          <p:nvPr/>
        </p:nvCxnSpPr>
        <p:spPr bwMode="auto">
          <a:xfrm rot="16200000" flipH="1">
            <a:off x="877234" y="1893396"/>
            <a:ext cx="15938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肘形连接符 26">
            <a:extLst>
              <a:ext uri="{FF2B5EF4-FFF2-40B4-BE49-F238E27FC236}">
                <a16:creationId xmlns:a16="http://schemas.microsoft.com/office/drawing/2014/main" id="{6C422B2A-AC0B-4CAF-933D-03A74878F601}"/>
              </a:ext>
            </a:extLst>
          </p:cNvPr>
          <p:cNvCxnSpPr>
            <a:cxnSpLocks noChangeShapeType="1"/>
            <a:stCxn id="28" idx="2"/>
            <a:endCxn id="32" idx="1"/>
          </p:cNvCxnSpPr>
          <p:nvPr/>
        </p:nvCxnSpPr>
        <p:spPr bwMode="auto">
          <a:xfrm rot="16200000" flipH="1">
            <a:off x="587515" y="2183115"/>
            <a:ext cx="21701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肘形连接符 28">
            <a:extLst>
              <a:ext uri="{FF2B5EF4-FFF2-40B4-BE49-F238E27FC236}">
                <a16:creationId xmlns:a16="http://schemas.microsoft.com/office/drawing/2014/main" id="{61993F9D-1B9F-494D-BC56-7C8698B8CA42}"/>
              </a:ext>
            </a:extLst>
          </p:cNvPr>
          <p:cNvCxnSpPr>
            <a:cxnSpLocks noChangeShapeType="1"/>
            <a:stCxn id="28" idx="2"/>
            <a:endCxn id="34" idx="1"/>
          </p:cNvCxnSpPr>
          <p:nvPr/>
        </p:nvCxnSpPr>
        <p:spPr bwMode="auto">
          <a:xfrm rot="16200000" flipH="1">
            <a:off x="298590" y="2472040"/>
            <a:ext cx="274796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肘形连接符 30">
            <a:extLst>
              <a:ext uri="{FF2B5EF4-FFF2-40B4-BE49-F238E27FC236}">
                <a16:creationId xmlns:a16="http://schemas.microsoft.com/office/drawing/2014/main" id="{F8D253B8-BEE5-4FFB-A98E-EDCD87D8406F}"/>
              </a:ext>
            </a:extLst>
          </p:cNvPr>
          <p:cNvCxnSpPr>
            <a:cxnSpLocks noChangeShapeType="1"/>
            <a:stCxn id="28" idx="2"/>
            <a:endCxn id="35" idx="1"/>
          </p:cNvCxnSpPr>
          <p:nvPr/>
        </p:nvCxnSpPr>
        <p:spPr bwMode="auto">
          <a:xfrm rot="16200000" flipH="1">
            <a:off x="26334" y="2744296"/>
            <a:ext cx="32956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肘形连接符 32">
            <a:extLst>
              <a:ext uri="{FF2B5EF4-FFF2-40B4-BE49-F238E27FC236}">
                <a16:creationId xmlns:a16="http://schemas.microsoft.com/office/drawing/2014/main" id="{8DE7F6CE-F91D-4F6C-B992-C275FD89B618}"/>
              </a:ext>
            </a:extLst>
          </p:cNvPr>
          <p:cNvCxnSpPr>
            <a:cxnSpLocks noChangeShapeType="1"/>
            <a:stCxn id="28" idx="2"/>
            <a:endCxn id="36" idx="1"/>
          </p:cNvCxnSpPr>
          <p:nvPr/>
        </p:nvCxnSpPr>
        <p:spPr bwMode="auto">
          <a:xfrm rot="16200000" flipH="1">
            <a:off x="-263385" y="3034015"/>
            <a:ext cx="38719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肘形连接符 34">
            <a:extLst>
              <a:ext uri="{FF2B5EF4-FFF2-40B4-BE49-F238E27FC236}">
                <a16:creationId xmlns:a16="http://schemas.microsoft.com/office/drawing/2014/main" id="{64F6BCE3-9F41-4364-BE69-D49298E1986A}"/>
              </a:ext>
            </a:extLst>
          </p:cNvPr>
          <p:cNvCxnSpPr>
            <a:cxnSpLocks noChangeShapeType="1"/>
            <a:stCxn id="28" idx="2"/>
            <a:endCxn id="41" idx="1"/>
          </p:cNvCxnSpPr>
          <p:nvPr/>
        </p:nvCxnSpPr>
        <p:spPr bwMode="auto">
          <a:xfrm rot="16200000" flipH="1">
            <a:off x="-553104" y="3323734"/>
            <a:ext cx="4451350"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 name="图片 2">
            <a:extLst>
              <a:ext uri="{FF2B5EF4-FFF2-40B4-BE49-F238E27FC236}">
                <a16:creationId xmlns:a16="http://schemas.microsoft.com/office/drawing/2014/main" id="{BD94647F-A935-4945-9102-32EF3A10CEBE}"/>
              </a:ext>
            </a:extLst>
          </p:cNvPr>
          <p:cNvPicPr>
            <a:picLocks noChangeAspect="1"/>
          </p:cNvPicPr>
          <p:nvPr/>
        </p:nvPicPr>
        <p:blipFill>
          <a:blip r:embed="rId3"/>
          <a:stretch>
            <a:fillRect/>
          </a:stretch>
        </p:blipFill>
        <p:spPr>
          <a:xfrm>
            <a:off x="3959364" y="1144647"/>
            <a:ext cx="7306652" cy="4988960"/>
          </a:xfrm>
          <a:prstGeom prst="rect">
            <a:avLst/>
          </a:prstGeom>
        </p:spPr>
      </p:pic>
    </p:spTree>
    <p:extLst>
      <p:ext uri="{BB962C8B-B14F-4D97-AF65-F5344CB8AC3E}">
        <p14:creationId xmlns:p14="http://schemas.microsoft.com/office/powerpoint/2010/main" val="6300803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失效分析</a:t>
            </a:r>
            <a:endParaRPr lang="zh-CN" altLang="en-US" sz="3600" dirty="0"/>
          </a:p>
        </p:txBody>
      </p:sp>
      <p:sp>
        <p:nvSpPr>
          <p:cNvPr id="24" name="矩形 1">
            <a:extLst>
              <a:ext uri="{FF2B5EF4-FFF2-40B4-BE49-F238E27FC236}">
                <a16:creationId xmlns:a16="http://schemas.microsoft.com/office/drawing/2014/main" id="{D54A9B6E-CAE0-4165-9C3E-EDE79AC6B09D}"/>
              </a:ext>
            </a:extLst>
          </p:cNvPr>
          <p:cNvSpPr>
            <a:spLocks noChangeArrowheads="1"/>
          </p:cNvSpPr>
          <p:nvPr/>
        </p:nvSpPr>
        <p:spPr bwMode="auto">
          <a:xfrm>
            <a:off x="731981" y="1004951"/>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失效分析</a:t>
            </a:r>
            <a:endParaRPr lang="en-US" altLang="zh-CN" sz="2000">
              <a:latin typeface="微软雅黑" panose="020B0503020204020204" pitchFamily="34" charset="-122"/>
              <a:ea typeface="微软雅黑" panose="020B0503020204020204" pitchFamily="34" charset="-122"/>
            </a:endParaRPr>
          </a:p>
        </p:txBody>
      </p:sp>
      <p:sp>
        <p:nvSpPr>
          <p:cNvPr id="25" name="矩形 2">
            <a:extLst>
              <a:ext uri="{FF2B5EF4-FFF2-40B4-BE49-F238E27FC236}">
                <a16:creationId xmlns:a16="http://schemas.microsoft.com/office/drawing/2014/main" id="{1F685EA7-8EF7-4BA6-ADFF-72B207DE525B}"/>
              </a:ext>
            </a:extLst>
          </p:cNvPr>
          <p:cNvSpPr>
            <a:spLocks noChangeArrowheads="1"/>
          </p:cNvSpPr>
          <p:nvPr/>
        </p:nvSpPr>
        <p:spPr bwMode="auto">
          <a:xfrm>
            <a:off x="1724169" y="1659001"/>
            <a:ext cx="1338262"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26" name="矩形 3">
            <a:extLst>
              <a:ext uri="{FF2B5EF4-FFF2-40B4-BE49-F238E27FC236}">
                <a16:creationId xmlns:a16="http://schemas.microsoft.com/office/drawing/2014/main" id="{027ADBED-E8EE-4540-B5DB-8C2ADCAFFC9C}"/>
              </a:ext>
            </a:extLst>
          </p:cNvPr>
          <p:cNvSpPr>
            <a:spLocks noChangeArrowheads="1"/>
          </p:cNvSpPr>
          <p:nvPr/>
        </p:nvSpPr>
        <p:spPr bwMode="auto">
          <a:xfrm>
            <a:off x="1722581" y="2236851"/>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a:t>
            </a:r>
          </a:p>
        </p:txBody>
      </p:sp>
      <p:sp>
        <p:nvSpPr>
          <p:cNvPr id="27" name="矩形 4">
            <a:extLst>
              <a:ext uri="{FF2B5EF4-FFF2-40B4-BE49-F238E27FC236}">
                <a16:creationId xmlns:a16="http://schemas.microsoft.com/office/drawing/2014/main" id="{E51B08DA-0D40-4C15-9EC4-2CD0B66809DF}"/>
              </a:ext>
            </a:extLst>
          </p:cNvPr>
          <p:cNvSpPr>
            <a:spLocks noChangeArrowheads="1"/>
          </p:cNvSpPr>
          <p:nvPr/>
        </p:nvSpPr>
        <p:spPr bwMode="auto">
          <a:xfrm>
            <a:off x="1725756" y="2813113"/>
            <a:ext cx="1335088"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失效链</a:t>
            </a:r>
          </a:p>
        </p:txBody>
      </p:sp>
      <p:sp>
        <p:nvSpPr>
          <p:cNvPr id="37" name="矩形 5">
            <a:extLst>
              <a:ext uri="{FF2B5EF4-FFF2-40B4-BE49-F238E27FC236}">
                <a16:creationId xmlns:a16="http://schemas.microsoft.com/office/drawing/2014/main" id="{40DC7748-A7B5-400B-A452-1EE2124FF68F}"/>
              </a:ext>
            </a:extLst>
          </p:cNvPr>
          <p:cNvSpPr>
            <a:spLocks noChangeArrowheads="1"/>
          </p:cNvSpPr>
          <p:nvPr/>
        </p:nvSpPr>
        <p:spPr bwMode="auto">
          <a:xfrm>
            <a:off x="1722581" y="3389376"/>
            <a:ext cx="1338263" cy="369887"/>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失效影响</a:t>
            </a:r>
          </a:p>
        </p:txBody>
      </p:sp>
      <p:sp>
        <p:nvSpPr>
          <p:cNvPr id="38" name="右箭头 14">
            <a:extLst>
              <a:ext uri="{FF2B5EF4-FFF2-40B4-BE49-F238E27FC236}">
                <a16:creationId xmlns:a16="http://schemas.microsoft.com/office/drawing/2014/main" id="{0C1AF54C-D753-4AA5-B9E4-0DF830D637A8}"/>
              </a:ext>
            </a:extLst>
          </p:cNvPr>
          <p:cNvSpPr>
            <a:spLocks noChangeArrowheads="1"/>
          </p:cNvSpPr>
          <p:nvPr/>
        </p:nvSpPr>
        <p:spPr bwMode="auto">
          <a:xfrm>
            <a:off x="3081539" y="3429857"/>
            <a:ext cx="519024" cy="290512"/>
          </a:xfrm>
          <a:prstGeom prst="rightArrow">
            <a:avLst>
              <a:gd name="adj1" fmla="val 50000"/>
              <a:gd name="adj2" fmla="val 49810"/>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39" name="矩形 21">
            <a:extLst>
              <a:ext uri="{FF2B5EF4-FFF2-40B4-BE49-F238E27FC236}">
                <a16:creationId xmlns:a16="http://schemas.microsoft.com/office/drawing/2014/main" id="{C04658E3-D0F2-453B-8B5A-1E0A95E2BE41}"/>
              </a:ext>
            </a:extLst>
          </p:cNvPr>
          <p:cNvSpPr>
            <a:spLocks noChangeArrowheads="1"/>
          </p:cNvSpPr>
          <p:nvPr/>
        </p:nvSpPr>
        <p:spPr bwMode="auto">
          <a:xfrm>
            <a:off x="1722581" y="3968813"/>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失效模式</a:t>
            </a:r>
          </a:p>
        </p:txBody>
      </p:sp>
      <p:sp>
        <p:nvSpPr>
          <p:cNvPr id="40" name="矩形 18">
            <a:extLst>
              <a:ext uri="{FF2B5EF4-FFF2-40B4-BE49-F238E27FC236}">
                <a16:creationId xmlns:a16="http://schemas.microsoft.com/office/drawing/2014/main" id="{3FB7AFBE-486B-473D-978A-806137099AA7}"/>
              </a:ext>
            </a:extLst>
          </p:cNvPr>
          <p:cNvSpPr>
            <a:spLocks noChangeArrowheads="1"/>
          </p:cNvSpPr>
          <p:nvPr/>
        </p:nvSpPr>
        <p:spPr bwMode="auto">
          <a:xfrm>
            <a:off x="1725756" y="4516501"/>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失效起因</a:t>
            </a:r>
          </a:p>
        </p:txBody>
      </p:sp>
      <p:sp>
        <p:nvSpPr>
          <p:cNvPr id="50" name="矩形 22">
            <a:extLst>
              <a:ext uri="{FF2B5EF4-FFF2-40B4-BE49-F238E27FC236}">
                <a16:creationId xmlns:a16="http://schemas.microsoft.com/office/drawing/2014/main" id="{26AC4686-243A-45A5-97DF-8899C7038CC3}"/>
              </a:ext>
            </a:extLst>
          </p:cNvPr>
          <p:cNvSpPr>
            <a:spLocks noChangeArrowheads="1"/>
          </p:cNvSpPr>
          <p:nvPr/>
        </p:nvSpPr>
        <p:spPr bwMode="auto">
          <a:xfrm>
            <a:off x="1722581" y="5092763"/>
            <a:ext cx="1338263"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失效分析</a:t>
            </a:r>
          </a:p>
        </p:txBody>
      </p:sp>
      <p:sp>
        <p:nvSpPr>
          <p:cNvPr id="51" name="矩形 23">
            <a:extLst>
              <a:ext uri="{FF2B5EF4-FFF2-40B4-BE49-F238E27FC236}">
                <a16:creationId xmlns:a16="http://schemas.microsoft.com/office/drawing/2014/main" id="{A439F851-2A4A-4E49-982E-F8F2FDC01139}"/>
              </a:ext>
            </a:extLst>
          </p:cNvPr>
          <p:cNvSpPr>
            <a:spLocks noChangeArrowheads="1"/>
          </p:cNvSpPr>
          <p:nvPr/>
        </p:nvSpPr>
        <p:spPr bwMode="auto">
          <a:xfrm>
            <a:off x="1722581" y="5672201"/>
            <a:ext cx="1338263"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分析记录</a:t>
            </a:r>
          </a:p>
        </p:txBody>
      </p:sp>
      <p:cxnSp>
        <p:nvCxnSpPr>
          <p:cNvPr id="52" name="肘形连接符 10">
            <a:extLst>
              <a:ext uri="{FF2B5EF4-FFF2-40B4-BE49-F238E27FC236}">
                <a16:creationId xmlns:a16="http://schemas.microsoft.com/office/drawing/2014/main" id="{CCACA7CC-F553-4396-AFF9-A80B34706339}"/>
              </a:ext>
            </a:extLst>
          </p:cNvPr>
          <p:cNvCxnSpPr>
            <a:cxnSpLocks noChangeShapeType="1"/>
            <a:stCxn id="24" idx="2"/>
            <a:endCxn id="25" idx="1"/>
          </p:cNvCxnSpPr>
          <p:nvPr/>
        </p:nvCxnSpPr>
        <p:spPr bwMode="auto">
          <a:xfrm rot="16200000" flipH="1">
            <a:off x="1313800" y="1434370"/>
            <a:ext cx="439737" cy="38100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肘形连接符 15">
            <a:extLst>
              <a:ext uri="{FF2B5EF4-FFF2-40B4-BE49-F238E27FC236}">
                <a16:creationId xmlns:a16="http://schemas.microsoft.com/office/drawing/2014/main" id="{A94385D8-E3D7-4DC6-95D0-41B37C3161DB}"/>
              </a:ext>
            </a:extLst>
          </p:cNvPr>
          <p:cNvCxnSpPr>
            <a:cxnSpLocks noChangeShapeType="1"/>
            <a:stCxn id="24" idx="2"/>
            <a:endCxn id="26" idx="1"/>
          </p:cNvCxnSpPr>
          <p:nvPr/>
        </p:nvCxnSpPr>
        <p:spPr bwMode="auto">
          <a:xfrm rot="16200000" flipH="1">
            <a:off x="1024081" y="1724089"/>
            <a:ext cx="1017587"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肘形连接符 24">
            <a:extLst>
              <a:ext uri="{FF2B5EF4-FFF2-40B4-BE49-F238E27FC236}">
                <a16:creationId xmlns:a16="http://schemas.microsoft.com/office/drawing/2014/main" id="{1D2AF15E-629C-4559-80EF-773A68679C4F}"/>
              </a:ext>
            </a:extLst>
          </p:cNvPr>
          <p:cNvCxnSpPr>
            <a:cxnSpLocks noChangeShapeType="1"/>
            <a:stCxn id="24" idx="2"/>
            <a:endCxn id="27" idx="1"/>
          </p:cNvCxnSpPr>
          <p:nvPr/>
        </p:nvCxnSpPr>
        <p:spPr bwMode="auto">
          <a:xfrm rot="16200000" flipH="1">
            <a:off x="737538" y="2010632"/>
            <a:ext cx="15938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肘形连接符 26">
            <a:extLst>
              <a:ext uri="{FF2B5EF4-FFF2-40B4-BE49-F238E27FC236}">
                <a16:creationId xmlns:a16="http://schemas.microsoft.com/office/drawing/2014/main" id="{228FB631-2D01-4472-AC94-655D9E5DCF35}"/>
              </a:ext>
            </a:extLst>
          </p:cNvPr>
          <p:cNvCxnSpPr>
            <a:cxnSpLocks noChangeShapeType="1"/>
            <a:stCxn id="24" idx="2"/>
            <a:endCxn id="37" idx="1"/>
          </p:cNvCxnSpPr>
          <p:nvPr/>
        </p:nvCxnSpPr>
        <p:spPr bwMode="auto">
          <a:xfrm rot="16200000" flipH="1">
            <a:off x="447819" y="2300351"/>
            <a:ext cx="21701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肘形连接符 28">
            <a:extLst>
              <a:ext uri="{FF2B5EF4-FFF2-40B4-BE49-F238E27FC236}">
                <a16:creationId xmlns:a16="http://schemas.microsoft.com/office/drawing/2014/main" id="{16C31816-DECF-4D81-8BCE-9FF3A18A31A7}"/>
              </a:ext>
            </a:extLst>
          </p:cNvPr>
          <p:cNvCxnSpPr>
            <a:cxnSpLocks noChangeShapeType="1"/>
            <a:stCxn id="24" idx="2"/>
            <a:endCxn id="39" idx="1"/>
          </p:cNvCxnSpPr>
          <p:nvPr/>
        </p:nvCxnSpPr>
        <p:spPr bwMode="auto">
          <a:xfrm rot="16200000" flipH="1">
            <a:off x="158894" y="2589276"/>
            <a:ext cx="274796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肘形连接符 30">
            <a:extLst>
              <a:ext uri="{FF2B5EF4-FFF2-40B4-BE49-F238E27FC236}">
                <a16:creationId xmlns:a16="http://schemas.microsoft.com/office/drawing/2014/main" id="{8BB56436-B519-450B-8F27-4554D89B33F2}"/>
              </a:ext>
            </a:extLst>
          </p:cNvPr>
          <p:cNvCxnSpPr>
            <a:cxnSpLocks noChangeShapeType="1"/>
            <a:stCxn id="24" idx="2"/>
            <a:endCxn id="40" idx="1"/>
          </p:cNvCxnSpPr>
          <p:nvPr/>
        </p:nvCxnSpPr>
        <p:spPr bwMode="auto">
          <a:xfrm rot="16200000" flipH="1">
            <a:off x="-113362" y="2861532"/>
            <a:ext cx="32956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肘形连接符 32">
            <a:extLst>
              <a:ext uri="{FF2B5EF4-FFF2-40B4-BE49-F238E27FC236}">
                <a16:creationId xmlns:a16="http://schemas.microsoft.com/office/drawing/2014/main" id="{A6173CDA-09E3-4530-8D21-FCFAFD251895}"/>
              </a:ext>
            </a:extLst>
          </p:cNvPr>
          <p:cNvCxnSpPr>
            <a:cxnSpLocks noChangeShapeType="1"/>
            <a:stCxn id="24" idx="2"/>
            <a:endCxn id="50" idx="1"/>
          </p:cNvCxnSpPr>
          <p:nvPr/>
        </p:nvCxnSpPr>
        <p:spPr bwMode="auto">
          <a:xfrm rot="16200000" flipH="1">
            <a:off x="-403081" y="3151251"/>
            <a:ext cx="38719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肘形连接符 34">
            <a:extLst>
              <a:ext uri="{FF2B5EF4-FFF2-40B4-BE49-F238E27FC236}">
                <a16:creationId xmlns:a16="http://schemas.microsoft.com/office/drawing/2014/main" id="{8F9F7DC4-6CD1-4ABF-88A5-88AF32DB3B94}"/>
              </a:ext>
            </a:extLst>
          </p:cNvPr>
          <p:cNvCxnSpPr>
            <a:cxnSpLocks noChangeShapeType="1"/>
            <a:stCxn id="24" idx="2"/>
            <a:endCxn id="51" idx="1"/>
          </p:cNvCxnSpPr>
          <p:nvPr/>
        </p:nvCxnSpPr>
        <p:spPr bwMode="auto">
          <a:xfrm rot="16200000" flipH="1">
            <a:off x="-692800" y="3440970"/>
            <a:ext cx="4451350"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 name="图片 2">
            <a:extLst>
              <a:ext uri="{FF2B5EF4-FFF2-40B4-BE49-F238E27FC236}">
                <a16:creationId xmlns:a16="http://schemas.microsoft.com/office/drawing/2014/main" id="{D922FC47-BC78-40F3-AB21-C8A3A106DD5D}"/>
              </a:ext>
            </a:extLst>
          </p:cNvPr>
          <p:cNvPicPr>
            <a:picLocks noChangeAspect="1"/>
          </p:cNvPicPr>
          <p:nvPr/>
        </p:nvPicPr>
        <p:blipFill>
          <a:blip r:embed="rId3"/>
          <a:stretch>
            <a:fillRect/>
          </a:stretch>
        </p:blipFill>
        <p:spPr>
          <a:xfrm>
            <a:off x="3684797" y="723259"/>
            <a:ext cx="7664080" cy="5485453"/>
          </a:xfrm>
          <a:prstGeom prst="rect">
            <a:avLst/>
          </a:prstGeom>
        </p:spPr>
      </p:pic>
    </p:spTree>
    <p:extLst>
      <p:ext uri="{BB962C8B-B14F-4D97-AF65-F5344CB8AC3E}">
        <p14:creationId xmlns:p14="http://schemas.microsoft.com/office/powerpoint/2010/main" val="18918647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失效分析</a:t>
            </a:r>
            <a:endParaRPr lang="zh-CN" altLang="en-US" sz="3600" dirty="0"/>
          </a:p>
        </p:txBody>
      </p:sp>
      <p:sp>
        <p:nvSpPr>
          <p:cNvPr id="28" name="矩形 1">
            <a:extLst>
              <a:ext uri="{FF2B5EF4-FFF2-40B4-BE49-F238E27FC236}">
                <a16:creationId xmlns:a16="http://schemas.microsoft.com/office/drawing/2014/main" id="{237EB9E1-B44F-4902-B96A-60773684CC18}"/>
              </a:ext>
            </a:extLst>
          </p:cNvPr>
          <p:cNvSpPr>
            <a:spLocks noChangeArrowheads="1"/>
          </p:cNvSpPr>
          <p:nvPr/>
        </p:nvSpPr>
        <p:spPr bwMode="auto">
          <a:xfrm>
            <a:off x="927209" y="909685"/>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失效分析</a:t>
            </a:r>
            <a:endParaRPr lang="en-US" altLang="zh-CN" sz="2000">
              <a:latin typeface="微软雅黑" panose="020B0503020204020204" pitchFamily="34" charset="-122"/>
              <a:ea typeface="微软雅黑" panose="020B0503020204020204" pitchFamily="34" charset="-122"/>
            </a:endParaRPr>
          </a:p>
        </p:txBody>
      </p:sp>
      <p:sp>
        <p:nvSpPr>
          <p:cNvPr id="29" name="矩形 2">
            <a:extLst>
              <a:ext uri="{FF2B5EF4-FFF2-40B4-BE49-F238E27FC236}">
                <a16:creationId xmlns:a16="http://schemas.microsoft.com/office/drawing/2014/main" id="{11A6C1F9-0458-4F2A-9BA3-AD46C56E7734}"/>
              </a:ext>
            </a:extLst>
          </p:cNvPr>
          <p:cNvSpPr>
            <a:spLocks noChangeArrowheads="1"/>
          </p:cNvSpPr>
          <p:nvPr/>
        </p:nvSpPr>
        <p:spPr bwMode="auto">
          <a:xfrm>
            <a:off x="1919397" y="1563735"/>
            <a:ext cx="1338262"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30" name="矩形 3">
            <a:extLst>
              <a:ext uri="{FF2B5EF4-FFF2-40B4-BE49-F238E27FC236}">
                <a16:creationId xmlns:a16="http://schemas.microsoft.com/office/drawing/2014/main" id="{4A399D99-EA58-4B6C-BD0F-0110F75069DD}"/>
              </a:ext>
            </a:extLst>
          </p:cNvPr>
          <p:cNvSpPr>
            <a:spLocks noChangeArrowheads="1"/>
          </p:cNvSpPr>
          <p:nvPr/>
        </p:nvSpPr>
        <p:spPr bwMode="auto">
          <a:xfrm>
            <a:off x="1917809" y="2141585"/>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a:t>
            </a:r>
          </a:p>
        </p:txBody>
      </p:sp>
      <p:sp>
        <p:nvSpPr>
          <p:cNvPr id="31" name="矩形 4">
            <a:extLst>
              <a:ext uri="{FF2B5EF4-FFF2-40B4-BE49-F238E27FC236}">
                <a16:creationId xmlns:a16="http://schemas.microsoft.com/office/drawing/2014/main" id="{A5974579-9906-43F0-B37D-D84F112D033A}"/>
              </a:ext>
            </a:extLst>
          </p:cNvPr>
          <p:cNvSpPr>
            <a:spLocks noChangeArrowheads="1"/>
          </p:cNvSpPr>
          <p:nvPr/>
        </p:nvSpPr>
        <p:spPr bwMode="auto">
          <a:xfrm>
            <a:off x="1920984" y="2717847"/>
            <a:ext cx="1335088"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失效链</a:t>
            </a:r>
          </a:p>
        </p:txBody>
      </p:sp>
      <p:sp>
        <p:nvSpPr>
          <p:cNvPr id="32" name="矩形 5">
            <a:extLst>
              <a:ext uri="{FF2B5EF4-FFF2-40B4-BE49-F238E27FC236}">
                <a16:creationId xmlns:a16="http://schemas.microsoft.com/office/drawing/2014/main" id="{78A26A2F-99A9-4894-8D01-C93A704C477F}"/>
              </a:ext>
            </a:extLst>
          </p:cNvPr>
          <p:cNvSpPr>
            <a:spLocks noChangeArrowheads="1"/>
          </p:cNvSpPr>
          <p:nvPr/>
        </p:nvSpPr>
        <p:spPr bwMode="auto">
          <a:xfrm>
            <a:off x="1917809" y="3294110"/>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失效影响</a:t>
            </a:r>
          </a:p>
        </p:txBody>
      </p:sp>
      <p:sp>
        <p:nvSpPr>
          <p:cNvPr id="33" name="右箭头 14">
            <a:extLst>
              <a:ext uri="{FF2B5EF4-FFF2-40B4-BE49-F238E27FC236}">
                <a16:creationId xmlns:a16="http://schemas.microsoft.com/office/drawing/2014/main" id="{45A6901F-FDB3-4C7A-85A6-B97C350FB289}"/>
              </a:ext>
            </a:extLst>
          </p:cNvPr>
          <p:cNvSpPr>
            <a:spLocks noChangeArrowheads="1"/>
          </p:cNvSpPr>
          <p:nvPr/>
        </p:nvSpPr>
        <p:spPr bwMode="auto">
          <a:xfrm>
            <a:off x="3289470" y="3939575"/>
            <a:ext cx="545189" cy="303859"/>
          </a:xfrm>
          <a:prstGeom prst="rightArrow">
            <a:avLst>
              <a:gd name="adj1" fmla="val 50000"/>
              <a:gd name="adj2" fmla="val 50258"/>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34" name="矩形 21">
            <a:extLst>
              <a:ext uri="{FF2B5EF4-FFF2-40B4-BE49-F238E27FC236}">
                <a16:creationId xmlns:a16="http://schemas.microsoft.com/office/drawing/2014/main" id="{1C63FCB8-EFAD-4F5A-8F49-419AA5C05A63}"/>
              </a:ext>
            </a:extLst>
          </p:cNvPr>
          <p:cNvSpPr>
            <a:spLocks noChangeArrowheads="1"/>
          </p:cNvSpPr>
          <p:nvPr/>
        </p:nvSpPr>
        <p:spPr bwMode="auto">
          <a:xfrm>
            <a:off x="1917809" y="3873547"/>
            <a:ext cx="1338263" cy="369888"/>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失效模式</a:t>
            </a:r>
          </a:p>
        </p:txBody>
      </p:sp>
      <p:sp>
        <p:nvSpPr>
          <p:cNvPr id="35" name="矩形 18">
            <a:extLst>
              <a:ext uri="{FF2B5EF4-FFF2-40B4-BE49-F238E27FC236}">
                <a16:creationId xmlns:a16="http://schemas.microsoft.com/office/drawing/2014/main" id="{204E9803-DD76-4807-81B9-67A9823AC1BC}"/>
              </a:ext>
            </a:extLst>
          </p:cNvPr>
          <p:cNvSpPr>
            <a:spLocks noChangeArrowheads="1"/>
          </p:cNvSpPr>
          <p:nvPr/>
        </p:nvSpPr>
        <p:spPr bwMode="auto">
          <a:xfrm>
            <a:off x="1920984" y="4421235"/>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失效起因</a:t>
            </a:r>
          </a:p>
        </p:txBody>
      </p:sp>
      <p:sp>
        <p:nvSpPr>
          <p:cNvPr id="36" name="矩形 22">
            <a:extLst>
              <a:ext uri="{FF2B5EF4-FFF2-40B4-BE49-F238E27FC236}">
                <a16:creationId xmlns:a16="http://schemas.microsoft.com/office/drawing/2014/main" id="{67E829EB-64F8-485F-898C-20266AB60FF6}"/>
              </a:ext>
            </a:extLst>
          </p:cNvPr>
          <p:cNvSpPr>
            <a:spLocks noChangeArrowheads="1"/>
          </p:cNvSpPr>
          <p:nvPr/>
        </p:nvSpPr>
        <p:spPr bwMode="auto">
          <a:xfrm>
            <a:off x="1917809" y="4997497"/>
            <a:ext cx="1338263"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失效分析</a:t>
            </a:r>
          </a:p>
        </p:txBody>
      </p:sp>
      <p:sp>
        <p:nvSpPr>
          <p:cNvPr id="41" name="矩形 23">
            <a:extLst>
              <a:ext uri="{FF2B5EF4-FFF2-40B4-BE49-F238E27FC236}">
                <a16:creationId xmlns:a16="http://schemas.microsoft.com/office/drawing/2014/main" id="{0204593B-8FF4-4C33-A348-6138A1BE28BA}"/>
              </a:ext>
            </a:extLst>
          </p:cNvPr>
          <p:cNvSpPr>
            <a:spLocks noChangeArrowheads="1"/>
          </p:cNvSpPr>
          <p:nvPr/>
        </p:nvSpPr>
        <p:spPr bwMode="auto">
          <a:xfrm>
            <a:off x="1917809" y="5576935"/>
            <a:ext cx="1338263"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分析记录</a:t>
            </a:r>
          </a:p>
        </p:txBody>
      </p:sp>
      <p:cxnSp>
        <p:nvCxnSpPr>
          <p:cNvPr id="42" name="肘形连接符 10">
            <a:extLst>
              <a:ext uri="{FF2B5EF4-FFF2-40B4-BE49-F238E27FC236}">
                <a16:creationId xmlns:a16="http://schemas.microsoft.com/office/drawing/2014/main" id="{42CF2D77-0321-4698-8370-BD465BCA897D}"/>
              </a:ext>
            </a:extLst>
          </p:cNvPr>
          <p:cNvCxnSpPr>
            <a:cxnSpLocks noChangeShapeType="1"/>
            <a:stCxn id="28" idx="2"/>
            <a:endCxn id="29" idx="1"/>
          </p:cNvCxnSpPr>
          <p:nvPr/>
        </p:nvCxnSpPr>
        <p:spPr bwMode="auto">
          <a:xfrm rot="16200000" flipH="1">
            <a:off x="1509028" y="1339104"/>
            <a:ext cx="439737" cy="38100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肘形连接符 15">
            <a:extLst>
              <a:ext uri="{FF2B5EF4-FFF2-40B4-BE49-F238E27FC236}">
                <a16:creationId xmlns:a16="http://schemas.microsoft.com/office/drawing/2014/main" id="{71F22648-63C0-4022-B280-F98E0EDA2334}"/>
              </a:ext>
            </a:extLst>
          </p:cNvPr>
          <p:cNvCxnSpPr>
            <a:cxnSpLocks noChangeShapeType="1"/>
            <a:stCxn id="28" idx="2"/>
            <a:endCxn id="30" idx="1"/>
          </p:cNvCxnSpPr>
          <p:nvPr/>
        </p:nvCxnSpPr>
        <p:spPr bwMode="auto">
          <a:xfrm rot="16200000" flipH="1">
            <a:off x="1219309" y="1628823"/>
            <a:ext cx="1017587"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肘形连接符 24">
            <a:extLst>
              <a:ext uri="{FF2B5EF4-FFF2-40B4-BE49-F238E27FC236}">
                <a16:creationId xmlns:a16="http://schemas.microsoft.com/office/drawing/2014/main" id="{83882F1F-622D-49BF-834C-9058ED3BABD3}"/>
              </a:ext>
            </a:extLst>
          </p:cNvPr>
          <p:cNvCxnSpPr>
            <a:cxnSpLocks noChangeShapeType="1"/>
            <a:stCxn id="28" idx="2"/>
            <a:endCxn id="31" idx="1"/>
          </p:cNvCxnSpPr>
          <p:nvPr/>
        </p:nvCxnSpPr>
        <p:spPr bwMode="auto">
          <a:xfrm rot="16200000" flipH="1">
            <a:off x="932766" y="1915366"/>
            <a:ext cx="15938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肘形连接符 26">
            <a:extLst>
              <a:ext uri="{FF2B5EF4-FFF2-40B4-BE49-F238E27FC236}">
                <a16:creationId xmlns:a16="http://schemas.microsoft.com/office/drawing/2014/main" id="{88C319A5-1FE7-43BC-BCDD-5060DA28A9FF}"/>
              </a:ext>
            </a:extLst>
          </p:cNvPr>
          <p:cNvCxnSpPr>
            <a:cxnSpLocks noChangeShapeType="1"/>
            <a:stCxn id="28" idx="2"/>
            <a:endCxn id="32" idx="1"/>
          </p:cNvCxnSpPr>
          <p:nvPr/>
        </p:nvCxnSpPr>
        <p:spPr bwMode="auto">
          <a:xfrm rot="16200000" flipH="1">
            <a:off x="643047" y="2205085"/>
            <a:ext cx="21701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肘形连接符 28">
            <a:extLst>
              <a:ext uri="{FF2B5EF4-FFF2-40B4-BE49-F238E27FC236}">
                <a16:creationId xmlns:a16="http://schemas.microsoft.com/office/drawing/2014/main" id="{807F6EAB-FA20-4A62-80B7-19F7E6F03DFE}"/>
              </a:ext>
            </a:extLst>
          </p:cNvPr>
          <p:cNvCxnSpPr>
            <a:cxnSpLocks noChangeShapeType="1"/>
            <a:stCxn id="28" idx="2"/>
            <a:endCxn id="34" idx="1"/>
          </p:cNvCxnSpPr>
          <p:nvPr/>
        </p:nvCxnSpPr>
        <p:spPr bwMode="auto">
          <a:xfrm rot="16200000" flipH="1">
            <a:off x="354122" y="2494010"/>
            <a:ext cx="274796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肘形连接符 30">
            <a:extLst>
              <a:ext uri="{FF2B5EF4-FFF2-40B4-BE49-F238E27FC236}">
                <a16:creationId xmlns:a16="http://schemas.microsoft.com/office/drawing/2014/main" id="{E1B9A178-DB52-4D37-A4C5-85949F4F0D16}"/>
              </a:ext>
            </a:extLst>
          </p:cNvPr>
          <p:cNvCxnSpPr>
            <a:cxnSpLocks noChangeShapeType="1"/>
            <a:stCxn id="28" idx="2"/>
            <a:endCxn id="35" idx="1"/>
          </p:cNvCxnSpPr>
          <p:nvPr/>
        </p:nvCxnSpPr>
        <p:spPr bwMode="auto">
          <a:xfrm rot="16200000" flipH="1">
            <a:off x="81866" y="2766266"/>
            <a:ext cx="32956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肘形连接符 32">
            <a:extLst>
              <a:ext uri="{FF2B5EF4-FFF2-40B4-BE49-F238E27FC236}">
                <a16:creationId xmlns:a16="http://schemas.microsoft.com/office/drawing/2014/main" id="{42882E98-48D1-41C3-BC51-719134A2B3AC}"/>
              </a:ext>
            </a:extLst>
          </p:cNvPr>
          <p:cNvCxnSpPr>
            <a:cxnSpLocks noChangeShapeType="1"/>
            <a:stCxn id="28" idx="2"/>
            <a:endCxn id="36" idx="1"/>
          </p:cNvCxnSpPr>
          <p:nvPr/>
        </p:nvCxnSpPr>
        <p:spPr bwMode="auto">
          <a:xfrm rot="16200000" flipH="1">
            <a:off x="-207853" y="3055985"/>
            <a:ext cx="38719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肘形连接符 34">
            <a:extLst>
              <a:ext uri="{FF2B5EF4-FFF2-40B4-BE49-F238E27FC236}">
                <a16:creationId xmlns:a16="http://schemas.microsoft.com/office/drawing/2014/main" id="{C846B89F-62AA-4D2E-ABDB-BB47B0834319}"/>
              </a:ext>
            </a:extLst>
          </p:cNvPr>
          <p:cNvCxnSpPr>
            <a:cxnSpLocks noChangeShapeType="1"/>
            <a:stCxn id="28" idx="2"/>
            <a:endCxn id="41" idx="1"/>
          </p:cNvCxnSpPr>
          <p:nvPr/>
        </p:nvCxnSpPr>
        <p:spPr bwMode="auto">
          <a:xfrm rot="16200000" flipH="1">
            <a:off x="-497572" y="3345704"/>
            <a:ext cx="4451350"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矩形 9">
            <a:extLst>
              <a:ext uri="{FF2B5EF4-FFF2-40B4-BE49-F238E27FC236}">
                <a16:creationId xmlns:a16="http://schemas.microsoft.com/office/drawing/2014/main" id="{5557BDEA-93C7-4C07-BFB8-183487C641A5}"/>
              </a:ext>
            </a:extLst>
          </p:cNvPr>
          <p:cNvSpPr>
            <a:spLocks noChangeArrowheads="1"/>
          </p:cNvSpPr>
          <p:nvPr/>
        </p:nvSpPr>
        <p:spPr bwMode="auto">
          <a:xfrm>
            <a:off x="3937537" y="1272523"/>
            <a:ext cx="7487966" cy="1526187"/>
          </a:xfrm>
          <a:prstGeom prst="rect">
            <a:avLst/>
          </a:prstGeom>
          <a:noFill/>
          <a:ln w="9525">
            <a:noFill/>
            <a:miter lim="800000"/>
          </a:ln>
          <a:effectLst/>
        </p:spPr>
        <p:txBody>
          <a:bodyPr wrap="square">
            <a:spAutoFit/>
          </a:bodyPr>
          <a:lstStyle/>
          <a:p>
            <a:pPr marL="285750" indent="-285750">
              <a:lnSpc>
                <a:spcPct val="150000"/>
              </a:lnSpc>
              <a:buFont typeface="Wingdings" panose="05000000000000000000" pitchFamily="2" charset="2"/>
              <a:buChar char="p"/>
            </a:pPr>
            <a:r>
              <a:rPr lang="zh-CN" altLang="en-US" sz="1600" b="1" dirty="0">
                <a:solidFill>
                  <a:srgbClr val="FF0000"/>
                </a:solidFill>
                <a:latin typeface="微软雅黑" panose="020B0503020204020204" pitchFamily="34" charset="-122"/>
                <a:ea typeface="微软雅黑" panose="020B0503020204020204" pitchFamily="34" charset="-122"/>
              </a:rPr>
              <a:t>失效模式</a:t>
            </a:r>
            <a:r>
              <a:rPr lang="en-US" altLang="zh-CN" sz="1600" b="1" dirty="0">
                <a:latin typeface="微软雅黑" panose="020B0503020204020204" pitchFamily="34" charset="-122"/>
                <a:ea typeface="微软雅黑" panose="020B0503020204020204" pitchFamily="34" charset="-122"/>
              </a:rPr>
              <a:t>【FM】</a:t>
            </a:r>
            <a:r>
              <a:rPr lang="zh-CN" altLang="en-US" sz="1600" b="1" dirty="0">
                <a:latin typeface="微软雅黑" panose="020B0503020204020204" pitchFamily="34" charset="-122"/>
                <a:ea typeface="微软雅黑" panose="020B0503020204020204" pitchFamily="34" charset="-122"/>
              </a:rPr>
              <a:t>：一个项目可能无法满足或达成预期功能的方式。失效模式来源于功能</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要求，应用技术语言进行描述，而不是客户感知到的症状。</a:t>
            </a:r>
            <a:endParaRPr lang="en-US" altLang="zh-CN" sz="1600"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a:solidFill>
                  <a:srgbClr val="FF0000"/>
                </a:solidFill>
                <a:latin typeface="微软雅黑" panose="020B0503020204020204" pitchFamily="34" charset="-122"/>
                <a:ea typeface="微软雅黑" panose="020B0503020204020204" pitchFamily="34" charset="-122"/>
              </a:rPr>
              <a:t>通常失效模式就是功能和要求的反面</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a:solidFill>
                  <a:srgbClr val="FF0000"/>
                </a:solidFill>
                <a:latin typeface="微软雅黑" panose="020B0503020204020204" pitchFamily="34" charset="-122"/>
                <a:ea typeface="微软雅黑" panose="020B0503020204020204" pitchFamily="34" charset="-122"/>
              </a:rPr>
              <a:t>应充分识别失效模式的完整性</a:t>
            </a:r>
          </a:p>
        </p:txBody>
      </p:sp>
      <p:pic>
        <p:nvPicPr>
          <p:cNvPr id="3" name="图片 2">
            <a:extLst>
              <a:ext uri="{FF2B5EF4-FFF2-40B4-BE49-F238E27FC236}">
                <a16:creationId xmlns:a16="http://schemas.microsoft.com/office/drawing/2014/main" id="{A32B837C-FE32-442D-9DA9-FC55A486813D}"/>
              </a:ext>
            </a:extLst>
          </p:cNvPr>
          <p:cNvPicPr>
            <a:picLocks noChangeAspect="1"/>
          </p:cNvPicPr>
          <p:nvPr/>
        </p:nvPicPr>
        <p:blipFill>
          <a:blip r:embed="rId3"/>
          <a:stretch>
            <a:fillRect/>
          </a:stretch>
        </p:blipFill>
        <p:spPr>
          <a:xfrm>
            <a:off x="3937265" y="3535410"/>
            <a:ext cx="7318903" cy="2593423"/>
          </a:xfrm>
          <a:prstGeom prst="rect">
            <a:avLst/>
          </a:prstGeom>
        </p:spPr>
      </p:pic>
      <p:pic>
        <p:nvPicPr>
          <p:cNvPr id="5" name="图片 4">
            <a:extLst>
              <a:ext uri="{FF2B5EF4-FFF2-40B4-BE49-F238E27FC236}">
                <a16:creationId xmlns:a16="http://schemas.microsoft.com/office/drawing/2014/main" id="{F156ED7D-806A-41B6-AD29-C76F2461C9CD}"/>
              </a:ext>
            </a:extLst>
          </p:cNvPr>
          <p:cNvPicPr>
            <a:picLocks noChangeAspect="1"/>
          </p:cNvPicPr>
          <p:nvPr/>
        </p:nvPicPr>
        <p:blipFill>
          <a:blip r:embed="rId4"/>
          <a:stretch>
            <a:fillRect/>
          </a:stretch>
        </p:blipFill>
        <p:spPr>
          <a:xfrm>
            <a:off x="8600991" y="2052671"/>
            <a:ext cx="2655177" cy="1426382"/>
          </a:xfrm>
          <a:prstGeom prst="rect">
            <a:avLst/>
          </a:prstGeom>
        </p:spPr>
      </p:pic>
    </p:spTree>
    <p:extLst>
      <p:ext uri="{BB962C8B-B14F-4D97-AF65-F5344CB8AC3E}">
        <p14:creationId xmlns:p14="http://schemas.microsoft.com/office/powerpoint/2010/main" val="103260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失效分析</a:t>
            </a:r>
            <a:endParaRPr lang="zh-CN" altLang="en-US" sz="3600" dirty="0"/>
          </a:p>
        </p:txBody>
      </p:sp>
      <p:sp>
        <p:nvSpPr>
          <p:cNvPr id="25" name="矩形 1">
            <a:extLst>
              <a:ext uri="{FF2B5EF4-FFF2-40B4-BE49-F238E27FC236}">
                <a16:creationId xmlns:a16="http://schemas.microsoft.com/office/drawing/2014/main" id="{FDC09207-09CD-49C6-8DFF-0CDB1A32F366}"/>
              </a:ext>
            </a:extLst>
          </p:cNvPr>
          <p:cNvSpPr>
            <a:spLocks noChangeArrowheads="1"/>
          </p:cNvSpPr>
          <p:nvPr/>
        </p:nvSpPr>
        <p:spPr bwMode="auto">
          <a:xfrm>
            <a:off x="998645" y="960467"/>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失效分析</a:t>
            </a:r>
            <a:endParaRPr lang="en-US" altLang="zh-CN" sz="2000">
              <a:latin typeface="微软雅黑" panose="020B0503020204020204" pitchFamily="34" charset="-122"/>
              <a:ea typeface="微软雅黑" panose="020B0503020204020204" pitchFamily="34" charset="-122"/>
            </a:endParaRPr>
          </a:p>
        </p:txBody>
      </p:sp>
      <p:sp>
        <p:nvSpPr>
          <p:cNvPr id="26" name="矩形 2">
            <a:extLst>
              <a:ext uri="{FF2B5EF4-FFF2-40B4-BE49-F238E27FC236}">
                <a16:creationId xmlns:a16="http://schemas.microsoft.com/office/drawing/2014/main" id="{4C1D1FF7-B545-4D6F-8D47-45C6D13E07E0}"/>
              </a:ext>
            </a:extLst>
          </p:cNvPr>
          <p:cNvSpPr>
            <a:spLocks noChangeArrowheads="1"/>
          </p:cNvSpPr>
          <p:nvPr/>
        </p:nvSpPr>
        <p:spPr bwMode="auto">
          <a:xfrm>
            <a:off x="1990833" y="1614517"/>
            <a:ext cx="1338262"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27" name="矩形 3">
            <a:extLst>
              <a:ext uri="{FF2B5EF4-FFF2-40B4-BE49-F238E27FC236}">
                <a16:creationId xmlns:a16="http://schemas.microsoft.com/office/drawing/2014/main" id="{097E01FE-9AF8-41D9-BA89-9C9FC13054F8}"/>
              </a:ext>
            </a:extLst>
          </p:cNvPr>
          <p:cNvSpPr>
            <a:spLocks noChangeArrowheads="1"/>
          </p:cNvSpPr>
          <p:nvPr/>
        </p:nvSpPr>
        <p:spPr bwMode="auto">
          <a:xfrm>
            <a:off x="1989245" y="2192367"/>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a:t>
            </a:r>
          </a:p>
        </p:txBody>
      </p:sp>
      <p:sp>
        <p:nvSpPr>
          <p:cNvPr id="37" name="矩形 4">
            <a:extLst>
              <a:ext uri="{FF2B5EF4-FFF2-40B4-BE49-F238E27FC236}">
                <a16:creationId xmlns:a16="http://schemas.microsoft.com/office/drawing/2014/main" id="{44207A01-E0A1-4402-B33B-2ABFE8CFF55E}"/>
              </a:ext>
            </a:extLst>
          </p:cNvPr>
          <p:cNvSpPr>
            <a:spLocks noChangeArrowheads="1"/>
          </p:cNvSpPr>
          <p:nvPr/>
        </p:nvSpPr>
        <p:spPr bwMode="auto">
          <a:xfrm>
            <a:off x="1992420" y="2768629"/>
            <a:ext cx="1335088"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失效链</a:t>
            </a:r>
          </a:p>
        </p:txBody>
      </p:sp>
      <p:sp>
        <p:nvSpPr>
          <p:cNvPr id="38" name="矩形 5">
            <a:extLst>
              <a:ext uri="{FF2B5EF4-FFF2-40B4-BE49-F238E27FC236}">
                <a16:creationId xmlns:a16="http://schemas.microsoft.com/office/drawing/2014/main" id="{12B92CC7-FA17-4570-A873-329CDADBF302}"/>
              </a:ext>
            </a:extLst>
          </p:cNvPr>
          <p:cNvSpPr>
            <a:spLocks noChangeArrowheads="1"/>
          </p:cNvSpPr>
          <p:nvPr/>
        </p:nvSpPr>
        <p:spPr bwMode="auto">
          <a:xfrm>
            <a:off x="1989245" y="3344892"/>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失效影响</a:t>
            </a:r>
          </a:p>
        </p:txBody>
      </p:sp>
      <p:sp>
        <p:nvSpPr>
          <p:cNvPr id="39" name="右箭头 14">
            <a:extLst>
              <a:ext uri="{FF2B5EF4-FFF2-40B4-BE49-F238E27FC236}">
                <a16:creationId xmlns:a16="http://schemas.microsoft.com/office/drawing/2014/main" id="{3E47690B-1E9B-41AF-AF38-4F9AC6A097C2}"/>
              </a:ext>
            </a:extLst>
          </p:cNvPr>
          <p:cNvSpPr>
            <a:spLocks noChangeArrowheads="1"/>
          </p:cNvSpPr>
          <p:nvPr/>
        </p:nvSpPr>
        <p:spPr bwMode="auto">
          <a:xfrm>
            <a:off x="3386205" y="4519642"/>
            <a:ext cx="561915" cy="273050"/>
          </a:xfrm>
          <a:prstGeom prst="rightArrow">
            <a:avLst>
              <a:gd name="adj1" fmla="val 50000"/>
              <a:gd name="adj2" fmla="val 49562"/>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40" name="矩形 21">
            <a:extLst>
              <a:ext uri="{FF2B5EF4-FFF2-40B4-BE49-F238E27FC236}">
                <a16:creationId xmlns:a16="http://schemas.microsoft.com/office/drawing/2014/main" id="{882BB218-8F82-4923-B265-19DC8F49929E}"/>
              </a:ext>
            </a:extLst>
          </p:cNvPr>
          <p:cNvSpPr>
            <a:spLocks noChangeArrowheads="1"/>
          </p:cNvSpPr>
          <p:nvPr/>
        </p:nvSpPr>
        <p:spPr bwMode="auto">
          <a:xfrm>
            <a:off x="1989245" y="3924329"/>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失效模式</a:t>
            </a:r>
          </a:p>
        </p:txBody>
      </p:sp>
      <p:sp>
        <p:nvSpPr>
          <p:cNvPr id="50" name="矩形 18">
            <a:extLst>
              <a:ext uri="{FF2B5EF4-FFF2-40B4-BE49-F238E27FC236}">
                <a16:creationId xmlns:a16="http://schemas.microsoft.com/office/drawing/2014/main" id="{EC4E8723-AE6E-43D4-A41C-D3CE06B9256C}"/>
              </a:ext>
            </a:extLst>
          </p:cNvPr>
          <p:cNvSpPr>
            <a:spLocks noChangeArrowheads="1"/>
          </p:cNvSpPr>
          <p:nvPr/>
        </p:nvSpPr>
        <p:spPr bwMode="auto">
          <a:xfrm>
            <a:off x="1992420" y="4472017"/>
            <a:ext cx="1335088"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失效起因</a:t>
            </a:r>
          </a:p>
        </p:txBody>
      </p:sp>
      <p:sp>
        <p:nvSpPr>
          <p:cNvPr id="51" name="矩形 22">
            <a:extLst>
              <a:ext uri="{FF2B5EF4-FFF2-40B4-BE49-F238E27FC236}">
                <a16:creationId xmlns:a16="http://schemas.microsoft.com/office/drawing/2014/main" id="{2D958F37-822F-421C-A37C-7FB1A799BDCC}"/>
              </a:ext>
            </a:extLst>
          </p:cNvPr>
          <p:cNvSpPr>
            <a:spLocks noChangeArrowheads="1"/>
          </p:cNvSpPr>
          <p:nvPr/>
        </p:nvSpPr>
        <p:spPr bwMode="auto">
          <a:xfrm>
            <a:off x="1989245" y="5048279"/>
            <a:ext cx="1338263"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失效分析</a:t>
            </a:r>
          </a:p>
        </p:txBody>
      </p:sp>
      <p:sp>
        <p:nvSpPr>
          <p:cNvPr id="52" name="矩形 23">
            <a:extLst>
              <a:ext uri="{FF2B5EF4-FFF2-40B4-BE49-F238E27FC236}">
                <a16:creationId xmlns:a16="http://schemas.microsoft.com/office/drawing/2014/main" id="{C62FB5D0-520F-44B7-A645-882DF08207C2}"/>
              </a:ext>
            </a:extLst>
          </p:cNvPr>
          <p:cNvSpPr>
            <a:spLocks noChangeArrowheads="1"/>
          </p:cNvSpPr>
          <p:nvPr/>
        </p:nvSpPr>
        <p:spPr bwMode="auto">
          <a:xfrm>
            <a:off x="1989245" y="5627717"/>
            <a:ext cx="1338263"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分析记录</a:t>
            </a:r>
          </a:p>
        </p:txBody>
      </p:sp>
      <p:cxnSp>
        <p:nvCxnSpPr>
          <p:cNvPr id="53" name="肘形连接符 10">
            <a:extLst>
              <a:ext uri="{FF2B5EF4-FFF2-40B4-BE49-F238E27FC236}">
                <a16:creationId xmlns:a16="http://schemas.microsoft.com/office/drawing/2014/main" id="{FE82C61C-5CEC-4DE0-AE4A-235284622897}"/>
              </a:ext>
            </a:extLst>
          </p:cNvPr>
          <p:cNvCxnSpPr>
            <a:cxnSpLocks noChangeShapeType="1"/>
            <a:stCxn id="25" idx="2"/>
            <a:endCxn id="26" idx="1"/>
          </p:cNvCxnSpPr>
          <p:nvPr/>
        </p:nvCxnSpPr>
        <p:spPr bwMode="auto">
          <a:xfrm rot="16200000" flipH="1">
            <a:off x="1580464" y="1389886"/>
            <a:ext cx="439737" cy="38100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肘形连接符 15">
            <a:extLst>
              <a:ext uri="{FF2B5EF4-FFF2-40B4-BE49-F238E27FC236}">
                <a16:creationId xmlns:a16="http://schemas.microsoft.com/office/drawing/2014/main" id="{8BA82CB2-E304-418A-9DF3-4DEC183FCF08}"/>
              </a:ext>
            </a:extLst>
          </p:cNvPr>
          <p:cNvCxnSpPr>
            <a:cxnSpLocks noChangeShapeType="1"/>
            <a:stCxn id="25" idx="2"/>
            <a:endCxn id="27" idx="1"/>
          </p:cNvCxnSpPr>
          <p:nvPr/>
        </p:nvCxnSpPr>
        <p:spPr bwMode="auto">
          <a:xfrm rot="16200000" flipH="1">
            <a:off x="1290745" y="1679605"/>
            <a:ext cx="1017587"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肘形连接符 24">
            <a:extLst>
              <a:ext uri="{FF2B5EF4-FFF2-40B4-BE49-F238E27FC236}">
                <a16:creationId xmlns:a16="http://schemas.microsoft.com/office/drawing/2014/main" id="{872AC422-D9FA-4D74-96E5-0BAF6B3D7D56}"/>
              </a:ext>
            </a:extLst>
          </p:cNvPr>
          <p:cNvCxnSpPr>
            <a:cxnSpLocks noChangeShapeType="1"/>
            <a:stCxn id="25" idx="2"/>
            <a:endCxn id="37" idx="1"/>
          </p:cNvCxnSpPr>
          <p:nvPr/>
        </p:nvCxnSpPr>
        <p:spPr bwMode="auto">
          <a:xfrm rot="16200000" flipH="1">
            <a:off x="1004202" y="1966148"/>
            <a:ext cx="15938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肘形连接符 26">
            <a:extLst>
              <a:ext uri="{FF2B5EF4-FFF2-40B4-BE49-F238E27FC236}">
                <a16:creationId xmlns:a16="http://schemas.microsoft.com/office/drawing/2014/main" id="{355DC118-3D31-4CE3-BD0B-66A498CAB4D3}"/>
              </a:ext>
            </a:extLst>
          </p:cNvPr>
          <p:cNvCxnSpPr>
            <a:cxnSpLocks noChangeShapeType="1"/>
            <a:stCxn id="25" idx="2"/>
            <a:endCxn id="38" idx="1"/>
          </p:cNvCxnSpPr>
          <p:nvPr/>
        </p:nvCxnSpPr>
        <p:spPr bwMode="auto">
          <a:xfrm rot="16200000" flipH="1">
            <a:off x="714483" y="2255867"/>
            <a:ext cx="21701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肘形连接符 28">
            <a:extLst>
              <a:ext uri="{FF2B5EF4-FFF2-40B4-BE49-F238E27FC236}">
                <a16:creationId xmlns:a16="http://schemas.microsoft.com/office/drawing/2014/main" id="{A5FDCE78-80A3-460D-ADB5-57F3A9CC98F5}"/>
              </a:ext>
            </a:extLst>
          </p:cNvPr>
          <p:cNvCxnSpPr>
            <a:cxnSpLocks noChangeShapeType="1"/>
            <a:stCxn id="25" idx="2"/>
            <a:endCxn id="40" idx="1"/>
          </p:cNvCxnSpPr>
          <p:nvPr/>
        </p:nvCxnSpPr>
        <p:spPr bwMode="auto">
          <a:xfrm rot="16200000" flipH="1">
            <a:off x="425558" y="2544792"/>
            <a:ext cx="274796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肘形连接符 30">
            <a:extLst>
              <a:ext uri="{FF2B5EF4-FFF2-40B4-BE49-F238E27FC236}">
                <a16:creationId xmlns:a16="http://schemas.microsoft.com/office/drawing/2014/main" id="{A09F3C8D-77B7-4B0E-8A2B-F4506AFF0850}"/>
              </a:ext>
            </a:extLst>
          </p:cNvPr>
          <p:cNvCxnSpPr>
            <a:cxnSpLocks noChangeShapeType="1"/>
            <a:stCxn id="25" idx="2"/>
            <a:endCxn id="50" idx="1"/>
          </p:cNvCxnSpPr>
          <p:nvPr/>
        </p:nvCxnSpPr>
        <p:spPr bwMode="auto">
          <a:xfrm rot="16200000" flipH="1">
            <a:off x="153302" y="2817048"/>
            <a:ext cx="32956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肘形连接符 32">
            <a:extLst>
              <a:ext uri="{FF2B5EF4-FFF2-40B4-BE49-F238E27FC236}">
                <a16:creationId xmlns:a16="http://schemas.microsoft.com/office/drawing/2014/main" id="{4A9FA764-63A2-4D3D-AC93-A7A7A224BEA4}"/>
              </a:ext>
            </a:extLst>
          </p:cNvPr>
          <p:cNvCxnSpPr>
            <a:cxnSpLocks noChangeShapeType="1"/>
            <a:stCxn id="25" idx="2"/>
            <a:endCxn id="51" idx="1"/>
          </p:cNvCxnSpPr>
          <p:nvPr/>
        </p:nvCxnSpPr>
        <p:spPr bwMode="auto">
          <a:xfrm rot="16200000" flipH="1">
            <a:off x="-136417" y="3106767"/>
            <a:ext cx="38719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肘形连接符 34">
            <a:extLst>
              <a:ext uri="{FF2B5EF4-FFF2-40B4-BE49-F238E27FC236}">
                <a16:creationId xmlns:a16="http://schemas.microsoft.com/office/drawing/2014/main" id="{208CAE30-421E-4A94-8C7C-690094AD2211}"/>
              </a:ext>
            </a:extLst>
          </p:cNvPr>
          <p:cNvCxnSpPr>
            <a:cxnSpLocks noChangeShapeType="1"/>
            <a:stCxn id="25" idx="2"/>
            <a:endCxn id="52" idx="1"/>
          </p:cNvCxnSpPr>
          <p:nvPr/>
        </p:nvCxnSpPr>
        <p:spPr bwMode="auto">
          <a:xfrm rot="16200000" flipH="1">
            <a:off x="-426136" y="3396486"/>
            <a:ext cx="4451350"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 name="组合 1">
            <a:extLst>
              <a:ext uri="{FF2B5EF4-FFF2-40B4-BE49-F238E27FC236}">
                <a16:creationId xmlns:a16="http://schemas.microsoft.com/office/drawing/2014/main" id="{9BE5B32E-6199-4797-AF04-FF91761C0F50}"/>
              </a:ext>
            </a:extLst>
          </p:cNvPr>
          <p:cNvGrpSpPr/>
          <p:nvPr/>
        </p:nvGrpSpPr>
        <p:grpSpPr>
          <a:xfrm>
            <a:off x="4168815" y="1878188"/>
            <a:ext cx="6892609" cy="4399110"/>
            <a:chOff x="4364077" y="1869311"/>
            <a:chExt cx="6892609" cy="4399110"/>
          </a:xfrm>
        </p:grpSpPr>
        <p:sp>
          <p:nvSpPr>
            <p:cNvPr id="28" name="圆角矩形 26">
              <a:extLst>
                <a:ext uri="{FF2B5EF4-FFF2-40B4-BE49-F238E27FC236}">
                  <a16:creationId xmlns:a16="http://schemas.microsoft.com/office/drawing/2014/main" id="{7E44D695-1E1F-44CE-8F13-FBA7C240D744}"/>
                </a:ext>
              </a:extLst>
            </p:cNvPr>
            <p:cNvSpPr/>
            <p:nvPr/>
          </p:nvSpPr>
          <p:spPr>
            <a:xfrm>
              <a:off x="4364077" y="1869311"/>
              <a:ext cx="6889434" cy="4337639"/>
            </a:xfrm>
            <a:prstGeom prst="roundRect">
              <a:avLst>
                <a:gd name="adj" fmla="val 555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Rectangle 2">
              <a:extLst>
                <a:ext uri="{FF2B5EF4-FFF2-40B4-BE49-F238E27FC236}">
                  <a16:creationId xmlns:a16="http://schemas.microsoft.com/office/drawing/2014/main" id="{DEAD0928-43EE-41D6-973F-07A83AD434FC}"/>
                </a:ext>
              </a:extLst>
            </p:cNvPr>
            <p:cNvSpPr>
              <a:spLocks noRot="1" noChangeArrowheads="1"/>
            </p:cNvSpPr>
            <p:nvPr/>
          </p:nvSpPr>
          <p:spPr bwMode="auto">
            <a:xfrm>
              <a:off x="4367252" y="1930782"/>
              <a:ext cx="6889434" cy="4337639"/>
            </a:xfrm>
            <a:prstGeom prst="rect">
              <a:avLst/>
            </a:prstGeom>
            <a:noFill/>
            <a:ln w="9525">
              <a:noFill/>
              <a:miter lim="800000"/>
            </a:ln>
            <a:effectLst/>
          </p:spPr>
          <p:txBody>
            <a:bodyPr/>
            <a:lstStyle/>
            <a:p>
              <a:r>
                <a:rPr lang="zh-CN" altLang="en-US" b="1" dirty="0">
                  <a:solidFill>
                    <a:srgbClr val="0070C0"/>
                  </a:solidFill>
                  <a:latin typeface="微软雅黑" panose="020B0503020204020204" pitchFamily="34" charset="-122"/>
                  <a:ea typeface="微软雅黑" panose="020B0503020204020204" pitchFamily="34" charset="-122"/>
                </a:rPr>
                <a:t>失效起因的的典型类型：</a:t>
              </a:r>
              <a:endParaRPr lang="en-US" altLang="zh-CN" b="1" dirty="0">
                <a:solidFill>
                  <a:srgbClr val="0070C0"/>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p"/>
              </a:pPr>
              <a:r>
                <a:rPr lang="zh-CN" altLang="en-US" sz="1400" b="1" dirty="0">
                  <a:solidFill>
                    <a:srgbClr val="FF0000"/>
                  </a:solidFill>
                  <a:latin typeface="微软雅黑" panose="020B0503020204020204" pitchFamily="34" charset="-122"/>
                  <a:ea typeface="微软雅黑" panose="020B0503020204020204" pitchFamily="34" charset="-122"/>
                </a:rPr>
                <a:t>功能性能设计不充分</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材料不正确、几何形状不正确、选择的零件不正确、规定的表面处理不正确、行程规范不充分、定义的摩擦材料不当、润滑能力不足、设计寿命假设不当、计算程序不正确、维护指南不当等</a:t>
              </a:r>
              <a:r>
                <a:rPr lang="en-US" altLang="zh-CN" sz="1400" b="1" dirty="0">
                  <a:latin typeface="微软雅黑" panose="020B0503020204020204" pitchFamily="34" charset="-122"/>
                  <a:ea typeface="微软雅黑" panose="020B0503020204020204" pitchFamily="34" charset="-122"/>
                </a:rPr>
                <a:t>】</a:t>
              </a:r>
            </a:p>
            <a:p>
              <a:pPr marL="171450" indent="-171450">
                <a:lnSpc>
                  <a:spcPct val="150000"/>
                </a:lnSpc>
                <a:buFont typeface="Wingdings" panose="05000000000000000000" pitchFamily="2" charset="2"/>
                <a:buChar char="p"/>
              </a:pPr>
              <a:r>
                <a:rPr lang="zh-CN" altLang="en-US" sz="1400" b="1" dirty="0">
                  <a:solidFill>
                    <a:srgbClr val="FF0000"/>
                  </a:solidFill>
                  <a:latin typeface="微软雅黑" panose="020B0503020204020204" pitchFamily="34" charset="-122"/>
                  <a:ea typeface="微软雅黑" panose="020B0503020204020204" pitchFamily="34" charset="-122"/>
                </a:rPr>
                <a:t>系统交互作用</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机械接口、流体流动、热源、控制器反馈等</a:t>
              </a:r>
              <a:r>
                <a:rPr lang="en-US" altLang="zh-CN" sz="1400" b="1" dirty="0">
                  <a:latin typeface="微软雅黑" panose="020B0503020204020204" pitchFamily="34" charset="-122"/>
                  <a:ea typeface="微软雅黑" panose="020B0503020204020204" pitchFamily="34" charset="-122"/>
                </a:rPr>
                <a:t>】</a:t>
              </a:r>
            </a:p>
            <a:p>
              <a:pPr marL="171450" indent="-171450">
                <a:lnSpc>
                  <a:spcPct val="150000"/>
                </a:lnSpc>
                <a:buFont typeface="Wingdings" panose="05000000000000000000" pitchFamily="2" charset="2"/>
                <a:buChar char="p"/>
              </a:pPr>
              <a:r>
                <a:rPr lang="zh-CN" altLang="en-US" sz="1400" b="1" dirty="0">
                  <a:solidFill>
                    <a:srgbClr val="FF0000"/>
                  </a:solidFill>
                  <a:latin typeface="微软雅黑" panose="020B0503020204020204" pitchFamily="34" charset="-122"/>
                  <a:ea typeface="微软雅黑" panose="020B0503020204020204" pitchFamily="34" charset="-122"/>
                </a:rPr>
                <a:t>随时间变化</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良率、疲劳、材料不稳定、蠕变、磨损、腐蚀、化学氧化、电迁移、过度压力等</a:t>
              </a:r>
              <a:r>
                <a:rPr lang="en-US" altLang="zh-CN" sz="1400" b="1" dirty="0">
                  <a:latin typeface="微软雅黑" panose="020B0503020204020204" pitchFamily="34" charset="-122"/>
                  <a:ea typeface="微软雅黑" panose="020B0503020204020204" pitchFamily="34" charset="-122"/>
                </a:rPr>
                <a:t>】</a:t>
              </a:r>
            </a:p>
            <a:p>
              <a:pPr marL="171450" indent="-171450">
                <a:lnSpc>
                  <a:spcPct val="150000"/>
                </a:lnSpc>
                <a:buFont typeface="Wingdings" panose="05000000000000000000" pitchFamily="2" charset="2"/>
                <a:buChar char="p"/>
              </a:pPr>
              <a:r>
                <a:rPr lang="zh-CN" altLang="en-US" sz="1400" b="1" dirty="0">
                  <a:solidFill>
                    <a:srgbClr val="FF0000"/>
                  </a:solidFill>
                  <a:latin typeface="微软雅黑" panose="020B0503020204020204" pitchFamily="34" charset="-122"/>
                  <a:ea typeface="微软雅黑" panose="020B0503020204020204" pitchFamily="34" charset="-122"/>
                </a:rPr>
                <a:t>对于应对外部环境设计不足</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热、冷、潮湿、路面碎片、、路面盐等</a:t>
              </a:r>
              <a:r>
                <a:rPr lang="en-US" altLang="zh-CN" sz="1400" b="1" dirty="0">
                  <a:latin typeface="微软雅黑" panose="020B0503020204020204" pitchFamily="34" charset="-122"/>
                  <a:ea typeface="微软雅黑" panose="020B0503020204020204" pitchFamily="34" charset="-122"/>
                </a:rPr>
                <a:t>】</a:t>
              </a:r>
            </a:p>
            <a:p>
              <a:pPr marL="171450" indent="-171450">
                <a:lnSpc>
                  <a:spcPct val="150000"/>
                </a:lnSpc>
                <a:buFont typeface="Wingdings" panose="05000000000000000000" pitchFamily="2" charset="2"/>
                <a:buChar char="p"/>
              </a:pPr>
              <a:r>
                <a:rPr lang="zh-CN" altLang="en-US" sz="1400" b="1" dirty="0">
                  <a:solidFill>
                    <a:srgbClr val="FF0000"/>
                  </a:solidFill>
                  <a:latin typeface="微软雅黑" panose="020B0503020204020204" pitchFamily="34" charset="-122"/>
                  <a:ea typeface="微软雅黑" panose="020B0503020204020204" pitchFamily="34" charset="-122"/>
                </a:rPr>
                <a:t>最终用户的错误操作或行为</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错误使用踏板、超速、拖曳、错误燃料型号、服务损坏等</a:t>
              </a:r>
              <a:r>
                <a:rPr lang="en-US" altLang="zh-CN" sz="1400" b="1" dirty="0">
                  <a:latin typeface="微软雅黑" panose="020B0503020204020204" pitchFamily="34" charset="-122"/>
                  <a:ea typeface="微软雅黑" panose="020B0503020204020204" pitchFamily="34" charset="-122"/>
                </a:rPr>
                <a:t>】</a:t>
              </a:r>
            </a:p>
            <a:p>
              <a:pPr marL="171450" indent="-171450">
                <a:lnSpc>
                  <a:spcPct val="150000"/>
                </a:lnSpc>
                <a:buFont typeface="Wingdings" panose="05000000000000000000" pitchFamily="2" charset="2"/>
                <a:buChar char="p"/>
              </a:pPr>
              <a:r>
                <a:rPr lang="zh-CN" altLang="en-US" sz="1400" b="1" dirty="0">
                  <a:solidFill>
                    <a:srgbClr val="FF0000"/>
                  </a:solidFill>
                  <a:latin typeface="微软雅黑" panose="020B0503020204020204" pitchFamily="34" charset="-122"/>
                  <a:ea typeface="微软雅黑" panose="020B0503020204020204" pitchFamily="34" charset="-122"/>
                </a:rPr>
                <a:t>制造设计不可靠</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零件几何形状使得零件安装向后或倒过来，零件缺乏明显的设计特性，运输容器设计使得零件摩擦或黏在一起，零件处理造成损坏等</a:t>
              </a:r>
              <a:endParaRPr lang="en-US" altLang="zh-CN" sz="1400" b="1" dirty="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p"/>
              </a:pPr>
              <a:r>
                <a:rPr lang="zh-CN" altLang="en-US" sz="1400" b="1" dirty="0">
                  <a:solidFill>
                    <a:srgbClr val="FF0000"/>
                  </a:solidFill>
                  <a:latin typeface="微软雅黑" panose="020B0503020204020204" pitchFamily="34" charset="-122"/>
                  <a:ea typeface="微软雅黑" panose="020B0503020204020204" pitchFamily="34" charset="-122"/>
                </a:rPr>
                <a:t>软件问题</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未定义的状态、损坏的代码</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数据</a:t>
              </a:r>
              <a:r>
                <a:rPr lang="en-US" altLang="zh-CN" sz="1400" b="1" dirty="0">
                  <a:latin typeface="微软雅黑" panose="020B0503020204020204" pitchFamily="34" charset="-122"/>
                  <a:ea typeface="微软雅黑" panose="020B0503020204020204" pitchFamily="34" charset="-122"/>
                </a:rPr>
                <a:t>】</a:t>
              </a:r>
            </a:p>
          </p:txBody>
        </p:sp>
      </p:grpSp>
      <p:sp>
        <p:nvSpPr>
          <p:cNvPr id="30" name="Rectangle 2">
            <a:extLst>
              <a:ext uri="{FF2B5EF4-FFF2-40B4-BE49-F238E27FC236}">
                <a16:creationId xmlns:a16="http://schemas.microsoft.com/office/drawing/2014/main" id="{C7500AC1-CF68-471D-BCAA-A80A5704000A}"/>
              </a:ext>
            </a:extLst>
          </p:cNvPr>
          <p:cNvSpPr>
            <a:spLocks noRot="1" noChangeArrowheads="1"/>
          </p:cNvSpPr>
          <p:nvPr/>
        </p:nvSpPr>
        <p:spPr bwMode="auto">
          <a:xfrm>
            <a:off x="4170358" y="1226167"/>
            <a:ext cx="6887891" cy="590550"/>
          </a:xfrm>
          <a:prstGeom prst="rect">
            <a:avLst/>
          </a:prstGeom>
          <a:solidFill>
            <a:srgbClr val="BEE6FE"/>
          </a:solidFill>
          <a:ln w="9525">
            <a:noFill/>
            <a:miter lim="800000"/>
          </a:ln>
          <a:effectLst/>
        </p:spPr>
        <p:txBody>
          <a:bodyPr/>
          <a:lstStyle/>
          <a:p>
            <a:pPr>
              <a:lnSpc>
                <a:spcPct val="150000"/>
              </a:lnSpc>
            </a:pPr>
            <a:r>
              <a:rPr lang="zh-CN" altLang="en-US" sz="2000" b="1" dirty="0">
                <a:latin typeface="微软雅黑" panose="020B0503020204020204" pitchFamily="34" charset="-122"/>
                <a:ea typeface="微软雅黑" panose="020B0503020204020204" pitchFamily="34" charset="-122"/>
              </a:rPr>
              <a:t>是指失效模式发生的原因，起因的后果是失效模式</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0303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失效分析</a:t>
            </a:r>
            <a:endParaRPr lang="zh-CN" altLang="en-US" sz="3600" dirty="0"/>
          </a:p>
        </p:txBody>
      </p:sp>
      <p:sp>
        <p:nvSpPr>
          <p:cNvPr id="24" name="矩形 1">
            <a:extLst>
              <a:ext uri="{FF2B5EF4-FFF2-40B4-BE49-F238E27FC236}">
                <a16:creationId xmlns:a16="http://schemas.microsoft.com/office/drawing/2014/main" id="{18B85CDE-65D3-4129-8706-55EE1782BC91}"/>
              </a:ext>
            </a:extLst>
          </p:cNvPr>
          <p:cNvSpPr>
            <a:spLocks noChangeArrowheads="1"/>
          </p:cNvSpPr>
          <p:nvPr/>
        </p:nvSpPr>
        <p:spPr bwMode="auto">
          <a:xfrm>
            <a:off x="523368" y="909685"/>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失效分析</a:t>
            </a:r>
            <a:endParaRPr lang="en-US" altLang="zh-CN" sz="2000">
              <a:latin typeface="微软雅黑" panose="020B0503020204020204" pitchFamily="34" charset="-122"/>
              <a:ea typeface="微软雅黑" panose="020B0503020204020204" pitchFamily="34" charset="-122"/>
            </a:endParaRPr>
          </a:p>
        </p:txBody>
      </p:sp>
      <p:sp>
        <p:nvSpPr>
          <p:cNvPr id="28" name="矩形 2">
            <a:extLst>
              <a:ext uri="{FF2B5EF4-FFF2-40B4-BE49-F238E27FC236}">
                <a16:creationId xmlns:a16="http://schemas.microsoft.com/office/drawing/2014/main" id="{3803EA0B-C3D1-44FA-91C2-9FC905366C1F}"/>
              </a:ext>
            </a:extLst>
          </p:cNvPr>
          <p:cNvSpPr>
            <a:spLocks noChangeArrowheads="1"/>
          </p:cNvSpPr>
          <p:nvPr/>
        </p:nvSpPr>
        <p:spPr bwMode="auto">
          <a:xfrm>
            <a:off x="1515556" y="1563735"/>
            <a:ext cx="1338262"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29" name="矩形 3">
            <a:extLst>
              <a:ext uri="{FF2B5EF4-FFF2-40B4-BE49-F238E27FC236}">
                <a16:creationId xmlns:a16="http://schemas.microsoft.com/office/drawing/2014/main" id="{11ADE4CB-E090-4C58-B467-1340A1A81E63}"/>
              </a:ext>
            </a:extLst>
          </p:cNvPr>
          <p:cNvSpPr>
            <a:spLocks noChangeArrowheads="1"/>
          </p:cNvSpPr>
          <p:nvPr/>
        </p:nvSpPr>
        <p:spPr bwMode="auto">
          <a:xfrm>
            <a:off x="1513968" y="2141585"/>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a:t>
            </a:r>
          </a:p>
        </p:txBody>
      </p:sp>
      <p:sp>
        <p:nvSpPr>
          <p:cNvPr id="30" name="矩形 4">
            <a:extLst>
              <a:ext uri="{FF2B5EF4-FFF2-40B4-BE49-F238E27FC236}">
                <a16:creationId xmlns:a16="http://schemas.microsoft.com/office/drawing/2014/main" id="{FE86ED6D-92E5-4070-8445-5B44EA795B4D}"/>
              </a:ext>
            </a:extLst>
          </p:cNvPr>
          <p:cNvSpPr>
            <a:spLocks noChangeArrowheads="1"/>
          </p:cNvSpPr>
          <p:nvPr/>
        </p:nvSpPr>
        <p:spPr bwMode="auto">
          <a:xfrm>
            <a:off x="1517143" y="2717847"/>
            <a:ext cx="1335088"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失效链</a:t>
            </a:r>
          </a:p>
        </p:txBody>
      </p:sp>
      <p:sp>
        <p:nvSpPr>
          <p:cNvPr id="31" name="矩形 5">
            <a:extLst>
              <a:ext uri="{FF2B5EF4-FFF2-40B4-BE49-F238E27FC236}">
                <a16:creationId xmlns:a16="http://schemas.microsoft.com/office/drawing/2014/main" id="{964B4FA0-5BFB-4239-B6F8-6C8FB053AA58}"/>
              </a:ext>
            </a:extLst>
          </p:cNvPr>
          <p:cNvSpPr>
            <a:spLocks noChangeArrowheads="1"/>
          </p:cNvSpPr>
          <p:nvPr/>
        </p:nvSpPr>
        <p:spPr bwMode="auto">
          <a:xfrm>
            <a:off x="1513968" y="3294110"/>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失效影响</a:t>
            </a:r>
          </a:p>
        </p:txBody>
      </p:sp>
      <p:sp>
        <p:nvSpPr>
          <p:cNvPr id="32" name="右箭头 14">
            <a:extLst>
              <a:ext uri="{FF2B5EF4-FFF2-40B4-BE49-F238E27FC236}">
                <a16:creationId xmlns:a16="http://schemas.microsoft.com/office/drawing/2014/main" id="{461367F1-EC6D-4DC6-871B-CAE4C0ABFF4C}"/>
              </a:ext>
            </a:extLst>
          </p:cNvPr>
          <p:cNvSpPr>
            <a:spLocks noChangeArrowheads="1"/>
          </p:cNvSpPr>
          <p:nvPr/>
        </p:nvSpPr>
        <p:spPr bwMode="auto">
          <a:xfrm>
            <a:off x="2927474" y="5045122"/>
            <a:ext cx="624456" cy="273050"/>
          </a:xfrm>
          <a:prstGeom prst="rightArrow">
            <a:avLst>
              <a:gd name="adj1" fmla="val 50000"/>
              <a:gd name="adj2" fmla="val 49810"/>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33" name="矩形 21">
            <a:extLst>
              <a:ext uri="{FF2B5EF4-FFF2-40B4-BE49-F238E27FC236}">
                <a16:creationId xmlns:a16="http://schemas.microsoft.com/office/drawing/2014/main" id="{B2B60BE1-B14A-4A10-8012-176BD1C91451}"/>
              </a:ext>
            </a:extLst>
          </p:cNvPr>
          <p:cNvSpPr>
            <a:spLocks noChangeArrowheads="1"/>
          </p:cNvSpPr>
          <p:nvPr/>
        </p:nvSpPr>
        <p:spPr bwMode="auto">
          <a:xfrm>
            <a:off x="1513968" y="3873547"/>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失效模式</a:t>
            </a:r>
          </a:p>
        </p:txBody>
      </p:sp>
      <p:sp>
        <p:nvSpPr>
          <p:cNvPr id="34" name="矩形 18">
            <a:extLst>
              <a:ext uri="{FF2B5EF4-FFF2-40B4-BE49-F238E27FC236}">
                <a16:creationId xmlns:a16="http://schemas.microsoft.com/office/drawing/2014/main" id="{D046AFE4-884B-4DAA-BE9A-F087F6340C9B}"/>
              </a:ext>
            </a:extLst>
          </p:cNvPr>
          <p:cNvSpPr>
            <a:spLocks noChangeArrowheads="1"/>
          </p:cNvSpPr>
          <p:nvPr/>
        </p:nvSpPr>
        <p:spPr bwMode="auto">
          <a:xfrm>
            <a:off x="1517143" y="4421235"/>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失效起因</a:t>
            </a:r>
          </a:p>
        </p:txBody>
      </p:sp>
      <p:sp>
        <p:nvSpPr>
          <p:cNvPr id="35" name="矩形 22">
            <a:extLst>
              <a:ext uri="{FF2B5EF4-FFF2-40B4-BE49-F238E27FC236}">
                <a16:creationId xmlns:a16="http://schemas.microsoft.com/office/drawing/2014/main" id="{7599E3BC-47CD-4158-B1A5-F353D04984D5}"/>
              </a:ext>
            </a:extLst>
          </p:cNvPr>
          <p:cNvSpPr>
            <a:spLocks noChangeArrowheads="1"/>
          </p:cNvSpPr>
          <p:nvPr/>
        </p:nvSpPr>
        <p:spPr bwMode="auto">
          <a:xfrm>
            <a:off x="1513968" y="4997497"/>
            <a:ext cx="1338263"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失效分析</a:t>
            </a:r>
          </a:p>
        </p:txBody>
      </p:sp>
      <p:sp>
        <p:nvSpPr>
          <p:cNvPr id="36" name="矩形 23">
            <a:extLst>
              <a:ext uri="{FF2B5EF4-FFF2-40B4-BE49-F238E27FC236}">
                <a16:creationId xmlns:a16="http://schemas.microsoft.com/office/drawing/2014/main" id="{5EEDEF78-D5F9-474E-A678-C570A8257E4B}"/>
              </a:ext>
            </a:extLst>
          </p:cNvPr>
          <p:cNvSpPr>
            <a:spLocks noChangeArrowheads="1"/>
          </p:cNvSpPr>
          <p:nvPr/>
        </p:nvSpPr>
        <p:spPr bwMode="auto">
          <a:xfrm>
            <a:off x="1513968" y="5576935"/>
            <a:ext cx="1338263"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分析记录</a:t>
            </a:r>
          </a:p>
        </p:txBody>
      </p:sp>
      <p:cxnSp>
        <p:nvCxnSpPr>
          <p:cNvPr id="41" name="肘形连接符 10">
            <a:extLst>
              <a:ext uri="{FF2B5EF4-FFF2-40B4-BE49-F238E27FC236}">
                <a16:creationId xmlns:a16="http://schemas.microsoft.com/office/drawing/2014/main" id="{15F786B9-0030-402E-98FA-A98284570C36}"/>
              </a:ext>
            </a:extLst>
          </p:cNvPr>
          <p:cNvCxnSpPr>
            <a:cxnSpLocks noChangeShapeType="1"/>
            <a:stCxn id="24" idx="2"/>
            <a:endCxn id="28" idx="1"/>
          </p:cNvCxnSpPr>
          <p:nvPr/>
        </p:nvCxnSpPr>
        <p:spPr bwMode="auto">
          <a:xfrm rot="16200000" flipH="1">
            <a:off x="1105187" y="1339104"/>
            <a:ext cx="439737" cy="38100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肘形连接符 15">
            <a:extLst>
              <a:ext uri="{FF2B5EF4-FFF2-40B4-BE49-F238E27FC236}">
                <a16:creationId xmlns:a16="http://schemas.microsoft.com/office/drawing/2014/main" id="{68B6BC4F-501B-416D-9943-9E49C9C851AC}"/>
              </a:ext>
            </a:extLst>
          </p:cNvPr>
          <p:cNvCxnSpPr>
            <a:cxnSpLocks noChangeShapeType="1"/>
            <a:stCxn id="24" idx="2"/>
            <a:endCxn id="29" idx="1"/>
          </p:cNvCxnSpPr>
          <p:nvPr/>
        </p:nvCxnSpPr>
        <p:spPr bwMode="auto">
          <a:xfrm rot="16200000" flipH="1">
            <a:off x="815468" y="1628823"/>
            <a:ext cx="1017587"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肘形连接符 24">
            <a:extLst>
              <a:ext uri="{FF2B5EF4-FFF2-40B4-BE49-F238E27FC236}">
                <a16:creationId xmlns:a16="http://schemas.microsoft.com/office/drawing/2014/main" id="{4D4B8AB3-5326-4B7B-95ED-619B73F06F2B}"/>
              </a:ext>
            </a:extLst>
          </p:cNvPr>
          <p:cNvCxnSpPr>
            <a:cxnSpLocks noChangeShapeType="1"/>
            <a:stCxn id="24" idx="2"/>
            <a:endCxn id="30" idx="1"/>
          </p:cNvCxnSpPr>
          <p:nvPr/>
        </p:nvCxnSpPr>
        <p:spPr bwMode="auto">
          <a:xfrm rot="16200000" flipH="1">
            <a:off x="528925" y="1915366"/>
            <a:ext cx="15938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肘形连接符 26">
            <a:extLst>
              <a:ext uri="{FF2B5EF4-FFF2-40B4-BE49-F238E27FC236}">
                <a16:creationId xmlns:a16="http://schemas.microsoft.com/office/drawing/2014/main" id="{A1FF9F46-4891-4777-A439-8E4710EA9E17}"/>
              </a:ext>
            </a:extLst>
          </p:cNvPr>
          <p:cNvCxnSpPr>
            <a:cxnSpLocks noChangeShapeType="1"/>
            <a:stCxn id="24" idx="2"/>
            <a:endCxn id="31" idx="1"/>
          </p:cNvCxnSpPr>
          <p:nvPr/>
        </p:nvCxnSpPr>
        <p:spPr bwMode="auto">
          <a:xfrm rot="16200000" flipH="1">
            <a:off x="239206" y="2205085"/>
            <a:ext cx="21701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肘形连接符 28">
            <a:extLst>
              <a:ext uri="{FF2B5EF4-FFF2-40B4-BE49-F238E27FC236}">
                <a16:creationId xmlns:a16="http://schemas.microsoft.com/office/drawing/2014/main" id="{DA40D894-7A77-467D-A4A7-18313EC32F85}"/>
              </a:ext>
            </a:extLst>
          </p:cNvPr>
          <p:cNvCxnSpPr>
            <a:cxnSpLocks noChangeShapeType="1"/>
            <a:stCxn id="24" idx="2"/>
            <a:endCxn id="33" idx="1"/>
          </p:cNvCxnSpPr>
          <p:nvPr/>
        </p:nvCxnSpPr>
        <p:spPr bwMode="auto">
          <a:xfrm rot="16200000" flipH="1">
            <a:off x="-49719" y="2494010"/>
            <a:ext cx="274796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肘形连接符 30">
            <a:extLst>
              <a:ext uri="{FF2B5EF4-FFF2-40B4-BE49-F238E27FC236}">
                <a16:creationId xmlns:a16="http://schemas.microsoft.com/office/drawing/2014/main" id="{F843C6DC-D4CD-458D-B51E-68DDF2BFFDF1}"/>
              </a:ext>
            </a:extLst>
          </p:cNvPr>
          <p:cNvCxnSpPr>
            <a:cxnSpLocks noChangeShapeType="1"/>
            <a:stCxn id="24" idx="2"/>
            <a:endCxn id="34" idx="1"/>
          </p:cNvCxnSpPr>
          <p:nvPr/>
        </p:nvCxnSpPr>
        <p:spPr bwMode="auto">
          <a:xfrm rot="16200000" flipH="1">
            <a:off x="-321975" y="2766266"/>
            <a:ext cx="32956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肘形连接符 32">
            <a:extLst>
              <a:ext uri="{FF2B5EF4-FFF2-40B4-BE49-F238E27FC236}">
                <a16:creationId xmlns:a16="http://schemas.microsoft.com/office/drawing/2014/main" id="{BAC454A5-E807-4E36-B281-8C48569E9AE0}"/>
              </a:ext>
            </a:extLst>
          </p:cNvPr>
          <p:cNvCxnSpPr>
            <a:cxnSpLocks noChangeShapeType="1"/>
            <a:stCxn id="24" idx="2"/>
            <a:endCxn id="35" idx="1"/>
          </p:cNvCxnSpPr>
          <p:nvPr/>
        </p:nvCxnSpPr>
        <p:spPr bwMode="auto">
          <a:xfrm rot="16200000" flipH="1">
            <a:off x="-611694" y="3055985"/>
            <a:ext cx="38719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肘形连接符 34">
            <a:extLst>
              <a:ext uri="{FF2B5EF4-FFF2-40B4-BE49-F238E27FC236}">
                <a16:creationId xmlns:a16="http://schemas.microsoft.com/office/drawing/2014/main" id="{BCD17B9A-9A9E-46C3-9D86-527BC42D558F}"/>
              </a:ext>
            </a:extLst>
          </p:cNvPr>
          <p:cNvCxnSpPr>
            <a:cxnSpLocks noChangeShapeType="1"/>
            <a:stCxn id="24" idx="2"/>
            <a:endCxn id="36" idx="1"/>
          </p:cNvCxnSpPr>
          <p:nvPr/>
        </p:nvCxnSpPr>
        <p:spPr bwMode="auto">
          <a:xfrm rot="16200000" flipH="1">
            <a:off x="-901413" y="3345704"/>
            <a:ext cx="4451350"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Rectangle 3">
            <a:hlinkClick r:id="rId3" action="ppaction://hlinksldjump" highlightClick="1"/>
            <a:extLst>
              <a:ext uri="{FF2B5EF4-FFF2-40B4-BE49-F238E27FC236}">
                <a16:creationId xmlns:a16="http://schemas.microsoft.com/office/drawing/2014/main" id="{E6C1B37F-9B52-40E5-B1C0-2C7342AB073F}"/>
              </a:ext>
            </a:extLst>
          </p:cNvPr>
          <p:cNvSpPr>
            <a:spLocks noChangeArrowheads="1"/>
          </p:cNvSpPr>
          <p:nvPr/>
        </p:nvSpPr>
        <p:spPr bwMode="auto">
          <a:xfrm>
            <a:off x="3728531" y="1158969"/>
            <a:ext cx="7131410" cy="590504"/>
          </a:xfrm>
          <a:prstGeom prst="rect">
            <a:avLst/>
          </a:prstGeom>
          <a:solidFill>
            <a:srgbClr val="FF3399"/>
          </a:solidFill>
          <a:ln w="9525">
            <a:noFill/>
            <a:miter lim="800000"/>
          </a:ln>
          <a:effectLst/>
        </p:spPr>
        <p:txBody>
          <a:bodyPr/>
          <a:lstStyle/>
          <a:p>
            <a:pPr>
              <a:lnSpc>
                <a:spcPct val="150000"/>
              </a:lnSpc>
              <a:buClrTx/>
              <a:buSzTx/>
              <a:buFontTx/>
              <a:buNone/>
            </a:pPr>
            <a:r>
              <a:rPr kumimoji="1" lang="zh-CN" altLang="en-US" sz="2000" b="1" dirty="0">
                <a:latin typeface="微软雅黑" panose="020B0503020204020204" pitchFamily="34" charset="-122"/>
                <a:ea typeface="微软雅黑" panose="020B0503020204020204" pitchFamily="34" charset="-122"/>
              </a:rPr>
              <a:t>失效分析：根据分析级别进行</a:t>
            </a:r>
            <a:r>
              <a:rPr kumimoji="1" lang="en-US" altLang="zh-CN" sz="2000" b="1" dirty="0">
                <a:latin typeface="微软雅黑" panose="020B0503020204020204" pitchFamily="34" charset="-122"/>
                <a:ea typeface="微软雅黑" panose="020B0503020204020204" pitchFamily="34" charset="-122"/>
              </a:rPr>
              <a:t>【</a:t>
            </a:r>
            <a:r>
              <a:rPr kumimoji="1" lang="zh-CN" altLang="en-US" sz="2000" b="1" dirty="0">
                <a:latin typeface="微软雅黑" panose="020B0503020204020204" pitchFamily="34" charset="-122"/>
                <a:ea typeface="微软雅黑" panose="020B0503020204020204" pitchFamily="34" charset="-122"/>
              </a:rPr>
              <a:t>系统、子系统、组件</a:t>
            </a:r>
            <a:r>
              <a:rPr kumimoji="1" lang="en-US" altLang="zh-CN" sz="2000" b="1" dirty="0">
                <a:latin typeface="微软雅黑" panose="020B0503020204020204" pitchFamily="34" charset="-122"/>
                <a:ea typeface="微软雅黑" panose="020B0503020204020204" pitchFamily="34" charset="-122"/>
              </a:rPr>
              <a:t>】</a:t>
            </a:r>
            <a:endParaRPr kumimoji="1" lang="zh-CN" altLang="en-US" sz="2000" b="1" dirty="0">
              <a:latin typeface="微软雅黑" panose="020B0503020204020204" pitchFamily="34" charset="-122"/>
              <a:ea typeface="微软雅黑" panose="020B0503020204020204" pitchFamily="34" charset="-122"/>
            </a:endParaRPr>
          </a:p>
        </p:txBody>
      </p:sp>
      <p:sp>
        <p:nvSpPr>
          <p:cNvPr id="37" name="圆角矩形 27">
            <a:extLst>
              <a:ext uri="{FF2B5EF4-FFF2-40B4-BE49-F238E27FC236}">
                <a16:creationId xmlns:a16="http://schemas.microsoft.com/office/drawing/2014/main" id="{42A97E07-003B-4D4E-A73E-ECE6A211C1AA}"/>
              </a:ext>
            </a:extLst>
          </p:cNvPr>
          <p:cNvSpPr/>
          <p:nvPr/>
        </p:nvSpPr>
        <p:spPr>
          <a:xfrm>
            <a:off x="3730104" y="1815687"/>
            <a:ext cx="7129837" cy="2911475"/>
          </a:xfrm>
          <a:prstGeom prst="roundRect">
            <a:avLst>
              <a:gd name="adj" fmla="val 5557"/>
            </a:avLst>
          </a:prstGeom>
          <a:solidFill>
            <a:srgbClr val="FFC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a:extLst>
              <a:ext uri="{FF2B5EF4-FFF2-40B4-BE49-F238E27FC236}">
                <a16:creationId xmlns:a16="http://schemas.microsoft.com/office/drawing/2014/main" id="{24E03CEA-4F80-441E-9D14-F7689F832559}"/>
              </a:ext>
            </a:extLst>
          </p:cNvPr>
          <p:cNvSpPr txBox="1"/>
          <p:nvPr/>
        </p:nvSpPr>
        <p:spPr>
          <a:xfrm>
            <a:off x="3787229" y="1834784"/>
            <a:ext cx="7102788" cy="2941959"/>
          </a:xfrm>
          <a:prstGeom prst="rect">
            <a:avLst/>
          </a:prstGeom>
          <a:noFill/>
        </p:spPr>
        <p:txBody>
          <a:bodyPr wrap="square">
            <a:spAutoFit/>
          </a:bodyPr>
          <a:lstStyle/>
          <a:p>
            <a:pPr>
              <a:buClrTx/>
              <a:buSzTx/>
              <a:buFontTx/>
              <a:buNone/>
            </a:pPr>
            <a:r>
              <a:rPr kumimoji="1" lang="zh-CN" altLang="en-US" sz="2000" b="1" dirty="0">
                <a:latin typeface="微软雅黑" panose="020B0503020204020204" pitchFamily="34" charset="-122"/>
                <a:ea typeface="微软雅黑" panose="020B0503020204020204" pitchFamily="34" charset="-122"/>
              </a:rPr>
              <a:t>失效网</a:t>
            </a:r>
            <a:r>
              <a:rPr kumimoji="1" lang="en-US" altLang="zh-CN" sz="2000" b="1" dirty="0">
                <a:latin typeface="微软雅黑" panose="020B0503020204020204" pitchFamily="34" charset="-122"/>
                <a:ea typeface="微软雅黑" panose="020B0503020204020204" pitchFamily="34" charset="-122"/>
              </a:rPr>
              <a:t>/</a:t>
            </a:r>
            <a:r>
              <a:rPr kumimoji="1" lang="zh-CN" altLang="en-US" sz="2000" b="1" dirty="0">
                <a:latin typeface="微软雅黑" panose="020B0503020204020204" pitchFamily="34" charset="-122"/>
                <a:ea typeface="微软雅黑" panose="020B0503020204020204" pitchFamily="34" charset="-122"/>
              </a:rPr>
              <a:t>失效链：</a:t>
            </a:r>
            <a:endParaRPr kumimoji="1" lang="en-US" altLang="zh-CN" sz="2000" b="1" dirty="0">
              <a:latin typeface="微软雅黑" panose="020B0503020204020204" pitchFamily="34" charset="-122"/>
              <a:ea typeface="微软雅黑" panose="020B0503020204020204" pitchFamily="34" charset="-122"/>
            </a:endParaRPr>
          </a:p>
          <a:p>
            <a:pPr>
              <a:lnSpc>
                <a:spcPct val="150000"/>
              </a:lnSpc>
              <a:buClrTx/>
              <a:buSzTx/>
            </a:pPr>
            <a:r>
              <a:rPr lang="zh-CN" altLang="en-US" sz="1600" b="1" dirty="0">
                <a:latin typeface="微软雅黑" panose="020B0503020204020204" pitchFamily="34" charset="-122"/>
                <a:ea typeface="微软雅黑" panose="020B0503020204020204" pitchFamily="34" charset="-122"/>
              </a:rPr>
              <a:t>从</a:t>
            </a:r>
            <a:r>
              <a:rPr lang="zh-CN" altLang="en-US" sz="1600" b="1" dirty="0">
                <a:solidFill>
                  <a:srgbClr val="FF0000"/>
                </a:solidFill>
                <a:latin typeface="微软雅黑" panose="020B0503020204020204" pitchFamily="34" charset="-122"/>
                <a:ea typeface="微软雅黑" panose="020B0503020204020204" pitchFamily="34" charset="-122"/>
              </a:rPr>
              <a:t>整车层面到特性层面的设计</a:t>
            </a:r>
            <a:r>
              <a:rPr lang="zh-CN" altLang="en-US" sz="1600" b="1" dirty="0">
                <a:latin typeface="微软雅黑" panose="020B0503020204020204" pitchFamily="34" charset="-122"/>
                <a:ea typeface="微软雅黑" panose="020B0503020204020204" pitchFamily="34" charset="-122"/>
              </a:rPr>
              <a:t>相关失效模式、起因和影响之间的级联 。关注要素（失效模式）、起因和影响因设计集成的级别而异。</a:t>
            </a:r>
            <a:br>
              <a:rPr lang="zh-CN" altLang="en-US" sz="1600" b="1" dirty="0">
                <a:latin typeface="微软雅黑" panose="020B0503020204020204" pitchFamily="34" charset="-122"/>
                <a:ea typeface="微软雅黑" panose="020B0503020204020204" pitchFamily="34" charset="-122"/>
              </a:rPr>
            </a:br>
            <a:r>
              <a:rPr lang="zh-CN" altLang="en-US" sz="1600" b="1" dirty="0">
                <a:latin typeface="微软雅黑" panose="020B0503020204020204" pitchFamily="34" charset="-122"/>
                <a:ea typeface="微软雅黑" panose="020B0503020204020204" pitchFamily="34" charset="-122"/>
              </a:rPr>
              <a:t>因此， </a:t>
            </a:r>
            <a:r>
              <a:rPr lang="en-US" altLang="zh-CN" sz="1600" b="1" dirty="0">
                <a:latin typeface="微软雅黑" panose="020B0503020204020204" pitchFamily="34" charset="-122"/>
                <a:ea typeface="微软雅黑" panose="020B0503020204020204" pitchFamily="34" charset="-122"/>
              </a:rPr>
              <a:t>OEM </a:t>
            </a:r>
            <a:r>
              <a:rPr lang="zh-CN" altLang="en-US" sz="1600" b="1" dirty="0">
                <a:latin typeface="微软雅黑" panose="020B0503020204020204" pitchFamily="34" charset="-122"/>
                <a:ea typeface="微软雅黑" panose="020B0503020204020204" pitchFamily="34" charset="-122"/>
              </a:rPr>
              <a:t>级别的失效起因在下一个（一级供应商）级别上可能成为失效模式。然而，在整车层面上的失效影响（如最终用户所感知的）应在已知时予以记录，但不应假定。失效网可由拥有多个设计级别的组织创建。当多个组织负责不同级别的设计时，他们应负责酌情将失效影响传达给上一较高或下一较低级别。</a:t>
            </a:r>
          </a:p>
        </p:txBody>
      </p:sp>
      <p:sp>
        <p:nvSpPr>
          <p:cNvPr id="39" name="矩形 38">
            <a:extLst>
              <a:ext uri="{FF2B5EF4-FFF2-40B4-BE49-F238E27FC236}">
                <a16:creationId xmlns:a16="http://schemas.microsoft.com/office/drawing/2014/main" id="{4DAF48E4-4C69-40D7-95AC-155A12A44F7E}"/>
              </a:ext>
            </a:extLst>
          </p:cNvPr>
          <p:cNvSpPr/>
          <p:nvPr/>
        </p:nvSpPr>
        <p:spPr>
          <a:xfrm>
            <a:off x="3726973" y="4720975"/>
            <a:ext cx="7129837" cy="1638590"/>
          </a:xfrm>
          <a:prstGeom prst="rect">
            <a:avLst/>
          </a:prstGeom>
        </p:spPr>
        <p:txBody>
          <a:bodyPr wrap="square">
            <a:spAutoFit/>
          </a:bodyPr>
          <a:lstStyle/>
          <a:p>
            <a:pPr eaLnBrk="0" hangingPunct="0">
              <a:lnSpc>
                <a:spcPct val="150000"/>
              </a:lnSpc>
              <a:spcBef>
                <a:spcPct val="20000"/>
              </a:spcBef>
              <a:defRPr/>
            </a:pPr>
            <a:r>
              <a:rPr lang="zh-CN" altLang="en-US" sz="1400" b="1" dirty="0">
                <a:solidFill>
                  <a:srgbClr val="0070C0"/>
                </a:solidFill>
                <a:latin typeface="微软雅黑" panose="020B0503020204020204" pitchFamily="34" charset="-122"/>
                <a:ea typeface="微软雅黑" panose="020B0503020204020204" pitchFamily="34" charset="-122"/>
              </a:rPr>
              <a:t>失效分析表头说明：</a:t>
            </a:r>
            <a:endParaRPr lang="en-US" altLang="zh-CN" sz="1400" b="1" dirty="0">
              <a:solidFill>
                <a:srgbClr val="0070C0"/>
              </a:solidFill>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 typeface="微软雅黑" panose="020B0503020204020204" pitchFamily="34" charset="-122"/>
              <a:buChar char="★"/>
              <a:defRPr/>
            </a:pPr>
            <a:r>
              <a:rPr lang="zh-CN" altLang="en-US" sz="1200" dirty="0">
                <a:latin typeface="微软雅黑" panose="020B0503020204020204" pitchFamily="34" charset="-122"/>
                <a:ea typeface="微软雅黑" panose="020B0503020204020204" pitchFamily="34" charset="-122"/>
              </a:rPr>
              <a:t>失效影响</a:t>
            </a:r>
            <a:r>
              <a:rPr lang="en-US" altLang="zh-CN" sz="1200" dirty="0">
                <a:latin typeface="微软雅黑" panose="020B0503020204020204" pitchFamily="34" charset="-122"/>
                <a:ea typeface="微软雅黑" panose="020B0503020204020204" pitchFamily="34" charset="-122"/>
              </a:rPr>
              <a:t>FE</a:t>
            </a:r>
            <a:r>
              <a:rPr lang="zh-CN" altLang="en-US" sz="1200" dirty="0">
                <a:latin typeface="微软雅黑" panose="020B0503020204020204" pitchFamily="34" charset="-122"/>
                <a:ea typeface="微软雅黑" panose="020B0503020204020204" pitchFamily="34" charset="-122"/>
              </a:rPr>
              <a:t>：功能分析中与上一较高级要素或最终用户相关的失效影响</a:t>
            </a:r>
            <a:endParaRPr lang="en-US" altLang="zh-CN" sz="120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 typeface="微软雅黑" panose="020B0503020204020204" pitchFamily="34" charset="-122"/>
              <a:buChar char="★"/>
              <a:defRPr/>
            </a:pPr>
            <a:r>
              <a:rPr lang="zh-CN" altLang="en-US" sz="1200" dirty="0">
                <a:latin typeface="微软雅黑" panose="020B0503020204020204" pitchFamily="34" charset="-122"/>
                <a:ea typeface="微软雅黑" panose="020B0503020204020204" pitchFamily="34" charset="-122"/>
              </a:rPr>
              <a:t>失效模式</a:t>
            </a:r>
            <a:r>
              <a:rPr lang="en-US" altLang="zh-CN" sz="1200" dirty="0">
                <a:latin typeface="微软雅黑" panose="020B0503020204020204" pitchFamily="34" charset="-122"/>
                <a:ea typeface="微软雅黑" panose="020B0503020204020204" pitchFamily="34" charset="-122"/>
              </a:rPr>
              <a:t>FM</a:t>
            </a:r>
            <a:r>
              <a:rPr lang="zh-CN" altLang="en-US" sz="1200" dirty="0">
                <a:latin typeface="微软雅黑" panose="020B0503020204020204" pitchFamily="34" charset="-122"/>
                <a:ea typeface="微软雅黑" panose="020B0503020204020204" pitchFamily="34" charset="-122"/>
              </a:rPr>
              <a:t>：功能分析中与关注要素相关的失效模式</a:t>
            </a:r>
            <a:endParaRPr lang="en-US" altLang="zh-CN" sz="120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 typeface="微软雅黑" panose="020B0503020204020204" pitchFamily="34" charset="-122"/>
              <a:buChar char="★"/>
              <a:defRPr/>
            </a:pPr>
            <a:r>
              <a:rPr lang="zh-CN" altLang="en-US" sz="1200" dirty="0">
                <a:latin typeface="微软雅黑" panose="020B0503020204020204" pitchFamily="34" charset="-122"/>
                <a:ea typeface="微软雅黑" panose="020B0503020204020204" pitchFamily="34" charset="-122"/>
              </a:rPr>
              <a:t>失效起因</a:t>
            </a:r>
            <a:r>
              <a:rPr lang="en-US" altLang="zh-CN" sz="1200" dirty="0">
                <a:latin typeface="微软雅黑" panose="020B0503020204020204" pitchFamily="34" charset="-122"/>
                <a:ea typeface="微软雅黑" panose="020B0503020204020204" pitchFamily="34" charset="-122"/>
              </a:rPr>
              <a:t>FC</a:t>
            </a:r>
            <a:r>
              <a:rPr lang="zh-CN" altLang="en-US" sz="1200" dirty="0">
                <a:latin typeface="微软雅黑" panose="020B0503020204020204" pitchFamily="34" charset="-122"/>
                <a:ea typeface="微软雅黑" panose="020B0503020204020204" pitchFamily="34" charset="-122"/>
              </a:rPr>
              <a:t>：结构树中与下一较低级别要素或特性相关的失效起因</a:t>
            </a:r>
            <a:endParaRPr lang="en-US" altLang="zh-CN" sz="1200" dirty="0">
              <a:latin typeface="微软雅黑" panose="020B0503020204020204" pitchFamily="34" charset="-122"/>
              <a:ea typeface="微软雅黑" panose="020B0503020204020204" pitchFamily="34" charset="-122"/>
            </a:endParaRPr>
          </a:p>
          <a:p>
            <a:pPr eaLnBrk="0" hangingPunct="0">
              <a:lnSpc>
                <a:spcPct val="150000"/>
              </a:lnSpc>
              <a:spcBef>
                <a:spcPct val="20000"/>
              </a:spcBef>
              <a:defRPr/>
            </a:pPr>
            <a:r>
              <a:rPr lang="zh-CN" altLang="en-US" sz="1200" dirty="0">
                <a:latin typeface="微软雅黑" panose="020B0503020204020204" pitchFamily="34" charset="-122"/>
                <a:ea typeface="微软雅黑" panose="020B0503020204020204" pitchFamily="34" charset="-122"/>
              </a:rPr>
              <a:t>备注：</a:t>
            </a:r>
            <a:r>
              <a:rPr lang="zh-CN" altLang="en-US" sz="1200" b="1" dirty="0">
                <a:solidFill>
                  <a:srgbClr val="FF0000"/>
                </a:solidFill>
                <a:latin typeface="微软雅黑" panose="020B0503020204020204" pitchFamily="34" charset="-122"/>
                <a:ea typeface="微软雅黑" panose="020B0503020204020204" pitchFamily="34" charset="-122"/>
              </a:rPr>
              <a:t>失效分析就风险分析的基础</a:t>
            </a:r>
          </a:p>
        </p:txBody>
      </p:sp>
    </p:spTree>
    <p:extLst>
      <p:ext uri="{BB962C8B-B14F-4D97-AF65-F5344CB8AC3E}">
        <p14:creationId xmlns:p14="http://schemas.microsoft.com/office/powerpoint/2010/main" val="317282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失效分析</a:t>
            </a:r>
            <a:endParaRPr lang="zh-CN" altLang="en-US" sz="3600" dirty="0"/>
          </a:p>
        </p:txBody>
      </p:sp>
      <p:sp>
        <p:nvSpPr>
          <p:cNvPr id="24" name="矩形 1">
            <a:extLst>
              <a:ext uri="{FF2B5EF4-FFF2-40B4-BE49-F238E27FC236}">
                <a16:creationId xmlns:a16="http://schemas.microsoft.com/office/drawing/2014/main" id="{18B85CDE-65D3-4129-8706-55EE1782BC91}"/>
              </a:ext>
            </a:extLst>
          </p:cNvPr>
          <p:cNvSpPr>
            <a:spLocks noChangeArrowheads="1"/>
          </p:cNvSpPr>
          <p:nvPr/>
        </p:nvSpPr>
        <p:spPr bwMode="auto">
          <a:xfrm>
            <a:off x="523368" y="909685"/>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失效分析</a:t>
            </a:r>
            <a:endParaRPr lang="en-US" altLang="zh-CN" sz="2000">
              <a:latin typeface="微软雅黑" panose="020B0503020204020204" pitchFamily="34" charset="-122"/>
              <a:ea typeface="微软雅黑" panose="020B0503020204020204" pitchFamily="34" charset="-122"/>
            </a:endParaRPr>
          </a:p>
        </p:txBody>
      </p:sp>
      <p:sp>
        <p:nvSpPr>
          <p:cNvPr id="28" name="矩形 2">
            <a:extLst>
              <a:ext uri="{FF2B5EF4-FFF2-40B4-BE49-F238E27FC236}">
                <a16:creationId xmlns:a16="http://schemas.microsoft.com/office/drawing/2014/main" id="{3803EA0B-C3D1-44FA-91C2-9FC905366C1F}"/>
              </a:ext>
            </a:extLst>
          </p:cNvPr>
          <p:cNvSpPr>
            <a:spLocks noChangeArrowheads="1"/>
          </p:cNvSpPr>
          <p:nvPr/>
        </p:nvSpPr>
        <p:spPr bwMode="auto">
          <a:xfrm>
            <a:off x="1515556" y="1563735"/>
            <a:ext cx="1338262"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29" name="矩形 3">
            <a:extLst>
              <a:ext uri="{FF2B5EF4-FFF2-40B4-BE49-F238E27FC236}">
                <a16:creationId xmlns:a16="http://schemas.microsoft.com/office/drawing/2014/main" id="{11ADE4CB-E090-4C58-B467-1340A1A81E63}"/>
              </a:ext>
            </a:extLst>
          </p:cNvPr>
          <p:cNvSpPr>
            <a:spLocks noChangeArrowheads="1"/>
          </p:cNvSpPr>
          <p:nvPr/>
        </p:nvSpPr>
        <p:spPr bwMode="auto">
          <a:xfrm>
            <a:off x="1513968" y="2141585"/>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a:t>
            </a:r>
          </a:p>
        </p:txBody>
      </p:sp>
      <p:sp>
        <p:nvSpPr>
          <p:cNvPr id="30" name="矩形 4">
            <a:extLst>
              <a:ext uri="{FF2B5EF4-FFF2-40B4-BE49-F238E27FC236}">
                <a16:creationId xmlns:a16="http://schemas.microsoft.com/office/drawing/2014/main" id="{FE86ED6D-92E5-4070-8445-5B44EA795B4D}"/>
              </a:ext>
            </a:extLst>
          </p:cNvPr>
          <p:cNvSpPr>
            <a:spLocks noChangeArrowheads="1"/>
          </p:cNvSpPr>
          <p:nvPr/>
        </p:nvSpPr>
        <p:spPr bwMode="auto">
          <a:xfrm>
            <a:off x="1517143" y="2717847"/>
            <a:ext cx="1335088"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失效链</a:t>
            </a:r>
          </a:p>
        </p:txBody>
      </p:sp>
      <p:sp>
        <p:nvSpPr>
          <p:cNvPr id="31" name="矩形 5">
            <a:extLst>
              <a:ext uri="{FF2B5EF4-FFF2-40B4-BE49-F238E27FC236}">
                <a16:creationId xmlns:a16="http://schemas.microsoft.com/office/drawing/2014/main" id="{964B4FA0-5BFB-4239-B6F8-6C8FB053AA58}"/>
              </a:ext>
            </a:extLst>
          </p:cNvPr>
          <p:cNvSpPr>
            <a:spLocks noChangeArrowheads="1"/>
          </p:cNvSpPr>
          <p:nvPr/>
        </p:nvSpPr>
        <p:spPr bwMode="auto">
          <a:xfrm>
            <a:off x="1513968" y="3294110"/>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失效影响</a:t>
            </a:r>
          </a:p>
        </p:txBody>
      </p:sp>
      <p:sp>
        <p:nvSpPr>
          <p:cNvPr id="32" name="右箭头 14">
            <a:extLst>
              <a:ext uri="{FF2B5EF4-FFF2-40B4-BE49-F238E27FC236}">
                <a16:creationId xmlns:a16="http://schemas.microsoft.com/office/drawing/2014/main" id="{461367F1-EC6D-4DC6-871B-CAE4C0ABFF4C}"/>
              </a:ext>
            </a:extLst>
          </p:cNvPr>
          <p:cNvSpPr>
            <a:spLocks noChangeArrowheads="1"/>
          </p:cNvSpPr>
          <p:nvPr/>
        </p:nvSpPr>
        <p:spPr bwMode="auto">
          <a:xfrm>
            <a:off x="2890067" y="5026118"/>
            <a:ext cx="626713" cy="320676"/>
          </a:xfrm>
          <a:prstGeom prst="rightArrow">
            <a:avLst>
              <a:gd name="adj1" fmla="val 50000"/>
              <a:gd name="adj2" fmla="val 49810"/>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33" name="矩形 21">
            <a:extLst>
              <a:ext uri="{FF2B5EF4-FFF2-40B4-BE49-F238E27FC236}">
                <a16:creationId xmlns:a16="http://schemas.microsoft.com/office/drawing/2014/main" id="{B2B60BE1-B14A-4A10-8012-176BD1C91451}"/>
              </a:ext>
            </a:extLst>
          </p:cNvPr>
          <p:cNvSpPr>
            <a:spLocks noChangeArrowheads="1"/>
          </p:cNvSpPr>
          <p:nvPr/>
        </p:nvSpPr>
        <p:spPr bwMode="auto">
          <a:xfrm>
            <a:off x="1513968" y="3873547"/>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失效模式</a:t>
            </a:r>
          </a:p>
        </p:txBody>
      </p:sp>
      <p:sp>
        <p:nvSpPr>
          <p:cNvPr id="34" name="矩形 18">
            <a:extLst>
              <a:ext uri="{FF2B5EF4-FFF2-40B4-BE49-F238E27FC236}">
                <a16:creationId xmlns:a16="http://schemas.microsoft.com/office/drawing/2014/main" id="{D046AFE4-884B-4DAA-BE9A-F087F6340C9B}"/>
              </a:ext>
            </a:extLst>
          </p:cNvPr>
          <p:cNvSpPr>
            <a:spLocks noChangeArrowheads="1"/>
          </p:cNvSpPr>
          <p:nvPr/>
        </p:nvSpPr>
        <p:spPr bwMode="auto">
          <a:xfrm>
            <a:off x="1517143" y="4421235"/>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失效起因</a:t>
            </a:r>
          </a:p>
        </p:txBody>
      </p:sp>
      <p:sp>
        <p:nvSpPr>
          <p:cNvPr id="35" name="矩形 22">
            <a:extLst>
              <a:ext uri="{FF2B5EF4-FFF2-40B4-BE49-F238E27FC236}">
                <a16:creationId xmlns:a16="http://schemas.microsoft.com/office/drawing/2014/main" id="{7599E3BC-47CD-4158-B1A5-F353D04984D5}"/>
              </a:ext>
            </a:extLst>
          </p:cNvPr>
          <p:cNvSpPr>
            <a:spLocks noChangeArrowheads="1"/>
          </p:cNvSpPr>
          <p:nvPr/>
        </p:nvSpPr>
        <p:spPr bwMode="auto">
          <a:xfrm>
            <a:off x="1513968" y="4997497"/>
            <a:ext cx="1338263"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失效分析</a:t>
            </a:r>
          </a:p>
        </p:txBody>
      </p:sp>
      <p:sp>
        <p:nvSpPr>
          <p:cNvPr id="36" name="矩形 23">
            <a:extLst>
              <a:ext uri="{FF2B5EF4-FFF2-40B4-BE49-F238E27FC236}">
                <a16:creationId xmlns:a16="http://schemas.microsoft.com/office/drawing/2014/main" id="{5EEDEF78-D5F9-474E-A678-C570A8257E4B}"/>
              </a:ext>
            </a:extLst>
          </p:cNvPr>
          <p:cNvSpPr>
            <a:spLocks noChangeArrowheads="1"/>
          </p:cNvSpPr>
          <p:nvPr/>
        </p:nvSpPr>
        <p:spPr bwMode="auto">
          <a:xfrm>
            <a:off x="1513968" y="5576935"/>
            <a:ext cx="1338263"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分析记录</a:t>
            </a:r>
          </a:p>
        </p:txBody>
      </p:sp>
      <p:cxnSp>
        <p:nvCxnSpPr>
          <p:cNvPr id="41" name="肘形连接符 10">
            <a:extLst>
              <a:ext uri="{FF2B5EF4-FFF2-40B4-BE49-F238E27FC236}">
                <a16:creationId xmlns:a16="http://schemas.microsoft.com/office/drawing/2014/main" id="{15F786B9-0030-402E-98FA-A98284570C36}"/>
              </a:ext>
            </a:extLst>
          </p:cNvPr>
          <p:cNvCxnSpPr>
            <a:cxnSpLocks noChangeShapeType="1"/>
            <a:stCxn id="24" idx="2"/>
            <a:endCxn id="28" idx="1"/>
          </p:cNvCxnSpPr>
          <p:nvPr/>
        </p:nvCxnSpPr>
        <p:spPr bwMode="auto">
          <a:xfrm rot="16200000" flipH="1">
            <a:off x="1105187" y="1339104"/>
            <a:ext cx="439737" cy="38100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肘形连接符 15">
            <a:extLst>
              <a:ext uri="{FF2B5EF4-FFF2-40B4-BE49-F238E27FC236}">
                <a16:creationId xmlns:a16="http://schemas.microsoft.com/office/drawing/2014/main" id="{68B6BC4F-501B-416D-9943-9E49C9C851AC}"/>
              </a:ext>
            </a:extLst>
          </p:cNvPr>
          <p:cNvCxnSpPr>
            <a:cxnSpLocks noChangeShapeType="1"/>
            <a:stCxn id="24" idx="2"/>
            <a:endCxn id="29" idx="1"/>
          </p:cNvCxnSpPr>
          <p:nvPr/>
        </p:nvCxnSpPr>
        <p:spPr bwMode="auto">
          <a:xfrm rot="16200000" flipH="1">
            <a:off x="815468" y="1628823"/>
            <a:ext cx="1017587"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肘形连接符 24">
            <a:extLst>
              <a:ext uri="{FF2B5EF4-FFF2-40B4-BE49-F238E27FC236}">
                <a16:creationId xmlns:a16="http://schemas.microsoft.com/office/drawing/2014/main" id="{4D4B8AB3-5326-4B7B-95ED-619B73F06F2B}"/>
              </a:ext>
            </a:extLst>
          </p:cNvPr>
          <p:cNvCxnSpPr>
            <a:cxnSpLocks noChangeShapeType="1"/>
            <a:stCxn id="24" idx="2"/>
            <a:endCxn id="30" idx="1"/>
          </p:cNvCxnSpPr>
          <p:nvPr/>
        </p:nvCxnSpPr>
        <p:spPr bwMode="auto">
          <a:xfrm rot="16200000" flipH="1">
            <a:off x="528925" y="1915366"/>
            <a:ext cx="15938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肘形连接符 26">
            <a:extLst>
              <a:ext uri="{FF2B5EF4-FFF2-40B4-BE49-F238E27FC236}">
                <a16:creationId xmlns:a16="http://schemas.microsoft.com/office/drawing/2014/main" id="{A1FF9F46-4891-4777-A439-8E4710EA9E17}"/>
              </a:ext>
            </a:extLst>
          </p:cNvPr>
          <p:cNvCxnSpPr>
            <a:cxnSpLocks noChangeShapeType="1"/>
            <a:stCxn id="24" idx="2"/>
            <a:endCxn id="31" idx="1"/>
          </p:cNvCxnSpPr>
          <p:nvPr/>
        </p:nvCxnSpPr>
        <p:spPr bwMode="auto">
          <a:xfrm rot="16200000" flipH="1">
            <a:off x="239206" y="2205085"/>
            <a:ext cx="21701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肘形连接符 28">
            <a:extLst>
              <a:ext uri="{FF2B5EF4-FFF2-40B4-BE49-F238E27FC236}">
                <a16:creationId xmlns:a16="http://schemas.microsoft.com/office/drawing/2014/main" id="{DA40D894-7A77-467D-A4A7-18313EC32F85}"/>
              </a:ext>
            </a:extLst>
          </p:cNvPr>
          <p:cNvCxnSpPr>
            <a:cxnSpLocks noChangeShapeType="1"/>
            <a:stCxn id="24" idx="2"/>
            <a:endCxn id="33" idx="1"/>
          </p:cNvCxnSpPr>
          <p:nvPr/>
        </p:nvCxnSpPr>
        <p:spPr bwMode="auto">
          <a:xfrm rot="16200000" flipH="1">
            <a:off x="-49719" y="2494010"/>
            <a:ext cx="274796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肘形连接符 30">
            <a:extLst>
              <a:ext uri="{FF2B5EF4-FFF2-40B4-BE49-F238E27FC236}">
                <a16:creationId xmlns:a16="http://schemas.microsoft.com/office/drawing/2014/main" id="{F843C6DC-D4CD-458D-B51E-68DDF2BFFDF1}"/>
              </a:ext>
            </a:extLst>
          </p:cNvPr>
          <p:cNvCxnSpPr>
            <a:cxnSpLocks noChangeShapeType="1"/>
            <a:stCxn id="24" idx="2"/>
            <a:endCxn id="34" idx="1"/>
          </p:cNvCxnSpPr>
          <p:nvPr/>
        </p:nvCxnSpPr>
        <p:spPr bwMode="auto">
          <a:xfrm rot="16200000" flipH="1">
            <a:off x="-321975" y="2766266"/>
            <a:ext cx="32956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肘形连接符 32">
            <a:extLst>
              <a:ext uri="{FF2B5EF4-FFF2-40B4-BE49-F238E27FC236}">
                <a16:creationId xmlns:a16="http://schemas.microsoft.com/office/drawing/2014/main" id="{BAC454A5-E807-4E36-B281-8C48569E9AE0}"/>
              </a:ext>
            </a:extLst>
          </p:cNvPr>
          <p:cNvCxnSpPr>
            <a:cxnSpLocks noChangeShapeType="1"/>
            <a:stCxn id="24" idx="2"/>
            <a:endCxn id="35" idx="1"/>
          </p:cNvCxnSpPr>
          <p:nvPr/>
        </p:nvCxnSpPr>
        <p:spPr bwMode="auto">
          <a:xfrm rot="16200000" flipH="1">
            <a:off x="-611694" y="3055985"/>
            <a:ext cx="38719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肘形连接符 34">
            <a:extLst>
              <a:ext uri="{FF2B5EF4-FFF2-40B4-BE49-F238E27FC236}">
                <a16:creationId xmlns:a16="http://schemas.microsoft.com/office/drawing/2014/main" id="{BCD17B9A-9A9E-46C3-9D86-527BC42D558F}"/>
              </a:ext>
            </a:extLst>
          </p:cNvPr>
          <p:cNvCxnSpPr>
            <a:cxnSpLocks noChangeShapeType="1"/>
            <a:stCxn id="24" idx="2"/>
            <a:endCxn id="36" idx="1"/>
          </p:cNvCxnSpPr>
          <p:nvPr/>
        </p:nvCxnSpPr>
        <p:spPr bwMode="auto">
          <a:xfrm rot="16200000" flipH="1">
            <a:off x="-901413" y="3345704"/>
            <a:ext cx="4451350"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 name="图片 2">
            <a:extLst>
              <a:ext uri="{FF2B5EF4-FFF2-40B4-BE49-F238E27FC236}">
                <a16:creationId xmlns:a16="http://schemas.microsoft.com/office/drawing/2014/main" id="{260E8E56-6A46-4D07-A2A2-BFE24731D3AB}"/>
              </a:ext>
            </a:extLst>
          </p:cNvPr>
          <p:cNvPicPr>
            <a:picLocks noChangeAspect="1"/>
          </p:cNvPicPr>
          <p:nvPr/>
        </p:nvPicPr>
        <p:blipFill>
          <a:blip r:embed="rId3"/>
          <a:stretch>
            <a:fillRect/>
          </a:stretch>
        </p:blipFill>
        <p:spPr>
          <a:xfrm>
            <a:off x="3595749" y="692150"/>
            <a:ext cx="7613432" cy="5516563"/>
          </a:xfrm>
          <a:prstGeom prst="rect">
            <a:avLst/>
          </a:prstGeom>
        </p:spPr>
      </p:pic>
    </p:spTree>
    <p:extLst>
      <p:ext uri="{BB962C8B-B14F-4D97-AF65-F5344CB8AC3E}">
        <p14:creationId xmlns:p14="http://schemas.microsoft.com/office/powerpoint/2010/main" val="40309006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失效分析</a:t>
            </a:r>
            <a:endParaRPr lang="zh-CN" altLang="en-US" sz="3600" dirty="0"/>
          </a:p>
        </p:txBody>
      </p:sp>
      <p:sp>
        <p:nvSpPr>
          <p:cNvPr id="25" name="矩形 1">
            <a:extLst>
              <a:ext uri="{FF2B5EF4-FFF2-40B4-BE49-F238E27FC236}">
                <a16:creationId xmlns:a16="http://schemas.microsoft.com/office/drawing/2014/main" id="{073C1883-92FD-49C7-A15F-6C1A319565E8}"/>
              </a:ext>
            </a:extLst>
          </p:cNvPr>
          <p:cNvSpPr>
            <a:spLocks noChangeArrowheads="1"/>
          </p:cNvSpPr>
          <p:nvPr/>
        </p:nvSpPr>
        <p:spPr bwMode="auto">
          <a:xfrm>
            <a:off x="647817" y="839837"/>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失效分析</a:t>
            </a:r>
            <a:endParaRPr lang="en-US" altLang="zh-CN" sz="2000">
              <a:latin typeface="微软雅黑" panose="020B0503020204020204" pitchFamily="34" charset="-122"/>
              <a:ea typeface="微软雅黑" panose="020B0503020204020204" pitchFamily="34" charset="-122"/>
            </a:endParaRPr>
          </a:p>
        </p:txBody>
      </p:sp>
      <p:sp>
        <p:nvSpPr>
          <p:cNvPr id="26" name="矩形 2">
            <a:extLst>
              <a:ext uri="{FF2B5EF4-FFF2-40B4-BE49-F238E27FC236}">
                <a16:creationId xmlns:a16="http://schemas.microsoft.com/office/drawing/2014/main" id="{225D0AB6-191D-4398-943A-1C52BB78B371}"/>
              </a:ext>
            </a:extLst>
          </p:cNvPr>
          <p:cNvSpPr>
            <a:spLocks noChangeArrowheads="1"/>
          </p:cNvSpPr>
          <p:nvPr/>
        </p:nvSpPr>
        <p:spPr bwMode="auto">
          <a:xfrm>
            <a:off x="1640005" y="1493887"/>
            <a:ext cx="1338262"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27" name="矩形 3">
            <a:extLst>
              <a:ext uri="{FF2B5EF4-FFF2-40B4-BE49-F238E27FC236}">
                <a16:creationId xmlns:a16="http://schemas.microsoft.com/office/drawing/2014/main" id="{D99DD550-AA5B-4CB7-8966-950E37BA4903}"/>
              </a:ext>
            </a:extLst>
          </p:cNvPr>
          <p:cNvSpPr>
            <a:spLocks noChangeArrowheads="1"/>
          </p:cNvSpPr>
          <p:nvPr/>
        </p:nvSpPr>
        <p:spPr bwMode="auto">
          <a:xfrm>
            <a:off x="1638417" y="2071737"/>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a:t>
            </a:r>
          </a:p>
        </p:txBody>
      </p:sp>
      <p:sp>
        <p:nvSpPr>
          <p:cNvPr id="37" name="矩形 4">
            <a:extLst>
              <a:ext uri="{FF2B5EF4-FFF2-40B4-BE49-F238E27FC236}">
                <a16:creationId xmlns:a16="http://schemas.microsoft.com/office/drawing/2014/main" id="{7579DCDB-2FDB-4348-AED5-5D176635047C}"/>
              </a:ext>
            </a:extLst>
          </p:cNvPr>
          <p:cNvSpPr>
            <a:spLocks noChangeArrowheads="1"/>
          </p:cNvSpPr>
          <p:nvPr/>
        </p:nvSpPr>
        <p:spPr bwMode="auto">
          <a:xfrm>
            <a:off x="1641592" y="2647999"/>
            <a:ext cx="1335088"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失效链</a:t>
            </a:r>
          </a:p>
        </p:txBody>
      </p:sp>
      <p:sp>
        <p:nvSpPr>
          <p:cNvPr id="38" name="矩形 5">
            <a:extLst>
              <a:ext uri="{FF2B5EF4-FFF2-40B4-BE49-F238E27FC236}">
                <a16:creationId xmlns:a16="http://schemas.microsoft.com/office/drawing/2014/main" id="{71597E0B-F634-42A1-9BD4-A247B566D8A4}"/>
              </a:ext>
            </a:extLst>
          </p:cNvPr>
          <p:cNvSpPr>
            <a:spLocks noChangeArrowheads="1"/>
          </p:cNvSpPr>
          <p:nvPr/>
        </p:nvSpPr>
        <p:spPr bwMode="auto">
          <a:xfrm>
            <a:off x="1638417" y="3224262"/>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失效影响</a:t>
            </a:r>
          </a:p>
        </p:txBody>
      </p:sp>
      <p:sp>
        <p:nvSpPr>
          <p:cNvPr id="39" name="右箭头 14">
            <a:extLst>
              <a:ext uri="{FF2B5EF4-FFF2-40B4-BE49-F238E27FC236}">
                <a16:creationId xmlns:a16="http://schemas.microsoft.com/office/drawing/2014/main" id="{FC194877-335F-430A-B8BD-0E61BDBD9B32}"/>
              </a:ext>
            </a:extLst>
          </p:cNvPr>
          <p:cNvSpPr>
            <a:spLocks noChangeArrowheads="1"/>
          </p:cNvSpPr>
          <p:nvPr/>
        </p:nvSpPr>
        <p:spPr bwMode="auto">
          <a:xfrm>
            <a:off x="3005372" y="4975274"/>
            <a:ext cx="566559" cy="273050"/>
          </a:xfrm>
          <a:prstGeom prst="rightArrow">
            <a:avLst>
              <a:gd name="adj1" fmla="val 50000"/>
              <a:gd name="adj2" fmla="val 49562"/>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40" name="矩形 21">
            <a:extLst>
              <a:ext uri="{FF2B5EF4-FFF2-40B4-BE49-F238E27FC236}">
                <a16:creationId xmlns:a16="http://schemas.microsoft.com/office/drawing/2014/main" id="{78452F9E-4801-4F75-8D74-51D526175CD5}"/>
              </a:ext>
            </a:extLst>
          </p:cNvPr>
          <p:cNvSpPr>
            <a:spLocks noChangeArrowheads="1"/>
          </p:cNvSpPr>
          <p:nvPr/>
        </p:nvSpPr>
        <p:spPr bwMode="auto">
          <a:xfrm>
            <a:off x="1638417" y="3803699"/>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失效模式</a:t>
            </a:r>
          </a:p>
        </p:txBody>
      </p:sp>
      <p:sp>
        <p:nvSpPr>
          <p:cNvPr id="50" name="矩形 18">
            <a:extLst>
              <a:ext uri="{FF2B5EF4-FFF2-40B4-BE49-F238E27FC236}">
                <a16:creationId xmlns:a16="http://schemas.microsoft.com/office/drawing/2014/main" id="{1128F3FB-7051-4620-BA7F-606E905850AD}"/>
              </a:ext>
            </a:extLst>
          </p:cNvPr>
          <p:cNvSpPr>
            <a:spLocks noChangeArrowheads="1"/>
          </p:cNvSpPr>
          <p:nvPr/>
        </p:nvSpPr>
        <p:spPr bwMode="auto">
          <a:xfrm>
            <a:off x="1641592" y="4351387"/>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失效起因</a:t>
            </a:r>
          </a:p>
        </p:txBody>
      </p:sp>
      <p:sp>
        <p:nvSpPr>
          <p:cNvPr id="51" name="矩形 22">
            <a:extLst>
              <a:ext uri="{FF2B5EF4-FFF2-40B4-BE49-F238E27FC236}">
                <a16:creationId xmlns:a16="http://schemas.microsoft.com/office/drawing/2014/main" id="{5813C8BB-10CD-490A-9D75-32575773AF5F}"/>
              </a:ext>
            </a:extLst>
          </p:cNvPr>
          <p:cNvSpPr>
            <a:spLocks noChangeArrowheads="1"/>
          </p:cNvSpPr>
          <p:nvPr/>
        </p:nvSpPr>
        <p:spPr bwMode="auto">
          <a:xfrm>
            <a:off x="1638417" y="4927649"/>
            <a:ext cx="1338263"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失效分析</a:t>
            </a:r>
          </a:p>
        </p:txBody>
      </p:sp>
      <p:sp>
        <p:nvSpPr>
          <p:cNvPr id="52" name="矩形 23">
            <a:extLst>
              <a:ext uri="{FF2B5EF4-FFF2-40B4-BE49-F238E27FC236}">
                <a16:creationId xmlns:a16="http://schemas.microsoft.com/office/drawing/2014/main" id="{3BEE6CB4-0694-49AE-AC1A-B229591017CC}"/>
              </a:ext>
            </a:extLst>
          </p:cNvPr>
          <p:cNvSpPr>
            <a:spLocks noChangeArrowheads="1"/>
          </p:cNvSpPr>
          <p:nvPr/>
        </p:nvSpPr>
        <p:spPr bwMode="auto">
          <a:xfrm>
            <a:off x="1638417" y="5507087"/>
            <a:ext cx="1338263" cy="368300"/>
          </a:xfrm>
          <a:prstGeom prst="rect">
            <a:avLst/>
          </a:prstGeom>
          <a:no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分析记录</a:t>
            </a:r>
          </a:p>
        </p:txBody>
      </p:sp>
      <p:cxnSp>
        <p:nvCxnSpPr>
          <p:cNvPr id="53" name="肘形连接符 10">
            <a:extLst>
              <a:ext uri="{FF2B5EF4-FFF2-40B4-BE49-F238E27FC236}">
                <a16:creationId xmlns:a16="http://schemas.microsoft.com/office/drawing/2014/main" id="{A28F71E8-5489-46B5-941B-BF3B7FE28E27}"/>
              </a:ext>
            </a:extLst>
          </p:cNvPr>
          <p:cNvCxnSpPr>
            <a:cxnSpLocks noChangeShapeType="1"/>
            <a:stCxn id="25" idx="2"/>
            <a:endCxn id="26" idx="1"/>
          </p:cNvCxnSpPr>
          <p:nvPr/>
        </p:nvCxnSpPr>
        <p:spPr bwMode="auto">
          <a:xfrm rot="16200000" flipH="1">
            <a:off x="1229636" y="1269256"/>
            <a:ext cx="439737" cy="38100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肘形连接符 15">
            <a:extLst>
              <a:ext uri="{FF2B5EF4-FFF2-40B4-BE49-F238E27FC236}">
                <a16:creationId xmlns:a16="http://schemas.microsoft.com/office/drawing/2014/main" id="{6BBB4C5D-F9B3-42FB-90EE-D7970070A3F3}"/>
              </a:ext>
            </a:extLst>
          </p:cNvPr>
          <p:cNvCxnSpPr>
            <a:cxnSpLocks noChangeShapeType="1"/>
            <a:stCxn id="25" idx="2"/>
            <a:endCxn id="27" idx="1"/>
          </p:cNvCxnSpPr>
          <p:nvPr/>
        </p:nvCxnSpPr>
        <p:spPr bwMode="auto">
          <a:xfrm rot="16200000" flipH="1">
            <a:off x="939917" y="1558975"/>
            <a:ext cx="1017587"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肘形连接符 24">
            <a:extLst>
              <a:ext uri="{FF2B5EF4-FFF2-40B4-BE49-F238E27FC236}">
                <a16:creationId xmlns:a16="http://schemas.microsoft.com/office/drawing/2014/main" id="{332D0251-74E4-4811-B29D-77218B63E94D}"/>
              </a:ext>
            </a:extLst>
          </p:cNvPr>
          <p:cNvCxnSpPr>
            <a:cxnSpLocks noChangeShapeType="1"/>
            <a:stCxn id="25" idx="2"/>
            <a:endCxn id="37" idx="1"/>
          </p:cNvCxnSpPr>
          <p:nvPr/>
        </p:nvCxnSpPr>
        <p:spPr bwMode="auto">
          <a:xfrm rot="16200000" flipH="1">
            <a:off x="653374" y="1845518"/>
            <a:ext cx="15938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肘形连接符 26">
            <a:extLst>
              <a:ext uri="{FF2B5EF4-FFF2-40B4-BE49-F238E27FC236}">
                <a16:creationId xmlns:a16="http://schemas.microsoft.com/office/drawing/2014/main" id="{FA24E649-BCCC-428F-A797-941880C8CF5E}"/>
              </a:ext>
            </a:extLst>
          </p:cNvPr>
          <p:cNvCxnSpPr>
            <a:cxnSpLocks noChangeShapeType="1"/>
            <a:stCxn id="25" idx="2"/>
            <a:endCxn id="38" idx="1"/>
          </p:cNvCxnSpPr>
          <p:nvPr/>
        </p:nvCxnSpPr>
        <p:spPr bwMode="auto">
          <a:xfrm rot="16200000" flipH="1">
            <a:off x="363655" y="2135237"/>
            <a:ext cx="21701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肘形连接符 28">
            <a:extLst>
              <a:ext uri="{FF2B5EF4-FFF2-40B4-BE49-F238E27FC236}">
                <a16:creationId xmlns:a16="http://schemas.microsoft.com/office/drawing/2014/main" id="{70E591C4-804A-4A25-BA80-92C0B886E613}"/>
              </a:ext>
            </a:extLst>
          </p:cNvPr>
          <p:cNvCxnSpPr>
            <a:cxnSpLocks noChangeShapeType="1"/>
            <a:stCxn id="25" idx="2"/>
            <a:endCxn id="40" idx="1"/>
          </p:cNvCxnSpPr>
          <p:nvPr/>
        </p:nvCxnSpPr>
        <p:spPr bwMode="auto">
          <a:xfrm rot="16200000" flipH="1">
            <a:off x="74730" y="2424162"/>
            <a:ext cx="274796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肘形连接符 30">
            <a:extLst>
              <a:ext uri="{FF2B5EF4-FFF2-40B4-BE49-F238E27FC236}">
                <a16:creationId xmlns:a16="http://schemas.microsoft.com/office/drawing/2014/main" id="{0585FB7E-D398-4B94-A2E8-BD79855C552A}"/>
              </a:ext>
            </a:extLst>
          </p:cNvPr>
          <p:cNvCxnSpPr>
            <a:cxnSpLocks noChangeShapeType="1"/>
            <a:stCxn id="25" idx="2"/>
            <a:endCxn id="50" idx="1"/>
          </p:cNvCxnSpPr>
          <p:nvPr/>
        </p:nvCxnSpPr>
        <p:spPr bwMode="auto">
          <a:xfrm rot="16200000" flipH="1">
            <a:off x="-197526" y="2696418"/>
            <a:ext cx="32956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肘形连接符 32">
            <a:extLst>
              <a:ext uri="{FF2B5EF4-FFF2-40B4-BE49-F238E27FC236}">
                <a16:creationId xmlns:a16="http://schemas.microsoft.com/office/drawing/2014/main" id="{48739642-B53B-43BB-9011-F608A249E3AF}"/>
              </a:ext>
            </a:extLst>
          </p:cNvPr>
          <p:cNvCxnSpPr>
            <a:cxnSpLocks noChangeShapeType="1"/>
            <a:stCxn id="25" idx="2"/>
            <a:endCxn id="51" idx="1"/>
          </p:cNvCxnSpPr>
          <p:nvPr/>
        </p:nvCxnSpPr>
        <p:spPr bwMode="auto">
          <a:xfrm rot="16200000" flipH="1">
            <a:off x="-487245" y="2986137"/>
            <a:ext cx="38719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肘形连接符 34">
            <a:extLst>
              <a:ext uri="{FF2B5EF4-FFF2-40B4-BE49-F238E27FC236}">
                <a16:creationId xmlns:a16="http://schemas.microsoft.com/office/drawing/2014/main" id="{C347772E-3AEE-402D-B07E-C62644F1A451}"/>
              </a:ext>
            </a:extLst>
          </p:cNvPr>
          <p:cNvCxnSpPr>
            <a:cxnSpLocks noChangeShapeType="1"/>
            <a:stCxn id="25" idx="2"/>
            <a:endCxn id="52" idx="1"/>
          </p:cNvCxnSpPr>
          <p:nvPr/>
        </p:nvCxnSpPr>
        <p:spPr bwMode="auto">
          <a:xfrm rot="16200000" flipH="1">
            <a:off x="-776964" y="3275856"/>
            <a:ext cx="4451350"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 name="图片 2">
            <a:extLst>
              <a:ext uri="{FF2B5EF4-FFF2-40B4-BE49-F238E27FC236}">
                <a16:creationId xmlns:a16="http://schemas.microsoft.com/office/drawing/2014/main" id="{0D456117-EDAE-43B9-8AA1-B90F0D1F891D}"/>
              </a:ext>
            </a:extLst>
          </p:cNvPr>
          <p:cNvPicPr>
            <a:picLocks noChangeAspect="1"/>
          </p:cNvPicPr>
          <p:nvPr/>
        </p:nvPicPr>
        <p:blipFill>
          <a:blip r:embed="rId3"/>
          <a:stretch>
            <a:fillRect/>
          </a:stretch>
        </p:blipFill>
        <p:spPr>
          <a:xfrm>
            <a:off x="3805293" y="1087629"/>
            <a:ext cx="7277731" cy="5121084"/>
          </a:xfrm>
          <a:prstGeom prst="rect">
            <a:avLst/>
          </a:prstGeom>
        </p:spPr>
      </p:pic>
    </p:spTree>
    <p:extLst>
      <p:ext uri="{BB962C8B-B14F-4D97-AF65-F5344CB8AC3E}">
        <p14:creationId xmlns:p14="http://schemas.microsoft.com/office/powerpoint/2010/main" val="3861238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失效分析</a:t>
            </a:r>
            <a:endParaRPr lang="zh-CN" altLang="en-US" sz="3600" dirty="0"/>
          </a:p>
        </p:txBody>
      </p:sp>
      <p:sp>
        <p:nvSpPr>
          <p:cNvPr id="25" name="矩形 1">
            <a:extLst>
              <a:ext uri="{FF2B5EF4-FFF2-40B4-BE49-F238E27FC236}">
                <a16:creationId xmlns:a16="http://schemas.microsoft.com/office/drawing/2014/main" id="{073C1883-92FD-49C7-A15F-6C1A319565E8}"/>
              </a:ext>
            </a:extLst>
          </p:cNvPr>
          <p:cNvSpPr>
            <a:spLocks noChangeArrowheads="1"/>
          </p:cNvSpPr>
          <p:nvPr/>
        </p:nvSpPr>
        <p:spPr bwMode="auto">
          <a:xfrm>
            <a:off x="647817" y="839837"/>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失效分析</a:t>
            </a:r>
            <a:endParaRPr lang="en-US" altLang="zh-CN" sz="2000">
              <a:latin typeface="微软雅黑" panose="020B0503020204020204" pitchFamily="34" charset="-122"/>
              <a:ea typeface="微软雅黑" panose="020B0503020204020204" pitchFamily="34" charset="-122"/>
            </a:endParaRPr>
          </a:p>
        </p:txBody>
      </p:sp>
      <p:sp>
        <p:nvSpPr>
          <p:cNvPr id="26" name="矩形 2">
            <a:extLst>
              <a:ext uri="{FF2B5EF4-FFF2-40B4-BE49-F238E27FC236}">
                <a16:creationId xmlns:a16="http://schemas.microsoft.com/office/drawing/2014/main" id="{225D0AB6-191D-4398-943A-1C52BB78B371}"/>
              </a:ext>
            </a:extLst>
          </p:cNvPr>
          <p:cNvSpPr>
            <a:spLocks noChangeArrowheads="1"/>
          </p:cNvSpPr>
          <p:nvPr/>
        </p:nvSpPr>
        <p:spPr bwMode="auto">
          <a:xfrm>
            <a:off x="1640005" y="1493887"/>
            <a:ext cx="1338262"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27" name="矩形 3">
            <a:extLst>
              <a:ext uri="{FF2B5EF4-FFF2-40B4-BE49-F238E27FC236}">
                <a16:creationId xmlns:a16="http://schemas.microsoft.com/office/drawing/2014/main" id="{D99DD550-AA5B-4CB7-8966-950E37BA4903}"/>
              </a:ext>
            </a:extLst>
          </p:cNvPr>
          <p:cNvSpPr>
            <a:spLocks noChangeArrowheads="1"/>
          </p:cNvSpPr>
          <p:nvPr/>
        </p:nvSpPr>
        <p:spPr bwMode="auto">
          <a:xfrm>
            <a:off x="1638417" y="2071737"/>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a:t>
            </a:r>
          </a:p>
        </p:txBody>
      </p:sp>
      <p:sp>
        <p:nvSpPr>
          <p:cNvPr id="37" name="矩形 4">
            <a:extLst>
              <a:ext uri="{FF2B5EF4-FFF2-40B4-BE49-F238E27FC236}">
                <a16:creationId xmlns:a16="http://schemas.microsoft.com/office/drawing/2014/main" id="{7579DCDB-2FDB-4348-AED5-5D176635047C}"/>
              </a:ext>
            </a:extLst>
          </p:cNvPr>
          <p:cNvSpPr>
            <a:spLocks noChangeArrowheads="1"/>
          </p:cNvSpPr>
          <p:nvPr/>
        </p:nvSpPr>
        <p:spPr bwMode="auto">
          <a:xfrm>
            <a:off x="1641592" y="2647999"/>
            <a:ext cx="1335088"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失效链</a:t>
            </a:r>
          </a:p>
        </p:txBody>
      </p:sp>
      <p:sp>
        <p:nvSpPr>
          <p:cNvPr id="38" name="矩形 5">
            <a:extLst>
              <a:ext uri="{FF2B5EF4-FFF2-40B4-BE49-F238E27FC236}">
                <a16:creationId xmlns:a16="http://schemas.microsoft.com/office/drawing/2014/main" id="{71597E0B-F634-42A1-9BD4-A247B566D8A4}"/>
              </a:ext>
            </a:extLst>
          </p:cNvPr>
          <p:cNvSpPr>
            <a:spLocks noChangeArrowheads="1"/>
          </p:cNvSpPr>
          <p:nvPr/>
        </p:nvSpPr>
        <p:spPr bwMode="auto">
          <a:xfrm>
            <a:off x="1638417" y="3224262"/>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失效影响</a:t>
            </a:r>
          </a:p>
        </p:txBody>
      </p:sp>
      <p:sp>
        <p:nvSpPr>
          <p:cNvPr id="39" name="右箭头 14">
            <a:extLst>
              <a:ext uri="{FF2B5EF4-FFF2-40B4-BE49-F238E27FC236}">
                <a16:creationId xmlns:a16="http://schemas.microsoft.com/office/drawing/2014/main" id="{FC194877-335F-430A-B8BD-0E61BDBD9B32}"/>
              </a:ext>
            </a:extLst>
          </p:cNvPr>
          <p:cNvSpPr>
            <a:spLocks noChangeArrowheads="1"/>
          </p:cNvSpPr>
          <p:nvPr/>
        </p:nvSpPr>
        <p:spPr bwMode="auto">
          <a:xfrm>
            <a:off x="3031518" y="5554712"/>
            <a:ext cx="525405" cy="273050"/>
          </a:xfrm>
          <a:prstGeom prst="rightArrow">
            <a:avLst>
              <a:gd name="adj1" fmla="val 50000"/>
              <a:gd name="adj2" fmla="val 49562"/>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40" name="矩形 21">
            <a:extLst>
              <a:ext uri="{FF2B5EF4-FFF2-40B4-BE49-F238E27FC236}">
                <a16:creationId xmlns:a16="http://schemas.microsoft.com/office/drawing/2014/main" id="{78452F9E-4801-4F75-8D74-51D526175CD5}"/>
              </a:ext>
            </a:extLst>
          </p:cNvPr>
          <p:cNvSpPr>
            <a:spLocks noChangeArrowheads="1"/>
          </p:cNvSpPr>
          <p:nvPr/>
        </p:nvSpPr>
        <p:spPr bwMode="auto">
          <a:xfrm>
            <a:off x="1638417" y="3803699"/>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失效模式</a:t>
            </a:r>
          </a:p>
        </p:txBody>
      </p:sp>
      <p:sp>
        <p:nvSpPr>
          <p:cNvPr id="50" name="矩形 18">
            <a:extLst>
              <a:ext uri="{FF2B5EF4-FFF2-40B4-BE49-F238E27FC236}">
                <a16:creationId xmlns:a16="http://schemas.microsoft.com/office/drawing/2014/main" id="{1128F3FB-7051-4620-BA7F-606E905850AD}"/>
              </a:ext>
            </a:extLst>
          </p:cNvPr>
          <p:cNvSpPr>
            <a:spLocks noChangeArrowheads="1"/>
          </p:cNvSpPr>
          <p:nvPr/>
        </p:nvSpPr>
        <p:spPr bwMode="auto">
          <a:xfrm>
            <a:off x="1641592" y="4351387"/>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失效起因</a:t>
            </a:r>
          </a:p>
        </p:txBody>
      </p:sp>
      <p:sp>
        <p:nvSpPr>
          <p:cNvPr id="51" name="矩形 22">
            <a:extLst>
              <a:ext uri="{FF2B5EF4-FFF2-40B4-BE49-F238E27FC236}">
                <a16:creationId xmlns:a16="http://schemas.microsoft.com/office/drawing/2014/main" id="{5813C8BB-10CD-490A-9D75-32575773AF5F}"/>
              </a:ext>
            </a:extLst>
          </p:cNvPr>
          <p:cNvSpPr>
            <a:spLocks noChangeArrowheads="1"/>
          </p:cNvSpPr>
          <p:nvPr/>
        </p:nvSpPr>
        <p:spPr bwMode="auto">
          <a:xfrm>
            <a:off x="1638417" y="4927649"/>
            <a:ext cx="1338263"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失效分析</a:t>
            </a:r>
          </a:p>
        </p:txBody>
      </p:sp>
      <p:sp>
        <p:nvSpPr>
          <p:cNvPr id="52" name="矩形 23">
            <a:extLst>
              <a:ext uri="{FF2B5EF4-FFF2-40B4-BE49-F238E27FC236}">
                <a16:creationId xmlns:a16="http://schemas.microsoft.com/office/drawing/2014/main" id="{3BEE6CB4-0694-49AE-AC1A-B229591017CC}"/>
              </a:ext>
            </a:extLst>
          </p:cNvPr>
          <p:cNvSpPr>
            <a:spLocks noChangeArrowheads="1"/>
          </p:cNvSpPr>
          <p:nvPr/>
        </p:nvSpPr>
        <p:spPr bwMode="auto">
          <a:xfrm>
            <a:off x="1638417" y="5507087"/>
            <a:ext cx="1338263"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分析记录</a:t>
            </a:r>
          </a:p>
        </p:txBody>
      </p:sp>
      <p:cxnSp>
        <p:nvCxnSpPr>
          <p:cNvPr id="53" name="肘形连接符 10">
            <a:extLst>
              <a:ext uri="{FF2B5EF4-FFF2-40B4-BE49-F238E27FC236}">
                <a16:creationId xmlns:a16="http://schemas.microsoft.com/office/drawing/2014/main" id="{A28F71E8-5489-46B5-941B-BF3B7FE28E27}"/>
              </a:ext>
            </a:extLst>
          </p:cNvPr>
          <p:cNvCxnSpPr>
            <a:cxnSpLocks noChangeShapeType="1"/>
            <a:stCxn id="25" idx="2"/>
            <a:endCxn id="26" idx="1"/>
          </p:cNvCxnSpPr>
          <p:nvPr/>
        </p:nvCxnSpPr>
        <p:spPr bwMode="auto">
          <a:xfrm rot="16200000" flipH="1">
            <a:off x="1229636" y="1269256"/>
            <a:ext cx="439737" cy="38100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肘形连接符 15">
            <a:extLst>
              <a:ext uri="{FF2B5EF4-FFF2-40B4-BE49-F238E27FC236}">
                <a16:creationId xmlns:a16="http://schemas.microsoft.com/office/drawing/2014/main" id="{6BBB4C5D-F9B3-42FB-90EE-D7970070A3F3}"/>
              </a:ext>
            </a:extLst>
          </p:cNvPr>
          <p:cNvCxnSpPr>
            <a:cxnSpLocks noChangeShapeType="1"/>
            <a:stCxn id="25" idx="2"/>
            <a:endCxn id="27" idx="1"/>
          </p:cNvCxnSpPr>
          <p:nvPr/>
        </p:nvCxnSpPr>
        <p:spPr bwMode="auto">
          <a:xfrm rot="16200000" flipH="1">
            <a:off x="939917" y="1558975"/>
            <a:ext cx="1017587"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肘形连接符 24">
            <a:extLst>
              <a:ext uri="{FF2B5EF4-FFF2-40B4-BE49-F238E27FC236}">
                <a16:creationId xmlns:a16="http://schemas.microsoft.com/office/drawing/2014/main" id="{332D0251-74E4-4811-B29D-77218B63E94D}"/>
              </a:ext>
            </a:extLst>
          </p:cNvPr>
          <p:cNvCxnSpPr>
            <a:cxnSpLocks noChangeShapeType="1"/>
            <a:stCxn id="25" idx="2"/>
            <a:endCxn id="37" idx="1"/>
          </p:cNvCxnSpPr>
          <p:nvPr/>
        </p:nvCxnSpPr>
        <p:spPr bwMode="auto">
          <a:xfrm rot="16200000" flipH="1">
            <a:off x="653374" y="1845518"/>
            <a:ext cx="15938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肘形连接符 26">
            <a:extLst>
              <a:ext uri="{FF2B5EF4-FFF2-40B4-BE49-F238E27FC236}">
                <a16:creationId xmlns:a16="http://schemas.microsoft.com/office/drawing/2014/main" id="{FA24E649-BCCC-428F-A797-941880C8CF5E}"/>
              </a:ext>
            </a:extLst>
          </p:cNvPr>
          <p:cNvCxnSpPr>
            <a:cxnSpLocks noChangeShapeType="1"/>
            <a:stCxn id="25" idx="2"/>
            <a:endCxn id="38" idx="1"/>
          </p:cNvCxnSpPr>
          <p:nvPr/>
        </p:nvCxnSpPr>
        <p:spPr bwMode="auto">
          <a:xfrm rot="16200000" flipH="1">
            <a:off x="363655" y="2135237"/>
            <a:ext cx="21701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肘形连接符 28">
            <a:extLst>
              <a:ext uri="{FF2B5EF4-FFF2-40B4-BE49-F238E27FC236}">
                <a16:creationId xmlns:a16="http://schemas.microsoft.com/office/drawing/2014/main" id="{70E591C4-804A-4A25-BA80-92C0B886E613}"/>
              </a:ext>
            </a:extLst>
          </p:cNvPr>
          <p:cNvCxnSpPr>
            <a:cxnSpLocks noChangeShapeType="1"/>
            <a:stCxn id="25" idx="2"/>
            <a:endCxn id="40" idx="1"/>
          </p:cNvCxnSpPr>
          <p:nvPr/>
        </p:nvCxnSpPr>
        <p:spPr bwMode="auto">
          <a:xfrm rot="16200000" flipH="1">
            <a:off x="74730" y="2424162"/>
            <a:ext cx="274796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肘形连接符 30">
            <a:extLst>
              <a:ext uri="{FF2B5EF4-FFF2-40B4-BE49-F238E27FC236}">
                <a16:creationId xmlns:a16="http://schemas.microsoft.com/office/drawing/2014/main" id="{0585FB7E-D398-4B94-A2E8-BD79855C552A}"/>
              </a:ext>
            </a:extLst>
          </p:cNvPr>
          <p:cNvCxnSpPr>
            <a:cxnSpLocks noChangeShapeType="1"/>
            <a:stCxn id="25" idx="2"/>
            <a:endCxn id="50" idx="1"/>
          </p:cNvCxnSpPr>
          <p:nvPr/>
        </p:nvCxnSpPr>
        <p:spPr bwMode="auto">
          <a:xfrm rot="16200000" flipH="1">
            <a:off x="-197526" y="2696418"/>
            <a:ext cx="32956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肘形连接符 32">
            <a:extLst>
              <a:ext uri="{FF2B5EF4-FFF2-40B4-BE49-F238E27FC236}">
                <a16:creationId xmlns:a16="http://schemas.microsoft.com/office/drawing/2014/main" id="{48739642-B53B-43BB-9011-F608A249E3AF}"/>
              </a:ext>
            </a:extLst>
          </p:cNvPr>
          <p:cNvCxnSpPr>
            <a:cxnSpLocks noChangeShapeType="1"/>
            <a:stCxn id="25" idx="2"/>
            <a:endCxn id="51" idx="1"/>
          </p:cNvCxnSpPr>
          <p:nvPr/>
        </p:nvCxnSpPr>
        <p:spPr bwMode="auto">
          <a:xfrm rot="16200000" flipH="1">
            <a:off x="-487245" y="2986137"/>
            <a:ext cx="38719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肘形连接符 34">
            <a:extLst>
              <a:ext uri="{FF2B5EF4-FFF2-40B4-BE49-F238E27FC236}">
                <a16:creationId xmlns:a16="http://schemas.microsoft.com/office/drawing/2014/main" id="{C347772E-3AEE-402D-B07E-C62644F1A451}"/>
              </a:ext>
            </a:extLst>
          </p:cNvPr>
          <p:cNvCxnSpPr>
            <a:cxnSpLocks noChangeShapeType="1"/>
            <a:stCxn id="25" idx="2"/>
            <a:endCxn id="52" idx="1"/>
          </p:cNvCxnSpPr>
          <p:nvPr/>
        </p:nvCxnSpPr>
        <p:spPr bwMode="auto">
          <a:xfrm rot="16200000" flipH="1">
            <a:off x="-776964" y="3275856"/>
            <a:ext cx="4451350"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矩形 1">
            <a:extLst>
              <a:ext uri="{FF2B5EF4-FFF2-40B4-BE49-F238E27FC236}">
                <a16:creationId xmlns:a16="http://schemas.microsoft.com/office/drawing/2014/main" id="{7DA64803-B49E-4C62-9DC7-F9D24ABCA123}"/>
              </a:ext>
            </a:extLst>
          </p:cNvPr>
          <p:cNvSpPr>
            <a:spLocks noChangeArrowheads="1"/>
          </p:cNvSpPr>
          <p:nvPr/>
        </p:nvSpPr>
        <p:spPr bwMode="auto">
          <a:xfrm>
            <a:off x="3665597" y="927427"/>
            <a:ext cx="7610201" cy="1336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失效分析记录</a:t>
            </a:r>
          </a:p>
          <a:p>
            <a:pPr algn="just">
              <a:lnSpc>
                <a:spcPct val="150000"/>
              </a:lnSpc>
            </a:pPr>
            <a:r>
              <a:rPr lang="zh-CN" altLang="en-US" dirty="0">
                <a:latin typeface="微软雅黑" panose="020B0503020204020204" pitchFamily="34" charset="-122"/>
                <a:ea typeface="微软雅黑" panose="020B0503020204020204" pitchFamily="34" charset="-122"/>
              </a:rPr>
              <a:t>架构分析、功能分析和失效分析可按照下表记录。</a:t>
            </a:r>
          </a:p>
          <a:p>
            <a:pPr algn="just">
              <a:lnSpc>
                <a:spcPct val="150000"/>
              </a:lnSpc>
            </a:pPr>
            <a:r>
              <a:rPr lang="zh-CN" altLang="en-US" dirty="0">
                <a:latin typeface="微软雅黑" panose="020B0503020204020204" pitchFamily="34" charset="-122"/>
                <a:ea typeface="微软雅黑" panose="020B0503020204020204" pitchFamily="34" charset="-122"/>
              </a:rPr>
              <a:t>架构分析、功能分析和失效分析完成后，</a:t>
            </a:r>
            <a:r>
              <a:rPr lang="en-US" altLang="zh-CN" dirty="0">
                <a:latin typeface="微软雅黑" panose="020B0503020204020204" pitchFamily="34" charset="-122"/>
                <a:ea typeface="微软雅黑" panose="020B0503020204020204" pitchFamily="34" charset="-122"/>
              </a:rPr>
              <a:t>DFMEA</a:t>
            </a:r>
            <a:r>
              <a:rPr lang="zh-CN" altLang="en-US" dirty="0">
                <a:latin typeface="微软雅黑" panose="020B0503020204020204" pitchFamily="34" charset="-122"/>
                <a:ea typeface="微软雅黑" panose="020B0503020204020204" pitchFamily="34" charset="-122"/>
              </a:rPr>
              <a:t>表格可以有多个视图。</a:t>
            </a:r>
          </a:p>
        </p:txBody>
      </p:sp>
      <p:pic>
        <p:nvPicPr>
          <p:cNvPr id="5" name="图片 4">
            <a:extLst>
              <a:ext uri="{FF2B5EF4-FFF2-40B4-BE49-F238E27FC236}">
                <a16:creationId xmlns:a16="http://schemas.microsoft.com/office/drawing/2014/main" id="{88B22F40-D445-4D25-B8D5-2C2864FDA186}"/>
              </a:ext>
            </a:extLst>
          </p:cNvPr>
          <p:cNvPicPr>
            <a:picLocks noChangeAspect="1"/>
          </p:cNvPicPr>
          <p:nvPr/>
        </p:nvPicPr>
        <p:blipFill>
          <a:blip r:embed="rId3"/>
          <a:stretch>
            <a:fillRect/>
          </a:stretch>
        </p:blipFill>
        <p:spPr>
          <a:xfrm>
            <a:off x="3665597" y="2257475"/>
            <a:ext cx="7543584" cy="3834395"/>
          </a:xfrm>
          <a:prstGeom prst="rect">
            <a:avLst/>
          </a:prstGeom>
        </p:spPr>
      </p:pic>
    </p:spTree>
    <p:extLst>
      <p:ext uri="{BB962C8B-B14F-4D97-AF65-F5344CB8AC3E}">
        <p14:creationId xmlns:p14="http://schemas.microsoft.com/office/powerpoint/2010/main" val="80647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4A300D65-25F5-4BE0-91A6-1BCFD5DD480A}"/>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123" name="图片 8">
            <a:extLst>
              <a:ext uri="{FF2B5EF4-FFF2-40B4-BE49-F238E27FC236}">
                <a16:creationId xmlns:a16="http://schemas.microsoft.com/office/drawing/2014/main" id="{C4623EF8-86AE-4772-90F5-C1ABF472A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6613" y="19050"/>
            <a:ext cx="17081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文本框 9">
            <a:extLst>
              <a:ext uri="{FF2B5EF4-FFF2-40B4-BE49-F238E27FC236}">
                <a16:creationId xmlns:a16="http://schemas.microsoft.com/office/drawing/2014/main" id="{65CDEC98-7A9B-4EF3-8381-0B8CCA9764B2}"/>
              </a:ext>
            </a:extLst>
          </p:cNvPr>
          <p:cNvSpPr>
            <a:spLocks noChangeArrowheads="1"/>
          </p:cNvSpPr>
          <p:nvPr/>
        </p:nvSpPr>
        <p:spPr bwMode="auto">
          <a:xfrm>
            <a:off x="9510713" y="6210300"/>
            <a:ext cx="21637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5125" name="TextBox 1">
            <a:extLst>
              <a:ext uri="{FF2B5EF4-FFF2-40B4-BE49-F238E27FC236}">
                <a16:creationId xmlns:a16="http://schemas.microsoft.com/office/drawing/2014/main" id="{790390CD-4F13-4FCF-9161-67D5605CB74F}"/>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对失效的理解</a:t>
            </a:r>
            <a:endParaRPr lang="zh-CN" altLang="en-US" sz="3600" dirty="0"/>
          </a:p>
        </p:txBody>
      </p:sp>
      <p:sp>
        <p:nvSpPr>
          <p:cNvPr id="41" name="Rectangle 2">
            <a:extLst>
              <a:ext uri="{FF2B5EF4-FFF2-40B4-BE49-F238E27FC236}">
                <a16:creationId xmlns:a16="http://schemas.microsoft.com/office/drawing/2014/main" id="{FE17DF3A-C80A-4023-8DEA-89B95203171B}"/>
              </a:ext>
            </a:extLst>
          </p:cNvPr>
          <p:cNvSpPr txBox="1">
            <a:spLocks noChangeArrowheads="1"/>
          </p:cNvSpPr>
          <p:nvPr/>
        </p:nvSpPr>
        <p:spPr bwMode="auto">
          <a:xfrm>
            <a:off x="243045" y="1004951"/>
            <a:ext cx="2214563" cy="642938"/>
          </a:xfrm>
          <a:prstGeom prst="rect">
            <a:avLst/>
          </a:prstGeom>
          <a:solidFill>
            <a:schemeClr val="accent2">
              <a:lumMod val="20000"/>
              <a:lumOff val="80000"/>
            </a:schemeClr>
          </a:solidFill>
          <a:ln w="28575">
            <a:solidFill>
              <a:schemeClr val="tx1"/>
            </a:solidFill>
            <a:miter lim="800000"/>
            <a:headEnd/>
            <a:tailEnd/>
          </a:ln>
        </p:spPr>
        <p:txBody>
          <a:bodyPr anchor="ctr" anchorCtr="0"/>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eaLnBrk="1" hangingPunct="1">
              <a:defRPr/>
            </a:pPr>
            <a:r>
              <a:rPr lang="zh-CN" altLang="en-US" sz="3200" dirty="0">
                <a:latin typeface="微软雅黑" panose="020B0503020204020204" pitchFamily="34" charset="-122"/>
                <a:ea typeface="微软雅黑" panose="020B0503020204020204" pitchFamily="34" charset="-122"/>
              </a:rPr>
              <a:t>何谓失效</a:t>
            </a:r>
          </a:p>
        </p:txBody>
      </p:sp>
      <p:sp>
        <p:nvSpPr>
          <p:cNvPr id="42" name="Rectangle 2">
            <a:extLst>
              <a:ext uri="{FF2B5EF4-FFF2-40B4-BE49-F238E27FC236}">
                <a16:creationId xmlns:a16="http://schemas.microsoft.com/office/drawing/2014/main" id="{7EA5B209-EF6B-4EC4-9053-92AFED8871C2}"/>
              </a:ext>
            </a:extLst>
          </p:cNvPr>
          <p:cNvSpPr txBox="1">
            <a:spLocks noChangeArrowheads="1"/>
          </p:cNvSpPr>
          <p:nvPr/>
        </p:nvSpPr>
        <p:spPr bwMode="auto">
          <a:xfrm>
            <a:off x="1814670" y="2290826"/>
            <a:ext cx="1785938" cy="511175"/>
          </a:xfrm>
          <a:prstGeom prst="rect">
            <a:avLst/>
          </a:prstGeom>
          <a:solidFill>
            <a:schemeClr val="accent2">
              <a:lumMod val="20000"/>
              <a:lumOff val="80000"/>
            </a:schemeClr>
          </a:solidFill>
          <a:ln w="28575">
            <a:solidFill>
              <a:schemeClr val="tx1"/>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800">
                <a:solidFill>
                  <a:schemeClr val="tx2"/>
                </a:solidFill>
                <a:latin typeface="微软雅黑" panose="020B0503020204020204" pitchFamily="34" charset="-122"/>
                <a:ea typeface="微软雅黑" panose="020B0503020204020204" pitchFamily="34" charset="-122"/>
              </a:rPr>
              <a:t>何谓失效 </a:t>
            </a:r>
          </a:p>
        </p:txBody>
      </p:sp>
      <p:cxnSp>
        <p:nvCxnSpPr>
          <p:cNvPr id="43" name="形状 13">
            <a:extLst>
              <a:ext uri="{FF2B5EF4-FFF2-40B4-BE49-F238E27FC236}">
                <a16:creationId xmlns:a16="http://schemas.microsoft.com/office/drawing/2014/main" id="{BE88F5E6-A61E-4D2F-98E9-C6987CCCCDA3}"/>
              </a:ext>
            </a:extLst>
          </p:cNvPr>
          <p:cNvCxnSpPr>
            <a:cxnSpLocks noChangeShapeType="1"/>
            <a:stCxn id="41" idx="2"/>
            <a:endCxn id="42" idx="1"/>
          </p:cNvCxnSpPr>
          <p:nvPr/>
        </p:nvCxnSpPr>
        <p:spPr bwMode="auto">
          <a:xfrm rot="16200000" flipH="1">
            <a:off x="1132839" y="1864583"/>
            <a:ext cx="898525" cy="465137"/>
          </a:xfrm>
          <a:prstGeom prst="bentConnector2">
            <a:avLst/>
          </a:prstGeom>
          <a:noFill/>
          <a:ln w="28575">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44" name="Rectangle 2">
            <a:extLst>
              <a:ext uri="{FF2B5EF4-FFF2-40B4-BE49-F238E27FC236}">
                <a16:creationId xmlns:a16="http://schemas.microsoft.com/office/drawing/2014/main" id="{BEB5252D-90BD-41F3-AB39-A675517FA35C}"/>
              </a:ext>
            </a:extLst>
          </p:cNvPr>
          <p:cNvSpPr txBox="1">
            <a:spLocks noChangeArrowheads="1"/>
          </p:cNvSpPr>
          <p:nvPr/>
        </p:nvSpPr>
        <p:spPr bwMode="auto">
          <a:xfrm>
            <a:off x="1814670" y="3219514"/>
            <a:ext cx="1785938" cy="1071562"/>
          </a:xfrm>
          <a:prstGeom prst="rect">
            <a:avLst/>
          </a:prstGeom>
          <a:solidFill>
            <a:schemeClr val="accent2">
              <a:lumMod val="20000"/>
              <a:lumOff val="80000"/>
            </a:schemeClr>
          </a:solidFill>
          <a:ln w="28575">
            <a:solidFill>
              <a:schemeClr val="tx1"/>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800" dirty="0">
                <a:solidFill>
                  <a:schemeClr val="tx2"/>
                </a:solidFill>
                <a:latin typeface="微软雅黑" panose="020B0503020204020204" pitchFamily="34" charset="-122"/>
                <a:ea typeface="微软雅黑" panose="020B0503020204020204" pitchFamily="34" charset="-122"/>
              </a:rPr>
              <a:t>失效表现形式 </a:t>
            </a:r>
          </a:p>
        </p:txBody>
      </p:sp>
      <p:cxnSp>
        <p:nvCxnSpPr>
          <p:cNvPr id="45" name="形状 16">
            <a:extLst>
              <a:ext uri="{FF2B5EF4-FFF2-40B4-BE49-F238E27FC236}">
                <a16:creationId xmlns:a16="http://schemas.microsoft.com/office/drawing/2014/main" id="{32B8684F-A70E-4741-A26B-D2C5E24D586B}"/>
              </a:ext>
            </a:extLst>
          </p:cNvPr>
          <p:cNvCxnSpPr>
            <a:cxnSpLocks noChangeShapeType="1"/>
            <a:stCxn id="41" idx="2"/>
            <a:endCxn id="44" idx="1"/>
          </p:cNvCxnSpPr>
          <p:nvPr/>
        </p:nvCxnSpPr>
        <p:spPr bwMode="auto">
          <a:xfrm rot="16200000" flipH="1">
            <a:off x="528002" y="2469420"/>
            <a:ext cx="2108200" cy="465137"/>
          </a:xfrm>
          <a:prstGeom prst="bentConnector2">
            <a:avLst/>
          </a:prstGeom>
          <a:noFill/>
          <a:ln w="28575">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46" name="Rectangle 2">
            <a:extLst>
              <a:ext uri="{FF2B5EF4-FFF2-40B4-BE49-F238E27FC236}">
                <a16:creationId xmlns:a16="http://schemas.microsoft.com/office/drawing/2014/main" id="{FBD9A00D-52CC-4173-98FE-AF2DF83A2DFE}"/>
              </a:ext>
            </a:extLst>
          </p:cNvPr>
          <p:cNvSpPr txBox="1">
            <a:spLocks noChangeArrowheads="1"/>
          </p:cNvSpPr>
          <p:nvPr/>
        </p:nvSpPr>
        <p:spPr bwMode="auto">
          <a:xfrm>
            <a:off x="1814670" y="4648264"/>
            <a:ext cx="1785938" cy="511175"/>
          </a:xfrm>
          <a:prstGeom prst="rect">
            <a:avLst/>
          </a:prstGeom>
          <a:solidFill>
            <a:srgbClr val="FFFF00"/>
          </a:solidFill>
          <a:ln w="28575">
            <a:solidFill>
              <a:schemeClr val="tx1"/>
            </a:solidFill>
            <a:miter lim="800000"/>
            <a:headEnd/>
            <a:tailEnd/>
          </a:ln>
        </p:spPr>
        <p:txBody>
          <a:bodyPr anchor="ctr" anchorCtr="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chemeClr val="tx2"/>
                </a:solidFill>
                <a:latin typeface="微软雅黑" panose="020B0503020204020204" pitchFamily="34" charset="-122"/>
                <a:ea typeface="微软雅黑" panose="020B0503020204020204" pitchFamily="34" charset="-122"/>
              </a:rPr>
              <a:t>失效模式 </a:t>
            </a:r>
          </a:p>
        </p:txBody>
      </p:sp>
      <p:cxnSp>
        <p:nvCxnSpPr>
          <p:cNvPr id="47" name="形状 19">
            <a:extLst>
              <a:ext uri="{FF2B5EF4-FFF2-40B4-BE49-F238E27FC236}">
                <a16:creationId xmlns:a16="http://schemas.microsoft.com/office/drawing/2014/main" id="{6E5B193D-0F4D-4E8E-8FFC-A1BB070CC2B2}"/>
              </a:ext>
            </a:extLst>
          </p:cNvPr>
          <p:cNvCxnSpPr>
            <a:cxnSpLocks noChangeShapeType="1"/>
            <a:stCxn id="41" idx="2"/>
            <a:endCxn id="46" idx="1"/>
          </p:cNvCxnSpPr>
          <p:nvPr/>
        </p:nvCxnSpPr>
        <p:spPr bwMode="auto">
          <a:xfrm rot="16200000" flipH="1">
            <a:off x="-45879" y="3043301"/>
            <a:ext cx="3255962" cy="465137"/>
          </a:xfrm>
          <a:prstGeom prst="bentConnector2">
            <a:avLst/>
          </a:prstGeom>
          <a:noFill/>
          <a:ln w="28575">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48" name="右箭头 24">
            <a:extLst>
              <a:ext uri="{FF2B5EF4-FFF2-40B4-BE49-F238E27FC236}">
                <a16:creationId xmlns:a16="http://schemas.microsoft.com/office/drawing/2014/main" id="{C75B89BA-1EF7-4770-81B4-471F08B2687A}"/>
              </a:ext>
            </a:extLst>
          </p:cNvPr>
          <p:cNvSpPr>
            <a:spLocks noChangeArrowheads="1"/>
          </p:cNvSpPr>
          <p:nvPr/>
        </p:nvSpPr>
        <p:spPr bwMode="auto">
          <a:xfrm>
            <a:off x="3814920" y="4719701"/>
            <a:ext cx="714375" cy="285750"/>
          </a:xfrm>
          <a:prstGeom prst="rightArrow">
            <a:avLst>
              <a:gd name="adj1" fmla="val 50000"/>
              <a:gd name="adj2" fmla="val 50000"/>
            </a:avLst>
          </a:prstGeom>
          <a:solidFill>
            <a:schemeClr val="accent1"/>
          </a:solidFill>
          <a:ln w="25400">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49" name="Rectangle 3">
            <a:extLst>
              <a:ext uri="{FF2B5EF4-FFF2-40B4-BE49-F238E27FC236}">
                <a16:creationId xmlns:a16="http://schemas.microsoft.com/office/drawing/2014/main" id="{49CBA53F-0050-47FC-A178-B60B63CD3119}"/>
              </a:ext>
            </a:extLst>
          </p:cNvPr>
          <p:cNvSpPr txBox="1">
            <a:spLocks noChangeArrowheads="1"/>
          </p:cNvSpPr>
          <p:nvPr/>
        </p:nvSpPr>
        <p:spPr bwMode="auto">
          <a:xfrm>
            <a:off x="4740286" y="4576826"/>
            <a:ext cx="6329199" cy="571500"/>
          </a:xfrm>
          <a:prstGeom prst="rect">
            <a:avLst/>
          </a:prstGeom>
          <a:solidFill>
            <a:schemeClr val="tx2">
              <a:lumMod val="20000"/>
              <a:lumOff val="80000"/>
            </a:schemeClr>
          </a:solidFill>
          <a:ln>
            <a:noFill/>
          </a:ln>
        </p:spPr>
        <p:txBody>
          <a:bodyPr anchor="ctr" anchorCtr="0"/>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失效的具体</a:t>
            </a:r>
            <a:r>
              <a:rPr lang="zh-CN" altLang="en-US" sz="2000" b="1" dirty="0">
                <a:solidFill>
                  <a:srgbClr val="FF0000"/>
                </a:solidFill>
                <a:latin typeface="微软雅黑" panose="020B0503020204020204" pitchFamily="34" charset="-122"/>
                <a:ea typeface="微软雅黑" panose="020B0503020204020204" pitchFamily="34" charset="-122"/>
              </a:rPr>
              <a:t>表现形式（名词</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动词）</a:t>
            </a:r>
          </a:p>
        </p:txBody>
      </p:sp>
      <p:pic>
        <p:nvPicPr>
          <p:cNvPr id="3" name="图片 2">
            <a:extLst>
              <a:ext uri="{FF2B5EF4-FFF2-40B4-BE49-F238E27FC236}">
                <a16:creationId xmlns:a16="http://schemas.microsoft.com/office/drawing/2014/main" id="{7C3C62DD-E8C7-4C16-94A3-F0A4D0B798E1}"/>
              </a:ext>
            </a:extLst>
          </p:cNvPr>
          <p:cNvPicPr>
            <a:picLocks noChangeAspect="1"/>
          </p:cNvPicPr>
          <p:nvPr/>
        </p:nvPicPr>
        <p:blipFill>
          <a:blip r:embed="rId3"/>
          <a:stretch>
            <a:fillRect/>
          </a:stretch>
        </p:blipFill>
        <p:spPr>
          <a:xfrm>
            <a:off x="4274145" y="712450"/>
            <a:ext cx="6795340" cy="3779901"/>
          </a:xfrm>
          <a:prstGeom prst="rect">
            <a:avLst/>
          </a:prstGeom>
        </p:spPr>
      </p:pic>
    </p:spTree>
    <p:extLst>
      <p:ext uri="{BB962C8B-B14F-4D97-AF65-F5344CB8AC3E}">
        <p14:creationId xmlns:p14="http://schemas.microsoft.com/office/powerpoint/2010/main" val="22039322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失效分析</a:t>
            </a:r>
            <a:endParaRPr lang="zh-CN" altLang="en-US" sz="3600" dirty="0"/>
          </a:p>
        </p:txBody>
      </p:sp>
      <p:sp>
        <p:nvSpPr>
          <p:cNvPr id="25" name="矩形 1">
            <a:extLst>
              <a:ext uri="{FF2B5EF4-FFF2-40B4-BE49-F238E27FC236}">
                <a16:creationId xmlns:a16="http://schemas.microsoft.com/office/drawing/2014/main" id="{073C1883-92FD-49C7-A15F-6C1A319565E8}"/>
              </a:ext>
            </a:extLst>
          </p:cNvPr>
          <p:cNvSpPr>
            <a:spLocks noChangeArrowheads="1"/>
          </p:cNvSpPr>
          <p:nvPr/>
        </p:nvSpPr>
        <p:spPr bwMode="auto">
          <a:xfrm>
            <a:off x="647817" y="839837"/>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失效分析</a:t>
            </a:r>
            <a:endParaRPr lang="en-US" altLang="zh-CN" sz="2000">
              <a:latin typeface="微软雅黑" panose="020B0503020204020204" pitchFamily="34" charset="-122"/>
              <a:ea typeface="微软雅黑" panose="020B0503020204020204" pitchFamily="34" charset="-122"/>
            </a:endParaRPr>
          </a:p>
        </p:txBody>
      </p:sp>
      <p:sp>
        <p:nvSpPr>
          <p:cNvPr id="26" name="矩形 2">
            <a:extLst>
              <a:ext uri="{FF2B5EF4-FFF2-40B4-BE49-F238E27FC236}">
                <a16:creationId xmlns:a16="http://schemas.microsoft.com/office/drawing/2014/main" id="{225D0AB6-191D-4398-943A-1C52BB78B371}"/>
              </a:ext>
            </a:extLst>
          </p:cNvPr>
          <p:cNvSpPr>
            <a:spLocks noChangeArrowheads="1"/>
          </p:cNvSpPr>
          <p:nvPr/>
        </p:nvSpPr>
        <p:spPr bwMode="auto">
          <a:xfrm>
            <a:off x="1640005" y="1493887"/>
            <a:ext cx="1338262"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27" name="矩形 3">
            <a:extLst>
              <a:ext uri="{FF2B5EF4-FFF2-40B4-BE49-F238E27FC236}">
                <a16:creationId xmlns:a16="http://schemas.microsoft.com/office/drawing/2014/main" id="{D99DD550-AA5B-4CB7-8966-950E37BA4903}"/>
              </a:ext>
            </a:extLst>
          </p:cNvPr>
          <p:cNvSpPr>
            <a:spLocks noChangeArrowheads="1"/>
          </p:cNvSpPr>
          <p:nvPr/>
        </p:nvSpPr>
        <p:spPr bwMode="auto">
          <a:xfrm>
            <a:off x="1638417" y="2071737"/>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a:t>
            </a:r>
          </a:p>
        </p:txBody>
      </p:sp>
      <p:sp>
        <p:nvSpPr>
          <p:cNvPr id="37" name="矩形 4">
            <a:extLst>
              <a:ext uri="{FF2B5EF4-FFF2-40B4-BE49-F238E27FC236}">
                <a16:creationId xmlns:a16="http://schemas.microsoft.com/office/drawing/2014/main" id="{7579DCDB-2FDB-4348-AED5-5D176635047C}"/>
              </a:ext>
            </a:extLst>
          </p:cNvPr>
          <p:cNvSpPr>
            <a:spLocks noChangeArrowheads="1"/>
          </p:cNvSpPr>
          <p:nvPr/>
        </p:nvSpPr>
        <p:spPr bwMode="auto">
          <a:xfrm>
            <a:off x="1641592" y="2647999"/>
            <a:ext cx="1335088"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失效链</a:t>
            </a:r>
          </a:p>
        </p:txBody>
      </p:sp>
      <p:sp>
        <p:nvSpPr>
          <p:cNvPr id="38" name="矩形 5">
            <a:extLst>
              <a:ext uri="{FF2B5EF4-FFF2-40B4-BE49-F238E27FC236}">
                <a16:creationId xmlns:a16="http://schemas.microsoft.com/office/drawing/2014/main" id="{71597E0B-F634-42A1-9BD4-A247B566D8A4}"/>
              </a:ext>
            </a:extLst>
          </p:cNvPr>
          <p:cNvSpPr>
            <a:spLocks noChangeArrowheads="1"/>
          </p:cNvSpPr>
          <p:nvPr/>
        </p:nvSpPr>
        <p:spPr bwMode="auto">
          <a:xfrm>
            <a:off x="1638417" y="3224262"/>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失效影响</a:t>
            </a:r>
          </a:p>
        </p:txBody>
      </p:sp>
      <p:sp>
        <p:nvSpPr>
          <p:cNvPr id="39" name="右箭头 14">
            <a:extLst>
              <a:ext uri="{FF2B5EF4-FFF2-40B4-BE49-F238E27FC236}">
                <a16:creationId xmlns:a16="http://schemas.microsoft.com/office/drawing/2014/main" id="{FC194877-335F-430A-B8BD-0E61BDBD9B32}"/>
              </a:ext>
            </a:extLst>
          </p:cNvPr>
          <p:cNvSpPr>
            <a:spLocks noChangeArrowheads="1"/>
          </p:cNvSpPr>
          <p:nvPr/>
        </p:nvSpPr>
        <p:spPr bwMode="auto">
          <a:xfrm>
            <a:off x="2994146" y="5554712"/>
            <a:ext cx="528580" cy="273050"/>
          </a:xfrm>
          <a:prstGeom prst="rightArrow">
            <a:avLst>
              <a:gd name="adj1" fmla="val 50000"/>
              <a:gd name="adj2" fmla="val 49562"/>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40" name="矩形 21">
            <a:extLst>
              <a:ext uri="{FF2B5EF4-FFF2-40B4-BE49-F238E27FC236}">
                <a16:creationId xmlns:a16="http://schemas.microsoft.com/office/drawing/2014/main" id="{78452F9E-4801-4F75-8D74-51D526175CD5}"/>
              </a:ext>
            </a:extLst>
          </p:cNvPr>
          <p:cNvSpPr>
            <a:spLocks noChangeArrowheads="1"/>
          </p:cNvSpPr>
          <p:nvPr/>
        </p:nvSpPr>
        <p:spPr bwMode="auto">
          <a:xfrm>
            <a:off x="1638417" y="3803699"/>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失效模式</a:t>
            </a:r>
          </a:p>
        </p:txBody>
      </p:sp>
      <p:sp>
        <p:nvSpPr>
          <p:cNvPr id="50" name="矩形 18">
            <a:extLst>
              <a:ext uri="{FF2B5EF4-FFF2-40B4-BE49-F238E27FC236}">
                <a16:creationId xmlns:a16="http://schemas.microsoft.com/office/drawing/2014/main" id="{1128F3FB-7051-4620-BA7F-606E905850AD}"/>
              </a:ext>
            </a:extLst>
          </p:cNvPr>
          <p:cNvSpPr>
            <a:spLocks noChangeArrowheads="1"/>
          </p:cNvSpPr>
          <p:nvPr/>
        </p:nvSpPr>
        <p:spPr bwMode="auto">
          <a:xfrm>
            <a:off x="1641592" y="4351387"/>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失效起因</a:t>
            </a:r>
          </a:p>
        </p:txBody>
      </p:sp>
      <p:sp>
        <p:nvSpPr>
          <p:cNvPr id="51" name="矩形 22">
            <a:extLst>
              <a:ext uri="{FF2B5EF4-FFF2-40B4-BE49-F238E27FC236}">
                <a16:creationId xmlns:a16="http://schemas.microsoft.com/office/drawing/2014/main" id="{5813C8BB-10CD-490A-9D75-32575773AF5F}"/>
              </a:ext>
            </a:extLst>
          </p:cNvPr>
          <p:cNvSpPr>
            <a:spLocks noChangeArrowheads="1"/>
          </p:cNvSpPr>
          <p:nvPr/>
        </p:nvSpPr>
        <p:spPr bwMode="auto">
          <a:xfrm>
            <a:off x="1638417" y="4927649"/>
            <a:ext cx="1338263"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失效分析</a:t>
            </a:r>
          </a:p>
        </p:txBody>
      </p:sp>
      <p:sp>
        <p:nvSpPr>
          <p:cNvPr id="52" name="矩形 23">
            <a:extLst>
              <a:ext uri="{FF2B5EF4-FFF2-40B4-BE49-F238E27FC236}">
                <a16:creationId xmlns:a16="http://schemas.microsoft.com/office/drawing/2014/main" id="{3BEE6CB4-0694-49AE-AC1A-B229591017CC}"/>
              </a:ext>
            </a:extLst>
          </p:cNvPr>
          <p:cNvSpPr>
            <a:spLocks noChangeArrowheads="1"/>
          </p:cNvSpPr>
          <p:nvPr/>
        </p:nvSpPr>
        <p:spPr bwMode="auto">
          <a:xfrm>
            <a:off x="1638417" y="5507087"/>
            <a:ext cx="1338263"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分析记录</a:t>
            </a:r>
          </a:p>
        </p:txBody>
      </p:sp>
      <p:cxnSp>
        <p:nvCxnSpPr>
          <p:cNvPr id="53" name="肘形连接符 10">
            <a:extLst>
              <a:ext uri="{FF2B5EF4-FFF2-40B4-BE49-F238E27FC236}">
                <a16:creationId xmlns:a16="http://schemas.microsoft.com/office/drawing/2014/main" id="{A28F71E8-5489-46B5-941B-BF3B7FE28E27}"/>
              </a:ext>
            </a:extLst>
          </p:cNvPr>
          <p:cNvCxnSpPr>
            <a:cxnSpLocks noChangeShapeType="1"/>
            <a:stCxn id="25" idx="2"/>
            <a:endCxn id="26" idx="1"/>
          </p:cNvCxnSpPr>
          <p:nvPr/>
        </p:nvCxnSpPr>
        <p:spPr bwMode="auto">
          <a:xfrm rot="16200000" flipH="1">
            <a:off x="1229636" y="1269256"/>
            <a:ext cx="439737" cy="38100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肘形连接符 15">
            <a:extLst>
              <a:ext uri="{FF2B5EF4-FFF2-40B4-BE49-F238E27FC236}">
                <a16:creationId xmlns:a16="http://schemas.microsoft.com/office/drawing/2014/main" id="{6BBB4C5D-F9B3-42FB-90EE-D7970070A3F3}"/>
              </a:ext>
            </a:extLst>
          </p:cNvPr>
          <p:cNvCxnSpPr>
            <a:cxnSpLocks noChangeShapeType="1"/>
            <a:stCxn id="25" idx="2"/>
            <a:endCxn id="27" idx="1"/>
          </p:cNvCxnSpPr>
          <p:nvPr/>
        </p:nvCxnSpPr>
        <p:spPr bwMode="auto">
          <a:xfrm rot="16200000" flipH="1">
            <a:off x="939917" y="1558975"/>
            <a:ext cx="1017587"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肘形连接符 24">
            <a:extLst>
              <a:ext uri="{FF2B5EF4-FFF2-40B4-BE49-F238E27FC236}">
                <a16:creationId xmlns:a16="http://schemas.microsoft.com/office/drawing/2014/main" id="{332D0251-74E4-4811-B29D-77218B63E94D}"/>
              </a:ext>
            </a:extLst>
          </p:cNvPr>
          <p:cNvCxnSpPr>
            <a:cxnSpLocks noChangeShapeType="1"/>
            <a:stCxn id="25" idx="2"/>
            <a:endCxn id="37" idx="1"/>
          </p:cNvCxnSpPr>
          <p:nvPr/>
        </p:nvCxnSpPr>
        <p:spPr bwMode="auto">
          <a:xfrm rot="16200000" flipH="1">
            <a:off x="653374" y="1845518"/>
            <a:ext cx="15938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肘形连接符 26">
            <a:extLst>
              <a:ext uri="{FF2B5EF4-FFF2-40B4-BE49-F238E27FC236}">
                <a16:creationId xmlns:a16="http://schemas.microsoft.com/office/drawing/2014/main" id="{FA24E649-BCCC-428F-A797-941880C8CF5E}"/>
              </a:ext>
            </a:extLst>
          </p:cNvPr>
          <p:cNvCxnSpPr>
            <a:cxnSpLocks noChangeShapeType="1"/>
            <a:stCxn id="25" idx="2"/>
            <a:endCxn id="38" idx="1"/>
          </p:cNvCxnSpPr>
          <p:nvPr/>
        </p:nvCxnSpPr>
        <p:spPr bwMode="auto">
          <a:xfrm rot="16200000" flipH="1">
            <a:off x="363655" y="2135237"/>
            <a:ext cx="21701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肘形连接符 28">
            <a:extLst>
              <a:ext uri="{FF2B5EF4-FFF2-40B4-BE49-F238E27FC236}">
                <a16:creationId xmlns:a16="http://schemas.microsoft.com/office/drawing/2014/main" id="{70E591C4-804A-4A25-BA80-92C0B886E613}"/>
              </a:ext>
            </a:extLst>
          </p:cNvPr>
          <p:cNvCxnSpPr>
            <a:cxnSpLocks noChangeShapeType="1"/>
            <a:stCxn id="25" idx="2"/>
            <a:endCxn id="40" idx="1"/>
          </p:cNvCxnSpPr>
          <p:nvPr/>
        </p:nvCxnSpPr>
        <p:spPr bwMode="auto">
          <a:xfrm rot="16200000" flipH="1">
            <a:off x="74730" y="2424162"/>
            <a:ext cx="274796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肘形连接符 30">
            <a:extLst>
              <a:ext uri="{FF2B5EF4-FFF2-40B4-BE49-F238E27FC236}">
                <a16:creationId xmlns:a16="http://schemas.microsoft.com/office/drawing/2014/main" id="{0585FB7E-D398-4B94-A2E8-BD79855C552A}"/>
              </a:ext>
            </a:extLst>
          </p:cNvPr>
          <p:cNvCxnSpPr>
            <a:cxnSpLocks noChangeShapeType="1"/>
            <a:stCxn id="25" idx="2"/>
            <a:endCxn id="50" idx="1"/>
          </p:cNvCxnSpPr>
          <p:nvPr/>
        </p:nvCxnSpPr>
        <p:spPr bwMode="auto">
          <a:xfrm rot="16200000" flipH="1">
            <a:off x="-197526" y="2696418"/>
            <a:ext cx="32956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肘形连接符 32">
            <a:extLst>
              <a:ext uri="{FF2B5EF4-FFF2-40B4-BE49-F238E27FC236}">
                <a16:creationId xmlns:a16="http://schemas.microsoft.com/office/drawing/2014/main" id="{48739642-B53B-43BB-9011-F608A249E3AF}"/>
              </a:ext>
            </a:extLst>
          </p:cNvPr>
          <p:cNvCxnSpPr>
            <a:cxnSpLocks noChangeShapeType="1"/>
            <a:stCxn id="25" idx="2"/>
            <a:endCxn id="51" idx="1"/>
          </p:cNvCxnSpPr>
          <p:nvPr/>
        </p:nvCxnSpPr>
        <p:spPr bwMode="auto">
          <a:xfrm rot="16200000" flipH="1">
            <a:off x="-487245" y="2986137"/>
            <a:ext cx="38719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肘形连接符 34">
            <a:extLst>
              <a:ext uri="{FF2B5EF4-FFF2-40B4-BE49-F238E27FC236}">
                <a16:creationId xmlns:a16="http://schemas.microsoft.com/office/drawing/2014/main" id="{C347772E-3AEE-402D-B07E-C62644F1A451}"/>
              </a:ext>
            </a:extLst>
          </p:cNvPr>
          <p:cNvCxnSpPr>
            <a:cxnSpLocks noChangeShapeType="1"/>
            <a:stCxn id="25" idx="2"/>
            <a:endCxn id="52" idx="1"/>
          </p:cNvCxnSpPr>
          <p:nvPr/>
        </p:nvCxnSpPr>
        <p:spPr bwMode="auto">
          <a:xfrm rot="16200000" flipH="1">
            <a:off x="-776964" y="3275856"/>
            <a:ext cx="4451350"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8" name="图片 25">
            <a:extLst>
              <a:ext uri="{FF2B5EF4-FFF2-40B4-BE49-F238E27FC236}">
                <a16:creationId xmlns:a16="http://schemas.microsoft.com/office/drawing/2014/main" id="{B12E2417-0091-4A6A-AC26-179EC85756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25901" y="1424037"/>
            <a:ext cx="7683280" cy="445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E1BF0EE0-8D45-4CB6-BDDC-91DC6C9ADDA0}"/>
              </a:ext>
            </a:extLst>
          </p:cNvPr>
          <p:cNvSpPr txBox="1"/>
          <p:nvPr/>
        </p:nvSpPr>
        <p:spPr>
          <a:xfrm>
            <a:off x="4567238" y="5427652"/>
            <a:ext cx="6083717" cy="400110"/>
          </a:xfrm>
          <a:prstGeom prst="rect">
            <a:avLst/>
          </a:prstGeom>
          <a:solidFill>
            <a:schemeClr val="tx2">
              <a:lumMod val="20000"/>
              <a:lumOff val="80000"/>
            </a:schemeClr>
          </a:solid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架构分析，功能分析，失效分析三个步骤之间的关系</a:t>
            </a:r>
          </a:p>
        </p:txBody>
      </p:sp>
      <p:sp>
        <p:nvSpPr>
          <p:cNvPr id="3" name="文本框 2">
            <a:extLst>
              <a:ext uri="{FF2B5EF4-FFF2-40B4-BE49-F238E27FC236}">
                <a16:creationId xmlns:a16="http://schemas.microsoft.com/office/drawing/2014/main" id="{34B75567-505C-452B-A212-8FC92604DB75}"/>
              </a:ext>
            </a:extLst>
          </p:cNvPr>
          <p:cNvSpPr txBox="1"/>
          <p:nvPr/>
        </p:nvSpPr>
        <p:spPr>
          <a:xfrm>
            <a:off x="5166002" y="1459756"/>
            <a:ext cx="595035" cy="215444"/>
          </a:xfrm>
          <a:prstGeom prst="rect">
            <a:avLst/>
          </a:prstGeom>
          <a:solidFill>
            <a:schemeClr val="tx2">
              <a:lumMod val="20000"/>
              <a:lumOff val="80000"/>
            </a:schemeClr>
          </a:solidFill>
        </p:spPr>
        <p:txBody>
          <a:bodyPr wrap="none" rtlCol="0">
            <a:spAutoFit/>
          </a:bodyPr>
          <a:lstStyle/>
          <a:p>
            <a:r>
              <a:rPr lang="zh-CN" altLang="en-US" sz="800" dirty="0">
                <a:latin typeface="微软雅黑" panose="020B0503020204020204" pitchFamily="34" charset="-122"/>
                <a:ea typeface="微软雅黑" panose="020B0503020204020204" pitchFamily="34" charset="-122"/>
              </a:rPr>
              <a:t>架构分析</a:t>
            </a:r>
          </a:p>
        </p:txBody>
      </p:sp>
    </p:spTree>
    <p:extLst>
      <p:ext uri="{BB962C8B-B14F-4D97-AF65-F5344CB8AC3E}">
        <p14:creationId xmlns:p14="http://schemas.microsoft.com/office/powerpoint/2010/main" val="29369700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失效分析</a:t>
            </a:r>
            <a:endParaRPr lang="zh-CN" altLang="en-US" sz="3600" dirty="0"/>
          </a:p>
        </p:txBody>
      </p:sp>
      <p:sp>
        <p:nvSpPr>
          <p:cNvPr id="25" name="矩形 1">
            <a:extLst>
              <a:ext uri="{FF2B5EF4-FFF2-40B4-BE49-F238E27FC236}">
                <a16:creationId xmlns:a16="http://schemas.microsoft.com/office/drawing/2014/main" id="{073C1883-92FD-49C7-A15F-6C1A319565E8}"/>
              </a:ext>
            </a:extLst>
          </p:cNvPr>
          <p:cNvSpPr>
            <a:spLocks noChangeArrowheads="1"/>
          </p:cNvSpPr>
          <p:nvPr/>
        </p:nvSpPr>
        <p:spPr bwMode="auto">
          <a:xfrm>
            <a:off x="647817" y="839837"/>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失效分析</a:t>
            </a:r>
            <a:endParaRPr lang="en-US" altLang="zh-CN" sz="2000">
              <a:latin typeface="微软雅黑" panose="020B0503020204020204" pitchFamily="34" charset="-122"/>
              <a:ea typeface="微软雅黑" panose="020B0503020204020204" pitchFamily="34" charset="-122"/>
            </a:endParaRPr>
          </a:p>
        </p:txBody>
      </p:sp>
      <p:sp>
        <p:nvSpPr>
          <p:cNvPr id="26" name="矩形 2">
            <a:extLst>
              <a:ext uri="{FF2B5EF4-FFF2-40B4-BE49-F238E27FC236}">
                <a16:creationId xmlns:a16="http://schemas.microsoft.com/office/drawing/2014/main" id="{225D0AB6-191D-4398-943A-1C52BB78B371}"/>
              </a:ext>
            </a:extLst>
          </p:cNvPr>
          <p:cNvSpPr>
            <a:spLocks noChangeArrowheads="1"/>
          </p:cNvSpPr>
          <p:nvPr/>
        </p:nvSpPr>
        <p:spPr bwMode="auto">
          <a:xfrm>
            <a:off x="1640005" y="1493887"/>
            <a:ext cx="1338262"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27" name="矩形 3">
            <a:extLst>
              <a:ext uri="{FF2B5EF4-FFF2-40B4-BE49-F238E27FC236}">
                <a16:creationId xmlns:a16="http://schemas.microsoft.com/office/drawing/2014/main" id="{D99DD550-AA5B-4CB7-8966-950E37BA4903}"/>
              </a:ext>
            </a:extLst>
          </p:cNvPr>
          <p:cNvSpPr>
            <a:spLocks noChangeArrowheads="1"/>
          </p:cNvSpPr>
          <p:nvPr/>
        </p:nvSpPr>
        <p:spPr bwMode="auto">
          <a:xfrm>
            <a:off x="1638417" y="2071737"/>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a:t>
            </a:r>
          </a:p>
        </p:txBody>
      </p:sp>
      <p:sp>
        <p:nvSpPr>
          <p:cNvPr id="37" name="矩形 4">
            <a:extLst>
              <a:ext uri="{FF2B5EF4-FFF2-40B4-BE49-F238E27FC236}">
                <a16:creationId xmlns:a16="http://schemas.microsoft.com/office/drawing/2014/main" id="{7579DCDB-2FDB-4348-AED5-5D176635047C}"/>
              </a:ext>
            </a:extLst>
          </p:cNvPr>
          <p:cNvSpPr>
            <a:spLocks noChangeArrowheads="1"/>
          </p:cNvSpPr>
          <p:nvPr/>
        </p:nvSpPr>
        <p:spPr bwMode="auto">
          <a:xfrm>
            <a:off x="1641592" y="2647999"/>
            <a:ext cx="1335088"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失效链</a:t>
            </a:r>
          </a:p>
        </p:txBody>
      </p:sp>
      <p:sp>
        <p:nvSpPr>
          <p:cNvPr id="38" name="矩形 5">
            <a:extLst>
              <a:ext uri="{FF2B5EF4-FFF2-40B4-BE49-F238E27FC236}">
                <a16:creationId xmlns:a16="http://schemas.microsoft.com/office/drawing/2014/main" id="{71597E0B-F634-42A1-9BD4-A247B566D8A4}"/>
              </a:ext>
            </a:extLst>
          </p:cNvPr>
          <p:cNvSpPr>
            <a:spLocks noChangeArrowheads="1"/>
          </p:cNvSpPr>
          <p:nvPr/>
        </p:nvSpPr>
        <p:spPr bwMode="auto">
          <a:xfrm>
            <a:off x="1638417" y="3224262"/>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失效影响</a:t>
            </a:r>
          </a:p>
        </p:txBody>
      </p:sp>
      <p:sp>
        <p:nvSpPr>
          <p:cNvPr id="39" name="右箭头 14">
            <a:extLst>
              <a:ext uri="{FF2B5EF4-FFF2-40B4-BE49-F238E27FC236}">
                <a16:creationId xmlns:a16="http://schemas.microsoft.com/office/drawing/2014/main" id="{FC194877-335F-430A-B8BD-0E61BDBD9B32}"/>
              </a:ext>
            </a:extLst>
          </p:cNvPr>
          <p:cNvSpPr>
            <a:spLocks noChangeArrowheads="1"/>
          </p:cNvSpPr>
          <p:nvPr/>
        </p:nvSpPr>
        <p:spPr bwMode="auto">
          <a:xfrm>
            <a:off x="3137017" y="5602337"/>
            <a:ext cx="317500" cy="177800"/>
          </a:xfrm>
          <a:prstGeom prst="rightArrow">
            <a:avLst>
              <a:gd name="adj1" fmla="val 50000"/>
              <a:gd name="adj2" fmla="val 49562"/>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40" name="矩形 21">
            <a:extLst>
              <a:ext uri="{FF2B5EF4-FFF2-40B4-BE49-F238E27FC236}">
                <a16:creationId xmlns:a16="http://schemas.microsoft.com/office/drawing/2014/main" id="{78452F9E-4801-4F75-8D74-51D526175CD5}"/>
              </a:ext>
            </a:extLst>
          </p:cNvPr>
          <p:cNvSpPr>
            <a:spLocks noChangeArrowheads="1"/>
          </p:cNvSpPr>
          <p:nvPr/>
        </p:nvSpPr>
        <p:spPr bwMode="auto">
          <a:xfrm>
            <a:off x="1638417" y="3803699"/>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失效模式</a:t>
            </a:r>
          </a:p>
        </p:txBody>
      </p:sp>
      <p:sp>
        <p:nvSpPr>
          <p:cNvPr id="50" name="矩形 18">
            <a:extLst>
              <a:ext uri="{FF2B5EF4-FFF2-40B4-BE49-F238E27FC236}">
                <a16:creationId xmlns:a16="http://schemas.microsoft.com/office/drawing/2014/main" id="{1128F3FB-7051-4620-BA7F-606E905850AD}"/>
              </a:ext>
            </a:extLst>
          </p:cNvPr>
          <p:cNvSpPr>
            <a:spLocks noChangeArrowheads="1"/>
          </p:cNvSpPr>
          <p:nvPr/>
        </p:nvSpPr>
        <p:spPr bwMode="auto">
          <a:xfrm>
            <a:off x="1641592" y="4351387"/>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失效起因</a:t>
            </a:r>
          </a:p>
        </p:txBody>
      </p:sp>
      <p:sp>
        <p:nvSpPr>
          <p:cNvPr id="51" name="矩形 22">
            <a:extLst>
              <a:ext uri="{FF2B5EF4-FFF2-40B4-BE49-F238E27FC236}">
                <a16:creationId xmlns:a16="http://schemas.microsoft.com/office/drawing/2014/main" id="{5813C8BB-10CD-490A-9D75-32575773AF5F}"/>
              </a:ext>
            </a:extLst>
          </p:cNvPr>
          <p:cNvSpPr>
            <a:spLocks noChangeArrowheads="1"/>
          </p:cNvSpPr>
          <p:nvPr/>
        </p:nvSpPr>
        <p:spPr bwMode="auto">
          <a:xfrm>
            <a:off x="1638417" y="4927649"/>
            <a:ext cx="1338263"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失效分析</a:t>
            </a:r>
          </a:p>
        </p:txBody>
      </p:sp>
      <p:sp>
        <p:nvSpPr>
          <p:cNvPr id="52" name="矩形 23">
            <a:extLst>
              <a:ext uri="{FF2B5EF4-FFF2-40B4-BE49-F238E27FC236}">
                <a16:creationId xmlns:a16="http://schemas.microsoft.com/office/drawing/2014/main" id="{3BEE6CB4-0694-49AE-AC1A-B229591017CC}"/>
              </a:ext>
            </a:extLst>
          </p:cNvPr>
          <p:cNvSpPr>
            <a:spLocks noChangeArrowheads="1"/>
          </p:cNvSpPr>
          <p:nvPr/>
        </p:nvSpPr>
        <p:spPr bwMode="auto">
          <a:xfrm>
            <a:off x="1638417" y="5507087"/>
            <a:ext cx="1338263"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分析记录</a:t>
            </a:r>
          </a:p>
        </p:txBody>
      </p:sp>
      <p:cxnSp>
        <p:nvCxnSpPr>
          <p:cNvPr id="53" name="肘形连接符 10">
            <a:extLst>
              <a:ext uri="{FF2B5EF4-FFF2-40B4-BE49-F238E27FC236}">
                <a16:creationId xmlns:a16="http://schemas.microsoft.com/office/drawing/2014/main" id="{A28F71E8-5489-46B5-941B-BF3B7FE28E27}"/>
              </a:ext>
            </a:extLst>
          </p:cNvPr>
          <p:cNvCxnSpPr>
            <a:cxnSpLocks noChangeShapeType="1"/>
            <a:stCxn id="25" idx="2"/>
            <a:endCxn id="26" idx="1"/>
          </p:cNvCxnSpPr>
          <p:nvPr/>
        </p:nvCxnSpPr>
        <p:spPr bwMode="auto">
          <a:xfrm rot="16200000" flipH="1">
            <a:off x="1229636" y="1269256"/>
            <a:ext cx="439737" cy="38100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肘形连接符 15">
            <a:extLst>
              <a:ext uri="{FF2B5EF4-FFF2-40B4-BE49-F238E27FC236}">
                <a16:creationId xmlns:a16="http://schemas.microsoft.com/office/drawing/2014/main" id="{6BBB4C5D-F9B3-42FB-90EE-D7970070A3F3}"/>
              </a:ext>
            </a:extLst>
          </p:cNvPr>
          <p:cNvCxnSpPr>
            <a:cxnSpLocks noChangeShapeType="1"/>
            <a:stCxn id="25" idx="2"/>
            <a:endCxn id="27" idx="1"/>
          </p:cNvCxnSpPr>
          <p:nvPr/>
        </p:nvCxnSpPr>
        <p:spPr bwMode="auto">
          <a:xfrm rot="16200000" flipH="1">
            <a:off x="939917" y="1558975"/>
            <a:ext cx="1017587"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肘形连接符 24">
            <a:extLst>
              <a:ext uri="{FF2B5EF4-FFF2-40B4-BE49-F238E27FC236}">
                <a16:creationId xmlns:a16="http://schemas.microsoft.com/office/drawing/2014/main" id="{332D0251-74E4-4811-B29D-77218B63E94D}"/>
              </a:ext>
            </a:extLst>
          </p:cNvPr>
          <p:cNvCxnSpPr>
            <a:cxnSpLocks noChangeShapeType="1"/>
            <a:stCxn id="25" idx="2"/>
            <a:endCxn id="37" idx="1"/>
          </p:cNvCxnSpPr>
          <p:nvPr/>
        </p:nvCxnSpPr>
        <p:spPr bwMode="auto">
          <a:xfrm rot="16200000" flipH="1">
            <a:off x="653374" y="1845518"/>
            <a:ext cx="15938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肘形连接符 26">
            <a:extLst>
              <a:ext uri="{FF2B5EF4-FFF2-40B4-BE49-F238E27FC236}">
                <a16:creationId xmlns:a16="http://schemas.microsoft.com/office/drawing/2014/main" id="{FA24E649-BCCC-428F-A797-941880C8CF5E}"/>
              </a:ext>
            </a:extLst>
          </p:cNvPr>
          <p:cNvCxnSpPr>
            <a:cxnSpLocks noChangeShapeType="1"/>
            <a:stCxn id="25" idx="2"/>
            <a:endCxn id="38" idx="1"/>
          </p:cNvCxnSpPr>
          <p:nvPr/>
        </p:nvCxnSpPr>
        <p:spPr bwMode="auto">
          <a:xfrm rot="16200000" flipH="1">
            <a:off x="363655" y="2135237"/>
            <a:ext cx="21701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肘形连接符 28">
            <a:extLst>
              <a:ext uri="{FF2B5EF4-FFF2-40B4-BE49-F238E27FC236}">
                <a16:creationId xmlns:a16="http://schemas.microsoft.com/office/drawing/2014/main" id="{70E591C4-804A-4A25-BA80-92C0B886E613}"/>
              </a:ext>
            </a:extLst>
          </p:cNvPr>
          <p:cNvCxnSpPr>
            <a:cxnSpLocks noChangeShapeType="1"/>
            <a:stCxn id="25" idx="2"/>
            <a:endCxn id="40" idx="1"/>
          </p:cNvCxnSpPr>
          <p:nvPr/>
        </p:nvCxnSpPr>
        <p:spPr bwMode="auto">
          <a:xfrm rot="16200000" flipH="1">
            <a:off x="74730" y="2424162"/>
            <a:ext cx="274796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肘形连接符 30">
            <a:extLst>
              <a:ext uri="{FF2B5EF4-FFF2-40B4-BE49-F238E27FC236}">
                <a16:creationId xmlns:a16="http://schemas.microsoft.com/office/drawing/2014/main" id="{0585FB7E-D398-4B94-A2E8-BD79855C552A}"/>
              </a:ext>
            </a:extLst>
          </p:cNvPr>
          <p:cNvCxnSpPr>
            <a:cxnSpLocks noChangeShapeType="1"/>
            <a:stCxn id="25" idx="2"/>
            <a:endCxn id="50" idx="1"/>
          </p:cNvCxnSpPr>
          <p:nvPr/>
        </p:nvCxnSpPr>
        <p:spPr bwMode="auto">
          <a:xfrm rot="16200000" flipH="1">
            <a:off x="-197526" y="2696418"/>
            <a:ext cx="32956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肘形连接符 32">
            <a:extLst>
              <a:ext uri="{FF2B5EF4-FFF2-40B4-BE49-F238E27FC236}">
                <a16:creationId xmlns:a16="http://schemas.microsoft.com/office/drawing/2014/main" id="{48739642-B53B-43BB-9011-F608A249E3AF}"/>
              </a:ext>
            </a:extLst>
          </p:cNvPr>
          <p:cNvCxnSpPr>
            <a:cxnSpLocks noChangeShapeType="1"/>
            <a:stCxn id="25" idx="2"/>
            <a:endCxn id="51" idx="1"/>
          </p:cNvCxnSpPr>
          <p:nvPr/>
        </p:nvCxnSpPr>
        <p:spPr bwMode="auto">
          <a:xfrm rot="16200000" flipH="1">
            <a:off x="-487245" y="2986137"/>
            <a:ext cx="38719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肘形连接符 34">
            <a:extLst>
              <a:ext uri="{FF2B5EF4-FFF2-40B4-BE49-F238E27FC236}">
                <a16:creationId xmlns:a16="http://schemas.microsoft.com/office/drawing/2014/main" id="{C347772E-3AEE-402D-B07E-C62644F1A451}"/>
              </a:ext>
            </a:extLst>
          </p:cNvPr>
          <p:cNvCxnSpPr>
            <a:cxnSpLocks noChangeShapeType="1"/>
            <a:stCxn id="25" idx="2"/>
            <a:endCxn id="52" idx="1"/>
          </p:cNvCxnSpPr>
          <p:nvPr/>
        </p:nvCxnSpPr>
        <p:spPr bwMode="auto">
          <a:xfrm rot="16200000" flipH="1">
            <a:off x="-776964" y="3275856"/>
            <a:ext cx="4451350"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图片 1">
            <a:extLst>
              <a:ext uri="{FF2B5EF4-FFF2-40B4-BE49-F238E27FC236}">
                <a16:creationId xmlns:a16="http://schemas.microsoft.com/office/drawing/2014/main" id="{2A089F36-815D-49E6-879F-885843F51B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5597" y="1074799"/>
            <a:ext cx="7403888" cy="48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82606659-9067-4401-B8CA-A7040E1A7400}"/>
              </a:ext>
            </a:extLst>
          </p:cNvPr>
          <p:cNvSpPr txBox="1"/>
          <p:nvPr/>
        </p:nvSpPr>
        <p:spPr>
          <a:xfrm>
            <a:off x="5104059" y="5694021"/>
            <a:ext cx="748923" cy="261610"/>
          </a:xfrm>
          <a:prstGeom prst="rect">
            <a:avLst/>
          </a:prstGeom>
          <a:solidFill>
            <a:schemeClr val="tx2">
              <a:lumMod val="20000"/>
              <a:lumOff val="80000"/>
            </a:schemeClr>
          </a:solidFill>
        </p:spPr>
        <p:txBody>
          <a:bodyPr wrap="none" rtlCol="0">
            <a:spAutoFit/>
          </a:bodyPr>
          <a:lstStyle/>
          <a:p>
            <a:r>
              <a:rPr lang="zh-CN" altLang="en-US" sz="1100" dirty="0">
                <a:latin typeface="微软雅黑" panose="020B0503020204020204" pitchFamily="34" charset="-122"/>
                <a:ea typeface="微软雅黑" panose="020B0503020204020204" pitchFamily="34" charset="-122"/>
              </a:rPr>
              <a:t>架构分析</a:t>
            </a:r>
          </a:p>
        </p:txBody>
      </p:sp>
    </p:spTree>
    <p:extLst>
      <p:ext uri="{BB962C8B-B14F-4D97-AF65-F5344CB8AC3E}">
        <p14:creationId xmlns:p14="http://schemas.microsoft.com/office/powerpoint/2010/main" val="13735578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失效分析</a:t>
            </a:r>
            <a:endParaRPr lang="zh-CN" altLang="en-US" sz="3600" dirty="0"/>
          </a:p>
        </p:txBody>
      </p:sp>
      <p:sp>
        <p:nvSpPr>
          <p:cNvPr id="25" name="矩形 1">
            <a:extLst>
              <a:ext uri="{FF2B5EF4-FFF2-40B4-BE49-F238E27FC236}">
                <a16:creationId xmlns:a16="http://schemas.microsoft.com/office/drawing/2014/main" id="{073C1883-92FD-49C7-A15F-6C1A319565E8}"/>
              </a:ext>
            </a:extLst>
          </p:cNvPr>
          <p:cNvSpPr>
            <a:spLocks noChangeArrowheads="1"/>
          </p:cNvSpPr>
          <p:nvPr/>
        </p:nvSpPr>
        <p:spPr bwMode="auto">
          <a:xfrm>
            <a:off x="647817" y="839837"/>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失效分析</a:t>
            </a:r>
            <a:endParaRPr lang="en-US" altLang="zh-CN" sz="2000">
              <a:latin typeface="微软雅黑" panose="020B0503020204020204" pitchFamily="34" charset="-122"/>
              <a:ea typeface="微软雅黑" panose="020B0503020204020204" pitchFamily="34" charset="-122"/>
            </a:endParaRPr>
          </a:p>
        </p:txBody>
      </p:sp>
      <p:sp>
        <p:nvSpPr>
          <p:cNvPr id="26" name="矩形 2">
            <a:extLst>
              <a:ext uri="{FF2B5EF4-FFF2-40B4-BE49-F238E27FC236}">
                <a16:creationId xmlns:a16="http://schemas.microsoft.com/office/drawing/2014/main" id="{225D0AB6-191D-4398-943A-1C52BB78B371}"/>
              </a:ext>
            </a:extLst>
          </p:cNvPr>
          <p:cNvSpPr>
            <a:spLocks noChangeArrowheads="1"/>
          </p:cNvSpPr>
          <p:nvPr/>
        </p:nvSpPr>
        <p:spPr bwMode="auto">
          <a:xfrm>
            <a:off x="1640005" y="1493887"/>
            <a:ext cx="1338262"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目的</a:t>
            </a:r>
          </a:p>
        </p:txBody>
      </p:sp>
      <p:sp>
        <p:nvSpPr>
          <p:cNvPr id="27" name="矩形 3">
            <a:extLst>
              <a:ext uri="{FF2B5EF4-FFF2-40B4-BE49-F238E27FC236}">
                <a16:creationId xmlns:a16="http://schemas.microsoft.com/office/drawing/2014/main" id="{D99DD550-AA5B-4CB7-8966-950E37BA4903}"/>
              </a:ext>
            </a:extLst>
          </p:cNvPr>
          <p:cNvSpPr>
            <a:spLocks noChangeArrowheads="1"/>
          </p:cNvSpPr>
          <p:nvPr/>
        </p:nvSpPr>
        <p:spPr bwMode="auto">
          <a:xfrm>
            <a:off x="1638417" y="2071737"/>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a:t>
            </a:r>
          </a:p>
        </p:txBody>
      </p:sp>
      <p:sp>
        <p:nvSpPr>
          <p:cNvPr id="37" name="矩形 4">
            <a:extLst>
              <a:ext uri="{FF2B5EF4-FFF2-40B4-BE49-F238E27FC236}">
                <a16:creationId xmlns:a16="http://schemas.microsoft.com/office/drawing/2014/main" id="{7579DCDB-2FDB-4348-AED5-5D176635047C}"/>
              </a:ext>
            </a:extLst>
          </p:cNvPr>
          <p:cNvSpPr>
            <a:spLocks noChangeArrowheads="1"/>
          </p:cNvSpPr>
          <p:nvPr/>
        </p:nvSpPr>
        <p:spPr bwMode="auto">
          <a:xfrm>
            <a:off x="1641592" y="2647999"/>
            <a:ext cx="1335088"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失效链</a:t>
            </a:r>
          </a:p>
        </p:txBody>
      </p:sp>
      <p:sp>
        <p:nvSpPr>
          <p:cNvPr id="38" name="矩形 5">
            <a:extLst>
              <a:ext uri="{FF2B5EF4-FFF2-40B4-BE49-F238E27FC236}">
                <a16:creationId xmlns:a16="http://schemas.microsoft.com/office/drawing/2014/main" id="{71597E0B-F634-42A1-9BD4-A247B566D8A4}"/>
              </a:ext>
            </a:extLst>
          </p:cNvPr>
          <p:cNvSpPr>
            <a:spLocks noChangeArrowheads="1"/>
          </p:cNvSpPr>
          <p:nvPr/>
        </p:nvSpPr>
        <p:spPr bwMode="auto">
          <a:xfrm>
            <a:off x="1638417" y="3224262"/>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失效影响</a:t>
            </a:r>
          </a:p>
        </p:txBody>
      </p:sp>
      <p:sp>
        <p:nvSpPr>
          <p:cNvPr id="39" name="右箭头 14">
            <a:extLst>
              <a:ext uri="{FF2B5EF4-FFF2-40B4-BE49-F238E27FC236}">
                <a16:creationId xmlns:a16="http://schemas.microsoft.com/office/drawing/2014/main" id="{FC194877-335F-430A-B8BD-0E61BDBD9B32}"/>
              </a:ext>
            </a:extLst>
          </p:cNvPr>
          <p:cNvSpPr>
            <a:spLocks noChangeArrowheads="1"/>
          </p:cNvSpPr>
          <p:nvPr/>
        </p:nvSpPr>
        <p:spPr bwMode="auto">
          <a:xfrm>
            <a:off x="3137017" y="5602337"/>
            <a:ext cx="317500" cy="177800"/>
          </a:xfrm>
          <a:prstGeom prst="rightArrow">
            <a:avLst>
              <a:gd name="adj1" fmla="val 50000"/>
              <a:gd name="adj2" fmla="val 49562"/>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40" name="矩形 21">
            <a:extLst>
              <a:ext uri="{FF2B5EF4-FFF2-40B4-BE49-F238E27FC236}">
                <a16:creationId xmlns:a16="http://schemas.microsoft.com/office/drawing/2014/main" id="{78452F9E-4801-4F75-8D74-51D526175CD5}"/>
              </a:ext>
            </a:extLst>
          </p:cNvPr>
          <p:cNvSpPr>
            <a:spLocks noChangeArrowheads="1"/>
          </p:cNvSpPr>
          <p:nvPr/>
        </p:nvSpPr>
        <p:spPr bwMode="auto">
          <a:xfrm>
            <a:off x="1638417" y="3803699"/>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失效模式</a:t>
            </a:r>
          </a:p>
        </p:txBody>
      </p:sp>
      <p:sp>
        <p:nvSpPr>
          <p:cNvPr id="50" name="矩形 18">
            <a:extLst>
              <a:ext uri="{FF2B5EF4-FFF2-40B4-BE49-F238E27FC236}">
                <a16:creationId xmlns:a16="http://schemas.microsoft.com/office/drawing/2014/main" id="{1128F3FB-7051-4620-BA7F-606E905850AD}"/>
              </a:ext>
            </a:extLst>
          </p:cNvPr>
          <p:cNvSpPr>
            <a:spLocks noChangeArrowheads="1"/>
          </p:cNvSpPr>
          <p:nvPr/>
        </p:nvSpPr>
        <p:spPr bwMode="auto">
          <a:xfrm>
            <a:off x="1641592" y="4351387"/>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失效起因</a:t>
            </a:r>
          </a:p>
        </p:txBody>
      </p:sp>
      <p:sp>
        <p:nvSpPr>
          <p:cNvPr id="51" name="矩形 22">
            <a:extLst>
              <a:ext uri="{FF2B5EF4-FFF2-40B4-BE49-F238E27FC236}">
                <a16:creationId xmlns:a16="http://schemas.microsoft.com/office/drawing/2014/main" id="{5813C8BB-10CD-490A-9D75-32575773AF5F}"/>
              </a:ext>
            </a:extLst>
          </p:cNvPr>
          <p:cNvSpPr>
            <a:spLocks noChangeArrowheads="1"/>
          </p:cNvSpPr>
          <p:nvPr/>
        </p:nvSpPr>
        <p:spPr bwMode="auto">
          <a:xfrm>
            <a:off x="1638417" y="4927649"/>
            <a:ext cx="1338263"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失效分析</a:t>
            </a:r>
          </a:p>
        </p:txBody>
      </p:sp>
      <p:sp>
        <p:nvSpPr>
          <p:cNvPr id="52" name="矩形 23">
            <a:extLst>
              <a:ext uri="{FF2B5EF4-FFF2-40B4-BE49-F238E27FC236}">
                <a16:creationId xmlns:a16="http://schemas.microsoft.com/office/drawing/2014/main" id="{3BEE6CB4-0694-49AE-AC1A-B229591017CC}"/>
              </a:ext>
            </a:extLst>
          </p:cNvPr>
          <p:cNvSpPr>
            <a:spLocks noChangeArrowheads="1"/>
          </p:cNvSpPr>
          <p:nvPr/>
        </p:nvSpPr>
        <p:spPr bwMode="auto">
          <a:xfrm>
            <a:off x="1638417" y="5507087"/>
            <a:ext cx="1338263"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分析记录</a:t>
            </a:r>
          </a:p>
        </p:txBody>
      </p:sp>
      <p:cxnSp>
        <p:nvCxnSpPr>
          <p:cNvPr id="53" name="肘形连接符 10">
            <a:extLst>
              <a:ext uri="{FF2B5EF4-FFF2-40B4-BE49-F238E27FC236}">
                <a16:creationId xmlns:a16="http://schemas.microsoft.com/office/drawing/2014/main" id="{A28F71E8-5489-46B5-941B-BF3B7FE28E27}"/>
              </a:ext>
            </a:extLst>
          </p:cNvPr>
          <p:cNvCxnSpPr>
            <a:cxnSpLocks noChangeShapeType="1"/>
            <a:stCxn id="25" idx="2"/>
            <a:endCxn id="26" idx="1"/>
          </p:cNvCxnSpPr>
          <p:nvPr/>
        </p:nvCxnSpPr>
        <p:spPr bwMode="auto">
          <a:xfrm rot="16200000" flipH="1">
            <a:off x="1229636" y="1269256"/>
            <a:ext cx="439737" cy="38100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肘形连接符 15">
            <a:extLst>
              <a:ext uri="{FF2B5EF4-FFF2-40B4-BE49-F238E27FC236}">
                <a16:creationId xmlns:a16="http://schemas.microsoft.com/office/drawing/2014/main" id="{6BBB4C5D-F9B3-42FB-90EE-D7970070A3F3}"/>
              </a:ext>
            </a:extLst>
          </p:cNvPr>
          <p:cNvCxnSpPr>
            <a:cxnSpLocks noChangeShapeType="1"/>
            <a:stCxn id="25" idx="2"/>
            <a:endCxn id="27" idx="1"/>
          </p:cNvCxnSpPr>
          <p:nvPr/>
        </p:nvCxnSpPr>
        <p:spPr bwMode="auto">
          <a:xfrm rot="16200000" flipH="1">
            <a:off x="939917" y="1558975"/>
            <a:ext cx="1017587"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肘形连接符 24">
            <a:extLst>
              <a:ext uri="{FF2B5EF4-FFF2-40B4-BE49-F238E27FC236}">
                <a16:creationId xmlns:a16="http://schemas.microsoft.com/office/drawing/2014/main" id="{332D0251-74E4-4811-B29D-77218B63E94D}"/>
              </a:ext>
            </a:extLst>
          </p:cNvPr>
          <p:cNvCxnSpPr>
            <a:cxnSpLocks noChangeShapeType="1"/>
            <a:stCxn id="25" idx="2"/>
            <a:endCxn id="37" idx="1"/>
          </p:cNvCxnSpPr>
          <p:nvPr/>
        </p:nvCxnSpPr>
        <p:spPr bwMode="auto">
          <a:xfrm rot="16200000" flipH="1">
            <a:off x="653374" y="1845518"/>
            <a:ext cx="15938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肘形连接符 26">
            <a:extLst>
              <a:ext uri="{FF2B5EF4-FFF2-40B4-BE49-F238E27FC236}">
                <a16:creationId xmlns:a16="http://schemas.microsoft.com/office/drawing/2014/main" id="{FA24E649-BCCC-428F-A797-941880C8CF5E}"/>
              </a:ext>
            </a:extLst>
          </p:cNvPr>
          <p:cNvCxnSpPr>
            <a:cxnSpLocks noChangeShapeType="1"/>
            <a:stCxn id="25" idx="2"/>
            <a:endCxn id="38" idx="1"/>
          </p:cNvCxnSpPr>
          <p:nvPr/>
        </p:nvCxnSpPr>
        <p:spPr bwMode="auto">
          <a:xfrm rot="16200000" flipH="1">
            <a:off x="363655" y="2135237"/>
            <a:ext cx="21701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肘形连接符 28">
            <a:extLst>
              <a:ext uri="{FF2B5EF4-FFF2-40B4-BE49-F238E27FC236}">
                <a16:creationId xmlns:a16="http://schemas.microsoft.com/office/drawing/2014/main" id="{70E591C4-804A-4A25-BA80-92C0B886E613}"/>
              </a:ext>
            </a:extLst>
          </p:cNvPr>
          <p:cNvCxnSpPr>
            <a:cxnSpLocks noChangeShapeType="1"/>
            <a:stCxn id="25" idx="2"/>
            <a:endCxn id="40" idx="1"/>
          </p:cNvCxnSpPr>
          <p:nvPr/>
        </p:nvCxnSpPr>
        <p:spPr bwMode="auto">
          <a:xfrm rot="16200000" flipH="1">
            <a:off x="74730" y="2424162"/>
            <a:ext cx="274796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肘形连接符 30">
            <a:extLst>
              <a:ext uri="{FF2B5EF4-FFF2-40B4-BE49-F238E27FC236}">
                <a16:creationId xmlns:a16="http://schemas.microsoft.com/office/drawing/2014/main" id="{0585FB7E-D398-4B94-A2E8-BD79855C552A}"/>
              </a:ext>
            </a:extLst>
          </p:cNvPr>
          <p:cNvCxnSpPr>
            <a:cxnSpLocks noChangeShapeType="1"/>
            <a:stCxn id="25" idx="2"/>
            <a:endCxn id="50" idx="1"/>
          </p:cNvCxnSpPr>
          <p:nvPr/>
        </p:nvCxnSpPr>
        <p:spPr bwMode="auto">
          <a:xfrm rot="16200000" flipH="1">
            <a:off x="-197526" y="2696418"/>
            <a:ext cx="3295650"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肘形连接符 32">
            <a:extLst>
              <a:ext uri="{FF2B5EF4-FFF2-40B4-BE49-F238E27FC236}">
                <a16:creationId xmlns:a16="http://schemas.microsoft.com/office/drawing/2014/main" id="{48739642-B53B-43BB-9011-F608A249E3AF}"/>
              </a:ext>
            </a:extLst>
          </p:cNvPr>
          <p:cNvCxnSpPr>
            <a:cxnSpLocks noChangeShapeType="1"/>
            <a:stCxn id="25" idx="2"/>
            <a:endCxn id="51" idx="1"/>
          </p:cNvCxnSpPr>
          <p:nvPr/>
        </p:nvCxnSpPr>
        <p:spPr bwMode="auto">
          <a:xfrm rot="16200000" flipH="1">
            <a:off x="-487245" y="2986137"/>
            <a:ext cx="3871912"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肘形连接符 34">
            <a:extLst>
              <a:ext uri="{FF2B5EF4-FFF2-40B4-BE49-F238E27FC236}">
                <a16:creationId xmlns:a16="http://schemas.microsoft.com/office/drawing/2014/main" id="{C347772E-3AEE-402D-B07E-C62644F1A451}"/>
              </a:ext>
            </a:extLst>
          </p:cNvPr>
          <p:cNvCxnSpPr>
            <a:cxnSpLocks noChangeShapeType="1"/>
            <a:stCxn id="25" idx="2"/>
            <a:endCxn id="52" idx="1"/>
          </p:cNvCxnSpPr>
          <p:nvPr/>
        </p:nvCxnSpPr>
        <p:spPr bwMode="auto">
          <a:xfrm rot="16200000" flipH="1">
            <a:off x="-776964" y="3275856"/>
            <a:ext cx="4451350"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8" name="图片 1">
            <a:extLst>
              <a:ext uri="{FF2B5EF4-FFF2-40B4-BE49-F238E27FC236}">
                <a16:creationId xmlns:a16="http://schemas.microsoft.com/office/drawing/2014/main" id="{5D569CE6-3890-4632-BACF-C1CDAF8B2E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95750" y="975836"/>
            <a:ext cx="7613432" cy="344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
            <a:extLst>
              <a:ext uri="{FF2B5EF4-FFF2-40B4-BE49-F238E27FC236}">
                <a16:creationId xmlns:a16="http://schemas.microsoft.com/office/drawing/2014/main" id="{34B56A11-4C01-4C47-8457-E040CCEA8A04}"/>
              </a:ext>
            </a:extLst>
          </p:cNvPr>
          <p:cNvSpPr>
            <a:spLocks noChangeArrowheads="1"/>
          </p:cNvSpPr>
          <p:nvPr/>
        </p:nvSpPr>
        <p:spPr bwMode="auto">
          <a:xfrm>
            <a:off x="3646249" y="4511286"/>
            <a:ext cx="76708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600" dirty="0">
                <a:latin typeface="微软雅黑" panose="020B0503020204020204" pitchFamily="34" charset="-122"/>
                <a:ea typeface="微软雅黑" panose="020B0503020204020204" pitchFamily="34" charset="-122"/>
              </a:rPr>
              <a:t>通过检查功能分析中的各个项目，开始构建失效链。</a:t>
            </a:r>
          </a:p>
          <a:p>
            <a:pPr algn="just">
              <a:lnSpc>
                <a:spcPct val="150000"/>
              </a:lnSpc>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失效影响（</a:t>
            </a:r>
            <a:r>
              <a:rPr lang="en-US" altLang="zh-CN" sz="1600" dirty="0">
                <a:latin typeface="微软雅黑" panose="020B0503020204020204" pitchFamily="34" charset="-122"/>
                <a:ea typeface="微软雅黑" panose="020B0503020204020204" pitchFamily="34" charset="-122"/>
              </a:rPr>
              <a:t>FE</a:t>
            </a:r>
            <a:r>
              <a:rPr lang="zh-CN" altLang="en-US" sz="1600" dirty="0">
                <a:latin typeface="微软雅黑" panose="020B0503020204020204" pitchFamily="34" charset="-122"/>
                <a:ea typeface="微软雅黑" panose="020B0503020204020204" pitchFamily="34" charset="-122"/>
              </a:rPr>
              <a:t>）：功能分析中与“一较高级要素或最终用户”相关的失效影响</a:t>
            </a:r>
          </a:p>
          <a:p>
            <a:pPr algn="just">
              <a:lnSpc>
                <a:spcPct val="150000"/>
              </a:lnSpc>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失效模式（</a:t>
            </a:r>
            <a:r>
              <a:rPr lang="en-US" altLang="zh-CN" sz="1600" dirty="0">
                <a:latin typeface="微软雅黑" panose="020B0503020204020204" pitchFamily="34" charset="-122"/>
                <a:ea typeface="微软雅黑" panose="020B0503020204020204" pitchFamily="34" charset="-122"/>
              </a:rPr>
              <a:t>FM</a:t>
            </a:r>
            <a:r>
              <a:rPr lang="zh-CN" altLang="en-US" sz="1600" dirty="0">
                <a:latin typeface="微软雅黑" panose="020B0503020204020204" pitchFamily="34" charset="-122"/>
                <a:ea typeface="微软雅黑" panose="020B0503020204020204" pitchFamily="34" charset="-122"/>
              </a:rPr>
              <a:t>）：功能分析中与“关注要素”相关的失效模式（或类型）</a:t>
            </a:r>
          </a:p>
          <a:p>
            <a:pPr algn="just">
              <a:lnSpc>
                <a:spcPct val="150000"/>
              </a:lnSpc>
            </a:pP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失效起因（</a:t>
            </a:r>
            <a:r>
              <a:rPr lang="en-US" altLang="zh-CN" sz="1600" dirty="0">
                <a:latin typeface="微软雅黑" panose="020B0503020204020204" pitchFamily="34" charset="-122"/>
                <a:ea typeface="微软雅黑" panose="020B0503020204020204" pitchFamily="34" charset="-122"/>
              </a:rPr>
              <a:t>FC</a:t>
            </a:r>
            <a:r>
              <a:rPr lang="zh-CN" altLang="en-US" sz="1600" dirty="0">
                <a:latin typeface="微软雅黑" panose="020B0503020204020204" pitchFamily="34" charset="-122"/>
                <a:ea typeface="微软雅黑" panose="020B0503020204020204" pitchFamily="34" charset="-122"/>
              </a:rPr>
              <a:t>）：结构树中与“下一较低级别要素或特性”相关的失效起因</a:t>
            </a:r>
          </a:p>
        </p:txBody>
      </p:sp>
    </p:spTree>
    <p:extLst>
      <p:ext uri="{BB962C8B-B14F-4D97-AF65-F5344CB8AC3E}">
        <p14:creationId xmlns:p14="http://schemas.microsoft.com/office/powerpoint/2010/main" val="34433554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30" name="矩形 1">
            <a:extLst>
              <a:ext uri="{FF2B5EF4-FFF2-40B4-BE49-F238E27FC236}">
                <a16:creationId xmlns:a16="http://schemas.microsoft.com/office/drawing/2014/main" id="{9490CA35-3E31-477A-A9E4-9F750DEFC974}"/>
              </a:ext>
            </a:extLst>
          </p:cNvPr>
          <p:cNvSpPr>
            <a:spLocks noChangeArrowheads="1"/>
          </p:cNvSpPr>
          <p:nvPr/>
        </p:nvSpPr>
        <p:spPr bwMode="auto">
          <a:xfrm>
            <a:off x="802678" y="865188"/>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风险分析</a:t>
            </a:r>
            <a:endParaRPr lang="en-US" altLang="zh-CN" sz="2000">
              <a:latin typeface="微软雅黑" panose="020B0503020204020204" pitchFamily="34" charset="-122"/>
              <a:ea typeface="微软雅黑" panose="020B0503020204020204" pitchFamily="34" charset="-122"/>
            </a:endParaRPr>
          </a:p>
        </p:txBody>
      </p:sp>
      <p:sp>
        <p:nvSpPr>
          <p:cNvPr id="31" name="矩形 2">
            <a:extLst>
              <a:ext uri="{FF2B5EF4-FFF2-40B4-BE49-F238E27FC236}">
                <a16:creationId xmlns:a16="http://schemas.microsoft.com/office/drawing/2014/main" id="{8F12BE3A-EABF-4822-B76D-53794ECD0C39}"/>
              </a:ext>
            </a:extLst>
          </p:cNvPr>
          <p:cNvSpPr>
            <a:spLocks noChangeArrowheads="1"/>
          </p:cNvSpPr>
          <p:nvPr/>
        </p:nvSpPr>
        <p:spPr bwMode="auto">
          <a:xfrm>
            <a:off x="1790103" y="1766888"/>
            <a:ext cx="1338263" cy="369887"/>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分析目的</a:t>
            </a:r>
          </a:p>
        </p:txBody>
      </p:sp>
      <p:sp>
        <p:nvSpPr>
          <p:cNvPr id="32" name="矩形 3">
            <a:extLst>
              <a:ext uri="{FF2B5EF4-FFF2-40B4-BE49-F238E27FC236}">
                <a16:creationId xmlns:a16="http://schemas.microsoft.com/office/drawing/2014/main" id="{BA596895-0471-4429-AC6E-D333E37CADE1}"/>
              </a:ext>
            </a:extLst>
          </p:cNvPr>
          <p:cNvSpPr>
            <a:spLocks noChangeArrowheads="1"/>
          </p:cNvSpPr>
          <p:nvPr/>
        </p:nvSpPr>
        <p:spPr bwMode="auto">
          <a:xfrm>
            <a:off x="1790103" y="2436813"/>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设计控制</a:t>
            </a:r>
            <a:endParaRPr lang="en-US" altLang="zh-CN">
              <a:latin typeface="微软雅黑" panose="020B0503020204020204" pitchFamily="34" charset="-122"/>
              <a:ea typeface="微软雅黑" panose="020B0503020204020204" pitchFamily="34" charset="-122"/>
            </a:endParaRPr>
          </a:p>
        </p:txBody>
      </p:sp>
      <p:sp>
        <p:nvSpPr>
          <p:cNvPr id="33" name="矩形 4">
            <a:extLst>
              <a:ext uri="{FF2B5EF4-FFF2-40B4-BE49-F238E27FC236}">
                <a16:creationId xmlns:a16="http://schemas.microsoft.com/office/drawing/2014/main" id="{91CB727C-9413-4D08-8C5F-D161977D7C7B}"/>
              </a:ext>
            </a:extLst>
          </p:cNvPr>
          <p:cNvSpPr>
            <a:spLocks noChangeArrowheads="1"/>
          </p:cNvSpPr>
          <p:nvPr/>
        </p:nvSpPr>
        <p:spPr bwMode="auto">
          <a:xfrm>
            <a:off x="1793278" y="3167063"/>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预防控制</a:t>
            </a:r>
          </a:p>
        </p:txBody>
      </p:sp>
      <p:sp>
        <p:nvSpPr>
          <p:cNvPr id="34" name="矩形 5">
            <a:extLst>
              <a:ext uri="{FF2B5EF4-FFF2-40B4-BE49-F238E27FC236}">
                <a16:creationId xmlns:a16="http://schemas.microsoft.com/office/drawing/2014/main" id="{782CA04D-96E8-4300-9B6C-3B91AD346699}"/>
              </a:ext>
            </a:extLst>
          </p:cNvPr>
          <p:cNvSpPr>
            <a:spLocks noChangeArrowheads="1"/>
          </p:cNvSpPr>
          <p:nvPr/>
        </p:nvSpPr>
        <p:spPr bwMode="auto">
          <a:xfrm>
            <a:off x="1796453" y="3860800"/>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探测控制</a:t>
            </a:r>
          </a:p>
        </p:txBody>
      </p:sp>
      <p:sp>
        <p:nvSpPr>
          <p:cNvPr id="35" name="右箭头 14">
            <a:extLst>
              <a:ext uri="{FF2B5EF4-FFF2-40B4-BE49-F238E27FC236}">
                <a16:creationId xmlns:a16="http://schemas.microsoft.com/office/drawing/2014/main" id="{ADE267C6-02A5-45DA-95D9-8ACF314EC0BB}"/>
              </a:ext>
            </a:extLst>
          </p:cNvPr>
          <p:cNvSpPr>
            <a:spLocks noChangeArrowheads="1"/>
          </p:cNvSpPr>
          <p:nvPr/>
        </p:nvSpPr>
        <p:spPr bwMode="auto">
          <a:xfrm>
            <a:off x="3250603" y="1863725"/>
            <a:ext cx="319088" cy="176213"/>
          </a:xfrm>
          <a:prstGeom prst="rightArrow">
            <a:avLst>
              <a:gd name="adj1" fmla="val 50000"/>
              <a:gd name="adj2" fmla="val 50258"/>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36" name="矩形 21">
            <a:extLst>
              <a:ext uri="{FF2B5EF4-FFF2-40B4-BE49-F238E27FC236}">
                <a16:creationId xmlns:a16="http://schemas.microsoft.com/office/drawing/2014/main" id="{D3D99F3B-0570-40C7-A8F8-F970E0A18339}"/>
              </a:ext>
            </a:extLst>
          </p:cNvPr>
          <p:cNvSpPr>
            <a:spLocks noChangeArrowheads="1"/>
          </p:cNvSpPr>
          <p:nvPr/>
        </p:nvSpPr>
        <p:spPr bwMode="auto">
          <a:xfrm>
            <a:off x="1788516" y="4522788"/>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控制确认</a:t>
            </a:r>
            <a:endParaRPr lang="en-US" altLang="zh-CN" dirty="0">
              <a:latin typeface="微软雅黑" panose="020B0503020204020204" pitchFamily="34" charset="-122"/>
              <a:ea typeface="微软雅黑" panose="020B0503020204020204" pitchFamily="34" charset="-122"/>
            </a:endParaRPr>
          </a:p>
        </p:txBody>
      </p:sp>
      <p:sp>
        <p:nvSpPr>
          <p:cNvPr id="41" name="矩形 18">
            <a:extLst>
              <a:ext uri="{FF2B5EF4-FFF2-40B4-BE49-F238E27FC236}">
                <a16:creationId xmlns:a16="http://schemas.microsoft.com/office/drawing/2014/main" id="{E364327E-DBC7-4251-9C47-28E3C13D59A3}"/>
              </a:ext>
            </a:extLst>
          </p:cNvPr>
          <p:cNvSpPr>
            <a:spLocks noChangeArrowheads="1"/>
          </p:cNvSpPr>
          <p:nvPr/>
        </p:nvSpPr>
        <p:spPr bwMode="auto">
          <a:xfrm>
            <a:off x="1788516" y="5192713"/>
            <a:ext cx="1336675"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风险评估</a:t>
            </a:r>
          </a:p>
        </p:txBody>
      </p:sp>
      <p:cxnSp>
        <p:nvCxnSpPr>
          <p:cNvPr id="42" name="肘形连接符 7">
            <a:extLst>
              <a:ext uri="{FF2B5EF4-FFF2-40B4-BE49-F238E27FC236}">
                <a16:creationId xmlns:a16="http://schemas.microsoft.com/office/drawing/2014/main" id="{4C390BBC-42C5-42F7-99EC-86459DDA9F97}"/>
              </a:ext>
            </a:extLst>
          </p:cNvPr>
          <p:cNvCxnSpPr>
            <a:cxnSpLocks noChangeShapeType="1"/>
            <a:stCxn id="30" idx="2"/>
            <a:endCxn id="31" idx="1"/>
          </p:cNvCxnSpPr>
          <p:nvPr/>
        </p:nvCxnSpPr>
        <p:spPr bwMode="auto">
          <a:xfrm rot="16200000" flipH="1">
            <a:off x="1259085" y="1420019"/>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肘形连接符 9">
            <a:extLst>
              <a:ext uri="{FF2B5EF4-FFF2-40B4-BE49-F238E27FC236}">
                <a16:creationId xmlns:a16="http://schemas.microsoft.com/office/drawing/2014/main" id="{B43118A4-9D0C-43B2-8C47-B161B0A772DD}"/>
              </a:ext>
            </a:extLst>
          </p:cNvPr>
          <p:cNvCxnSpPr>
            <a:cxnSpLocks noChangeShapeType="1"/>
            <a:stCxn id="30" idx="2"/>
            <a:endCxn id="32" idx="1"/>
          </p:cNvCxnSpPr>
          <p:nvPr/>
        </p:nvCxnSpPr>
        <p:spPr bwMode="auto">
          <a:xfrm rot="16200000" flipH="1">
            <a:off x="924122" y="1754982"/>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肘形连接符 12">
            <a:extLst>
              <a:ext uri="{FF2B5EF4-FFF2-40B4-BE49-F238E27FC236}">
                <a16:creationId xmlns:a16="http://schemas.microsoft.com/office/drawing/2014/main" id="{5B1BB841-0DF1-45DC-8BF4-E729DF2296BF}"/>
              </a:ext>
            </a:extLst>
          </p:cNvPr>
          <p:cNvCxnSpPr>
            <a:cxnSpLocks noChangeShapeType="1"/>
            <a:stCxn id="30" idx="2"/>
            <a:endCxn id="33" idx="1"/>
          </p:cNvCxnSpPr>
          <p:nvPr/>
        </p:nvCxnSpPr>
        <p:spPr bwMode="auto">
          <a:xfrm rot="16200000" flipH="1">
            <a:off x="560584" y="2118520"/>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肘形连接符 16">
            <a:extLst>
              <a:ext uri="{FF2B5EF4-FFF2-40B4-BE49-F238E27FC236}">
                <a16:creationId xmlns:a16="http://schemas.microsoft.com/office/drawing/2014/main" id="{E732477D-27A7-4D6B-9F11-9D33EAC2371B}"/>
              </a:ext>
            </a:extLst>
          </p:cNvPr>
          <p:cNvCxnSpPr>
            <a:cxnSpLocks noChangeShapeType="1"/>
            <a:stCxn id="30" idx="2"/>
            <a:endCxn id="34" idx="1"/>
          </p:cNvCxnSpPr>
          <p:nvPr/>
        </p:nvCxnSpPr>
        <p:spPr bwMode="auto">
          <a:xfrm rot="16200000" flipH="1">
            <a:off x="215304" y="2463800"/>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肘形连接符 19">
            <a:extLst>
              <a:ext uri="{FF2B5EF4-FFF2-40B4-BE49-F238E27FC236}">
                <a16:creationId xmlns:a16="http://schemas.microsoft.com/office/drawing/2014/main" id="{F00EC615-70EA-4D6A-9941-185130EAEA3F}"/>
              </a:ext>
            </a:extLst>
          </p:cNvPr>
          <p:cNvCxnSpPr>
            <a:cxnSpLocks noChangeShapeType="1"/>
            <a:stCxn id="30" idx="2"/>
            <a:endCxn id="36" idx="1"/>
          </p:cNvCxnSpPr>
          <p:nvPr/>
        </p:nvCxnSpPr>
        <p:spPr bwMode="auto">
          <a:xfrm rot="16200000" flipH="1">
            <a:off x="-120453" y="2799557"/>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肘形连接符 29">
            <a:extLst>
              <a:ext uri="{FF2B5EF4-FFF2-40B4-BE49-F238E27FC236}">
                <a16:creationId xmlns:a16="http://schemas.microsoft.com/office/drawing/2014/main" id="{38087499-4198-4882-85E2-ADC3C90FF99B}"/>
              </a:ext>
            </a:extLst>
          </p:cNvPr>
          <p:cNvCxnSpPr>
            <a:cxnSpLocks noChangeShapeType="1"/>
            <a:stCxn id="30" idx="2"/>
            <a:endCxn id="41" idx="1"/>
          </p:cNvCxnSpPr>
          <p:nvPr/>
        </p:nvCxnSpPr>
        <p:spPr bwMode="auto">
          <a:xfrm rot="16200000" flipH="1">
            <a:off x="-454622" y="3133726"/>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矩形 1">
            <a:extLst>
              <a:ext uri="{FF2B5EF4-FFF2-40B4-BE49-F238E27FC236}">
                <a16:creationId xmlns:a16="http://schemas.microsoft.com/office/drawing/2014/main" id="{A4E5F7A4-3D39-4554-AC5C-1B10F95C5AFA}"/>
              </a:ext>
            </a:extLst>
          </p:cNvPr>
          <p:cNvSpPr>
            <a:spLocks noChangeArrowheads="1"/>
          </p:cNvSpPr>
          <p:nvPr/>
        </p:nvSpPr>
        <p:spPr bwMode="auto">
          <a:xfrm>
            <a:off x="3503056" y="1315247"/>
            <a:ext cx="7706125" cy="3511346"/>
          </a:xfrm>
          <a:prstGeom prst="rect">
            <a:avLst/>
          </a:prstGeom>
          <a:solidFill>
            <a:schemeClr val="accent1">
              <a:lumMod val="20000"/>
              <a:lumOff val="80000"/>
            </a:schemeClr>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设计风险分析的目的是通过评估</a:t>
            </a:r>
            <a:r>
              <a:rPr lang="zh-CN" altLang="en-US" b="1" dirty="0">
                <a:solidFill>
                  <a:srgbClr val="FF0000"/>
                </a:solidFill>
                <a:latin typeface="微软雅黑" panose="020B0503020204020204" pitchFamily="34" charset="-122"/>
                <a:ea typeface="微软雅黑" panose="020B0503020204020204" pitchFamily="34" charset="-122"/>
              </a:rPr>
              <a:t>严重度</a:t>
            </a:r>
            <a:r>
              <a:rPr lang="zh-CN" altLang="en-US" dirty="0">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频度</a:t>
            </a:r>
            <a:r>
              <a:rPr lang="zh-CN" altLang="en-US" dirty="0">
                <a:latin typeface="微软雅黑" panose="020B0503020204020204" pitchFamily="34" charset="-122"/>
                <a:ea typeface="微软雅黑" panose="020B0503020204020204" pitchFamily="34" charset="-122"/>
              </a:rPr>
              <a:t>和</a:t>
            </a:r>
            <a:r>
              <a:rPr lang="zh-CN" altLang="en-US" b="1" dirty="0">
                <a:solidFill>
                  <a:srgbClr val="FF0000"/>
                </a:solidFill>
                <a:latin typeface="微软雅黑" panose="020B0503020204020204" pitchFamily="34" charset="-122"/>
                <a:ea typeface="微软雅黑" panose="020B0503020204020204" pitchFamily="34" charset="-122"/>
              </a:rPr>
              <a:t>探测度</a:t>
            </a:r>
            <a:r>
              <a:rPr lang="zh-CN" altLang="en-US" dirty="0">
                <a:latin typeface="微软雅黑" panose="020B0503020204020204" pitchFamily="34" charset="-122"/>
                <a:ea typeface="微软雅黑" panose="020B0503020204020204" pitchFamily="34" charset="-122"/>
              </a:rPr>
              <a:t>来估计风险，并确定需要采取的措施的</a:t>
            </a:r>
            <a:r>
              <a:rPr lang="zh-CN" altLang="en-US" b="1" dirty="0">
                <a:solidFill>
                  <a:srgbClr val="FF0000"/>
                </a:solidFill>
                <a:latin typeface="微软雅黑" panose="020B0503020204020204" pitchFamily="34" charset="-122"/>
                <a:ea typeface="微软雅黑" panose="020B0503020204020204" pitchFamily="34" charset="-122"/>
              </a:rPr>
              <a:t>行动优先级（</a:t>
            </a:r>
            <a:r>
              <a:rPr lang="en-US" altLang="zh-CN" b="1" dirty="0">
                <a:solidFill>
                  <a:srgbClr val="FF0000"/>
                </a:solidFill>
                <a:latin typeface="微软雅黑" panose="020B0503020204020204" pitchFamily="34" charset="-122"/>
                <a:ea typeface="微软雅黑" panose="020B0503020204020204" pitchFamily="34" charset="-122"/>
              </a:rPr>
              <a:t>AP</a:t>
            </a:r>
            <a:r>
              <a:rPr lang="zh-CN" altLang="en-US" b="1"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p>
          <a:p>
            <a:pPr marL="285750"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设计风险分析的主要目标是：</a:t>
            </a:r>
          </a:p>
          <a:p>
            <a:pPr marL="536575" lvl="1" indent="-263525">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对现有和</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或计划的控制进措施行分配，并对失效进行评级</a:t>
            </a:r>
            <a:endParaRPr lang="en-US" altLang="zh-CN" sz="1600" dirty="0">
              <a:latin typeface="微软雅黑" panose="020B0503020204020204" pitchFamily="34" charset="-122"/>
              <a:ea typeface="微软雅黑" panose="020B0503020204020204" pitchFamily="34" charset="-122"/>
            </a:endParaRPr>
          </a:p>
          <a:p>
            <a:pPr marL="536575" lvl="1" indent="-263525">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针对失效起因，分配预防控制措施</a:t>
            </a:r>
            <a:endParaRPr lang="en-US" altLang="zh-CN" sz="1600" dirty="0">
              <a:latin typeface="微软雅黑" panose="020B0503020204020204" pitchFamily="34" charset="-122"/>
              <a:ea typeface="微软雅黑" panose="020B0503020204020204" pitchFamily="34" charset="-122"/>
            </a:endParaRPr>
          </a:p>
          <a:p>
            <a:pPr marL="536575" lvl="1" indent="-263525">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针对失效起因和</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或失效模式，分配探测控制措施</a:t>
            </a:r>
            <a:endParaRPr lang="en-US" altLang="zh-CN" sz="1600" dirty="0">
              <a:latin typeface="微软雅黑" panose="020B0503020204020204" pitchFamily="34" charset="-122"/>
              <a:ea typeface="微软雅黑" panose="020B0503020204020204" pitchFamily="34" charset="-122"/>
            </a:endParaRPr>
          </a:p>
          <a:p>
            <a:pPr marL="536575" lvl="1" indent="-263525">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针对每个失效链进行</a:t>
            </a:r>
            <a:r>
              <a:rPr lang="zh-CN" altLang="en-US" sz="1600" b="1" dirty="0">
                <a:solidFill>
                  <a:srgbClr val="FF0000"/>
                </a:solidFill>
                <a:latin typeface="微软雅黑" panose="020B0503020204020204" pitchFamily="34" charset="-122"/>
                <a:ea typeface="微软雅黑" panose="020B0503020204020204" pitchFamily="34" charset="-122"/>
              </a:rPr>
              <a:t>严重度、频度和探测度</a:t>
            </a:r>
            <a:r>
              <a:rPr lang="zh-CN" altLang="en-US" sz="1600" dirty="0">
                <a:latin typeface="微软雅黑" panose="020B0503020204020204" pitchFamily="34" charset="-122"/>
                <a:ea typeface="微软雅黑" panose="020B0503020204020204" pitchFamily="34" charset="-122"/>
              </a:rPr>
              <a:t>评级</a:t>
            </a:r>
            <a:endParaRPr lang="en-US" altLang="zh-CN" sz="1600" dirty="0">
              <a:latin typeface="微软雅黑" panose="020B0503020204020204" pitchFamily="34" charset="-122"/>
              <a:ea typeface="微软雅黑" panose="020B0503020204020204" pitchFamily="34" charset="-122"/>
            </a:endParaRPr>
          </a:p>
          <a:p>
            <a:pPr marL="536575" lvl="1" indent="-263525">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客户和供应商之间的协作（严重度）</a:t>
            </a:r>
            <a:endParaRPr lang="en-US" altLang="zh-CN" sz="1600" dirty="0">
              <a:latin typeface="微软雅黑" panose="020B0503020204020204" pitchFamily="34" charset="-122"/>
              <a:ea typeface="微软雅黑" panose="020B0503020204020204" pitchFamily="34" charset="-122"/>
            </a:endParaRPr>
          </a:p>
          <a:p>
            <a:pPr marL="536575" lvl="1" indent="-263525">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产品或过程优化步骤的基础</a:t>
            </a:r>
          </a:p>
        </p:txBody>
      </p:sp>
      <p:pic>
        <p:nvPicPr>
          <p:cNvPr id="20" name="图片 19" descr="untitled.bmp">
            <a:extLst>
              <a:ext uri="{FF2B5EF4-FFF2-40B4-BE49-F238E27FC236}">
                <a16:creationId xmlns:a16="http://schemas.microsoft.com/office/drawing/2014/main" id="{71955C9D-D67F-4794-AC3E-DEA9A38C1B47}"/>
              </a:ext>
            </a:extLst>
          </p:cNvPr>
          <p:cNvPicPr>
            <a:picLocks noChangeAspect="1"/>
          </p:cNvPicPr>
          <p:nvPr/>
        </p:nvPicPr>
        <p:blipFill>
          <a:blip r:embed="rId3" cstate="email"/>
          <a:stretch>
            <a:fillRect/>
          </a:stretch>
        </p:blipFill>
        <p:spPr>
          <a:xfrm>
            <a:off x="9443899" y="2886526"/>
            <a:ext cx="1804306" cy="1940067"/>
          </a:xfrm>
          <a:prstGeom prst="rect">
            <a:avLst/>
          </a:prstGeom>
          <a:ln>
            <a:noFill/>
          </a:ln>
          <a:effectLst>
            <a:softEdge rad="112500"/>
          </a:effectLst>
        </p:spPr>
      </p:pic>
      <p:sp>
        <p:nvSpPr>
          <p:cNvPr id="21" name="矩形 20">
            <a:extLst>
              <a:ext uri="{FF2B5EF4-FFF2-40B4-BE49-F238E27FC236}">
                <a16:creationId xmlns:a16="http://schemas.microsoft.com/office/drawing/2014/main" id="{7C877969-62FA-4E2A-8DC8-3B3068E99A01}"/>
              </a:ext>
            </a:extLst>
          </p:cNvPr>
          <p:cNvSpPr/>
          <p:nvPr/>
        </p:nvSpPr>
        <p:spPr>
          <a:xfrm>
            <a:off x="3713771" y="5211448"/>
            <a:ext cx="783772"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设计控制</a:t>
            </a:r>
          </a:p>
        </p:txBody>
      </p:sp>
      <p:sp>
        <p:nvSpPr>
          <p:cNvPr id="22" name="矩形 21">
            <a:extLst>
              <a:ext uri="{FF2B5EF4-FFF2-40B4-BE49-F238E27FC236}">
                <a16:creationId xmlns:a16="http://schemas.microsoft.com/office/drawing/2014/main" id="{15ED174D-0099-4375-954D-A2C2426AC407}"/>
              </a:ext>
            </a:extLst>
          </p:cNvPr>
          <p:cNvSpPr/>
          <p:nvPr/>
        </p:nvSpPr>
        <p:spPr>
          <a:xfrm>
            <a:off x="4939094" y="4914695"/>
            <a:ext cx="1126671" cy="434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预防控制</a:t>
            </a:r>
          </a:p>
        </p:txBody>
      </p:sp>
      <p:sp>
        <p:nvSpPr>
          <p:cNvPr id="23" name="矩形 22">
            <a:extLst>
              <a:ext uri="{FF2B5EF4-FFF2-40B4-BE49-F238E27FC236}">
                <a16:creationId xmlns:a16="http://schemas.microsoft.com/office/drawing/2014/main" id="{6658AEBA-7A76-4D52-9067-1248DFF57EF9}"/>
              </a:ext>
            </a:extLst>
          </p:cNvPr>
          <p:cNvSpPr/>
          <p:nvPr/>
        </p:nvSpPr>
        <p:spPr>
          <a:xfrm>
            <a:off x="4939095" y="5638485"/>
            <a:ext cx="1126670" cy="434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探测控制</a:t>
            </a:r>
          </a:p>
        </p:txBody>
      </p:sp>
      <p:sp>
        <p:nvSpPr>
          <p:cNvPr id="24" name="矩形 23">
            <a:extLst>
              <a:ext uri="{FF2B5EF4-FFF2-40B4-BE49-F238E27FC236}">
                <a16:creationId xmlns:a16="http://schemas.microsoft.com/office/drawing/2014/main" id="{C94AA758-614E-41B0-AEAE-63C644C8FD91}"/>
              </a:ext>
            </a:extLst>
          </p:cNvPr>
          <p:cNvSpPr/>
          <p:nvPr/>
        </p:nvSpPr>
        <p:spPr>
          <a:xfrm>
            <a:off x="2346249" y="5813425"/>
            <a:ext cx="783772" cy="5207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经验</a:t>
            </a:r>
            <a:endParaRPr lang="en-US" altLang="zh-CN" sz="1600" dirty="0">
              <a:solidFill>
                <a:schemeClr val="tx1"/>
              </a:solidFill>
            </a:endParaRPr>
          </a:p>
          <a:p>
            <a:pPr algn="ctr"/>
            <a:r>
              <a:rPr lang="zh-CN" altLang="en-US" sz="1600" dirty="0">
                <a:solidFill>
                  <a:schemeClr val="tx1"/>
                </a:solidFill>
              </a:rPr>
              <a:t>教训</a:t>
            </a:r>
          </a:p>
        </p:txBody>
      </p:sp>
      <p:cxnSp>
        <p:nvCxnSpPr>
          <p:cNvPr id="25" name="直接箭头连接符 24">
            <a:extLst>
              <a:ext uri="{FF2B5EF4-FFF2-40B4-BE49-F238E27FC236}">
                <a16:creationId xmlns:a16="http://schemas.microsoft.com/office/drawing/2014/main" id="{5023ADA5-EF79-43E7-87E5-1B6160614F9B}"/>
              </a:ext>
            </a:extLst>
          </p:cNvPr>
          <p:cNvCxnSpPr>
            <a:cxnSpLocks/>
            <a:stCxn id="24" idx="3"/>
            <a:endCxn id="21" idx="1"/>
          </p:cNvCxnSpPr>
          <p:nvPr/>
        </p:nvCxnSpPr>
        <p:spPr>
          <a:xfrm flipV="1">
            <a:off x="3130021" y="5478148"/>
            <a:ext cx="583750" cy="5956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25">
            <a:extLst>
              <a:ext uri="{FF2B5EF4-FFF2-40B4-BE49-F238E27FC236}">
                <a16:creationId xmlns:a16="http://schemas.microsoft.com/office/drawing/2014/main" id="{5C9DA4B7-BBB4-4DD1-BEBE-E760EF70E368}"/>
              </a:ext>
            </a:extLst>
          </p:cNvPr>
          <p:cNvCxnSpPr>
            <a:stCxn id="21" idx="3"/>
            <a:endCxn id="22" idx="1"/>
          </p:cNvCxnSpPr>
          <p:nvPr/>
        </p:nvCxnSpPr>
        <p:spPr>
          <a:xfrm flipV="1">
            <a:off x="4497543" y="5132184"/>
            <a:ext cx="441551" cy="345964"/>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18FAEE65-0EB3-45C0-AFF9-B93D3A80E257}"/>
              </a:ext>
            </a:extLst>
          </p:cNvPr>
          <p:cNvCxnSpPr>
            <a:stCxn id="21" idx="3"/>
            <a:endCxn id="23" idx="1"/>
          </p:cNvCxnSpPr>
          <p:nvPr/>
        </p:nvCxnSpPr>
        <p:spPr>
          <a:xfrm>
            <a:off x="4497543" y="5478148"/>
            <a:ext cx="441552" cy="37782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024F024B-00B7-475D-A7D6-D37C8DCE867E}"/>
              </a:ext>
            </a:extLst>
          </p:cNvPr>
          <p:cNvGrpSpPr/>
          <p:nvPr/>
        </p:nvGrpSpPr>
        <p:grpSpPr>
          <a:xfrm>
            <a:off x="6065765" y="4914695"/>
            <a:ext cx="3288844" cy="434977"/>
            <a:chOff x="2710541" y="5494448"/>
            <a:chExt cx="3288844" cy="434977"/>
          </a:xfrm>
        </p:grpSpPr>
        <p:sp>
          <p:nvSpPr>
            <p:cNvPr id="29" name="矩形 28">
              <a:extLst>
                <a:ext uri="{FF2B5EF4-FFF2-40B4-BE49-F238E27FC236}">
                  <a16:creationId xmlns:a16="http://schemas.microsoft.com/office/drawing/2014/main" id="{1174136B-7026-4D07-9D81-04FD6AE9109C}"/>
                </a:ext>
              </a:extLst>
            </p:cNvPr>
            <p:cNvSpPr/>
            <p:nvPr/>
          </p:nvSpPr>
          <p:spPr>
            <a:xfrm>
              <a:off x="3228292" y="5494448"/>
              <a:ext cx="1126671" cy="434977"/>
            </a:xfrm>
            <a:prstGeom prst="rect">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设计输入</a:t>
              </a:r>
            </a:p>
          </p:txBody>
        </p:sp>
        <p:sp>
          <p:nvSpPr>
            <p:cNvPr id="37" name="矩形 36">
              <a:extLst>
                <a:ext uri="{FF2B5EF4-FFF2-40B4-BE49-F238E27FC236}">
                  <a16:creationId xmlns:a16="http://schemas.microsoft.com/office/drawing/2014/main" id="{FAD2B290-5D84-4A56-A152-3A9C34984A28}"/>
                </a:ext>
              </a:extLst>
            </p:cNvPr>
            <p:cNvSpPr/>
            <p:nvPr/>
          </p:nvSpPr>
          <p:spPr>
            <a:xfrm>
              <a:off x="4872714" y="5494448"/>
              <a:ext cx="1126671" cy="43497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成功经验</a:t>
              </a:r>
            </a:p>
          </p:txBody>
        </p:sp>
        <p:sp>
          <p:nvSpPr>
            <p:cNvPr id="38" name="箭头: 左 37">
              <a:extLst>
                <a:ext uri="{FF2B5EF4-FFF2-40B4-BE49-F238E27FC236}">
                  <a16:creationId xmlns:a16="http://schemas.microsoft.com/office/drawing/2014/main" id="{1E21F3CB-4028-4F93-96DC-E722EE555FF7}"/>
                </a:ext>
              </a:extLst>
            </p:cNvPr>
            <p:cNvSpPr/>
            <p:nvPr/>
          </p:nvSpPr>
          <p:spPr>
            <a:xfrm>
              <a:off x="4354962" y="5550752"/>
              <a:ext cx="517751" cy="334167"/>
            </a:xfrm>
            <a:prstGeom prst="lef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9" name="箭头: 左 38">
              <a:extLst>
                <a:ext uri="{FF2B5EF4-FFF2-40B4-BE49-F238E27FC236}">
                  <a16:creationId xmlns:a16="http://schemas.microsoft.com/office/drawing/2014/main" id="{B0D1DB02-CCC0-4B4E-BC0D-2C90335A0AA9}"/>
                </a:ext>
              </a:extLst>
            </p:cNvPr>
            <p:cNvSpPr/>
            <p:nvPr/>
          </p:nvSpPr>
          <p:spPr>
            <a:xfrm>
              <a:off x="2710541" y="5584372"/>
              <a:ext cx="517751" cy="334167"/>
            </a:xfrm>
            <a:prstGeom prst="lef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grpSp>
      <p:grpSp>
        <p:nvGrpSpPr>
          <p:cNvPr id="40" name="组合 39">
            <a:extLst>
              <a:ext uri="{FF2B5EF4-FFF2-40B4-BE49-F238E27FC236}">
                <a16:creationId xmlns:a16="http://schemas.microsoft.com/office/drawing/2014/main" id="{86CC4DFB-4F88-4C08-BF1A-1D9C8C0CC943}"/>
              </a:ext>
            </a:extLst>
          </p:cNvPr>
          <p:cNvGrpSpPr/>
          <p:nvPr/>
        </p:nvGrpSpPr>
        <p:grpSpPr>
          <a:xfrm>
            <a:off x="6065764" y="5638485"/>
            <a:ext cx="3288845" cy="434977"/>
            <a:chOff x="2710540" y="6218238"/>
            <a:chExt cx="3288845" cy="434977"/>
          </a:xfrm>
        </p:grpSpPr>
        <p:sp>
          <p:nvSpPr>
            <p:cNvPr id="49" name="矩形 48">
              <a:extLst>
                <a:ext uri="{FF2B5EF4-FFF2-40B4-BE49-F238E27FC236}">
                  <a16:creationId xmlns:a16="http://schemas.microsoft.com/office/drawing/2014/main" id="{989A9F2E-CCCD-43B2-B2E0-9358707E7F8C}"/>
                </a:ext>
              </a:extLst>
            </p:cNvPr>
            <p:cNvSpPr/>
            <p:nvPr/>
          </p:nvSpPr>
          <p:spPr>
            <a:xfrm>
              <a:off x="3228292" y="6218238"/>
              <a:ext cx="1126671" cy="434977"/>
            </a:xfrm>
            <a:prstGeom prst="rect">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建立</a:t>
              </a:r>
              <a:endParaRPr lang="en-US" altLang="zh-CN" sz="1600" dirty="0">
                <a:solidFill>
                  <a:schemeClr val="tx1"/>
                </a:solidFill>
              </a:endParaRPr>
            </a:p>
            <a:p>
              <a:pPr algn="ctr"/>
              <a:r>
                <a:rPr lang="zh-CN" altLang="en-US" sz="1600" dirty="0">
                  <a:solidFill>
                    <a:schemeClr val="tx1"/>
                  </a:solidFill>
                </a:rPr>
                <a:t>验证程序</a:t>
              </a:r>
            </a:p>
          </p:txBody>
        </p:sp>
        <p:sp>
          <p:nvSpPr>
            <p:cNvPr id="50" name="矩形 49">
              <a:extLst>
                <a:ext uri="{FF2B5EF4-FFF2-40B4-BE49-F238E27FC236}">
                  <a16:creationId xmlns:a16="http://schemas.microsoft.com/office/drawing/2014/main" id="{A12703BB-338E-4619-9AE0-AD8DAB789E15}"/>
                </a:ext>
              </a:extLst>
            </p:cNvPr>
            <p:cNvSpPr/>
            <p:nvPr/>
          </p:nvSpPr>
          <p:spPr>
            <a:xfrm>
              <a:off x="4872714" y="6218238"/>
              <a:ext cx="1126671" cy="43497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验证有效</a:t>
              </a:r>
            </a:p>
          </p:txBody>
        </p:sp>
        <p:sp>
          <p:nvSpPr>
            <p:cNvPr id="51" name="箭头: 左 50">
              <a:extLst>
                <a:ext uri="{FF2B5EF4-FFF2-40B4-BE49-F238E27FC236}">
                  <a16:creationId xmlns:a16="http://schemas.microsoft.com/office/drawing/2014/main" id="{76C014DB-A176-448D-94AD-59215C965B9C}"/>
                </a:ext>
              </a:extLst>
            </p:cNvPr>
            <p:cNvSpPr/>
            <p:nvPr/>
          </p:nvSpPr>
          <p:spPr>
            <a:xfrm>
              <a:off x="4354962" y="6253446"/>
              <a:ext cx="517751" cy="334167"/>
            </a:xfrm>
            <a:prstGeom prst="lef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52" name="箭头: 左 51">
              <a:extLst>
                <a:ext uri="{FF2B5EF4-FFF2-40B4-BE49-F238E27FC236}">
                  <a16:creationId xmlns:a16="http://schemas.microsoft.com/office/drawing/2014/main" id="{9DB719C5-F23F-4353-8FCF-AA41D6CE658E}"/>
                </a:ext>
              </a:extLst>
            </p:cNvPr>
            <p:cNvSpPr/>
            <p:nvPr/>
          </p:nvSpPr>
          <p:spPr>
            <a:xfrm>
              <a:off x="2710540" y="6253446"/>
              <a:ext cx="517751" cy="334167"/>
            </a:xfrm>
            <a:prstGeom prst="lef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grpSp>
      <p:grpSp>
        <p:nvGrpSpPr>
          <p:cNvPr id="53" name="组合 52">
            <a:extLst>
              <a:ext uri="{FF2B5EF4-FFF2-40B4-BE49-F238E27FC236}">
                <a16:creationId xmlns:a16="http://schemas.microsoft.com/office/drawing/2014/main" id="{26C36AB8-D3EB-47A4-A5D7-F63A9D443B38}"/>
              </a:ext>
            </a:extLst>
          </p:cNvPr>
          <p:cNvGrpSpPr/>
          <p:nvPr/>
        </p:nvGrpSpPr>
        <p:grpSpPr>
          <a:xfrm>
            <a:off x="9354609" y="5024403"/>
            <a:ext cx="1792064" cy="879422"/>
            <a:chOff x="5999385" y="5604156"/>
            <a:chExt cx="1792064" cy="879422"/>
          </a:xfrm>
        </p:grpSpPr>
        <p:sp>
          <p:nvSpPr>
            <p:cNvPr id="54" name="右大括号 53">
              <a:extLst>
                <a:ext uri="{FF2B5EF4-FFF2-40B4-BE49-F238E27FC236}">
                  <a16:creationId xmlns:a16="http://schemas.microsoft.com/office/drawing/2014/main" id="{8690C335-DD21-4849-AAD8-0E839B7FD51C}"/>
                </a:ext>
              </a:extLst>
            </p:cNvPr>
            <p:cNvSpPr/>
            <p:nvPr/>
          </p:nvSpPr>
          <p:spPr>
            <a:xfrm>
              <a:off x="5999385" y="5632223"/>
              <a:ext cx="379646" cy="851355"/>
            </a:xfrm>
            <a:prstGeom prst="rightBrace">
              <a:avLst>
                <a:gd name="adj1" fmla="val 56062"/>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DBA6E58D-EBB0-4D71-84EF-40303AEEBEE6}"/>
                </a:ext>
              </a:extLst>
            </p:cNvPr>
            <p:cNvSpPr/>
            <p:nvPr/>
          </p:nvSpPr>
          <p:spPr>
            <a:xfrm>
              <a:off x="6189208" y="5604156"/>
              <a:ext cx="470125" cy="434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NO</a:t>
              </a:r>
              <a:endParaRPr lang="zh-CN" altLang="en-US" sz="1600" dirty="0">
                <a:solidFill>
                  <a:schemeClr val="tx1"/>
                </a:solidFill>
              </a:endParaRPr>
            </a:p>
          </p:txBody>
        </p:sp>
        <p:sp>
          <p:nvSpPr>
            <p:cNvPr id="56" name="矩形 55">
              <a:extLst>
                <a:ext uri="{FF2B5EF4-FFF2-40B4-BE49-F238E27FC236}">
                  <a16:creationId xmlns:a16="http://schemas.microsoft.com/office/drawing/2014/main" id="{E34A3135-1381-48D2-9693-5B828C2F5A93}"/>
                </a:ext>
              </a:extLst>
            </p:cNvPr>
            <p:cNvSpPr/>
            <p:nvPr/>
          </p:nvSpPr>
          <p:spPr>
            <a:xfrm>
              <a:off x="6664778" y="5840411"/>
              <a:ext cx="1126671" cy="4349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措施计划</a:t>
              </a:r>
            </a:p>
          </p:txBody>
        </p:sp>
      </p:grpSp>
    </p:spTree>
    <p:extLst>
      <p:ext uri="{BB962C8B-B14F-4D97-AF65-F5344CB8AC3E}">
        <p14:creationId xmlns:p14="http://schemas.microsoft.com/office/powerpoint/2010/main" val="314516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up)">
                                      <p:cBhvr>
                                        <p:cTn id="15" dur="500"/>
                                        <p:tgtEl>
                                          <p:spTgt spid="2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par>
                                <p:cTn id="20" presetID="22" presetClass="entr" presetSubtype="8"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right)">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right)">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20" name="矩形 1">
            <a:extLst>
              <a:ext uri="{FF2B5EF4-FFF2-40B4-BE49-F238E27FC236}">
                <a16:creationId xmlns:a16="http://schemas.microsoft.com/office/drawing/2014/main" id="{33C98E39-B207-4B50-802C-0A0351049619}"/>
              </a:ext>
            </a:extLst>
          </p:cNvPr>
          <p:cNvSpPr>
            <a:spLocks noChangeArrowheads="1"/>
          </p:cNvSpPr>
          <p:nvPr/>
        </p:nvSpPr>
        <p:spPr bwMode="auto">
          <a:xfrm>
            <a:off x="452589" y="865255"/>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风险分析</a:t>
            </a:r>
            <a:endParaRPr lang="en-US" altLang="zh-CN" sz="2000">
              <a:latin typeface="微软雅黑" panose="020B0503020204020204" pitchFamily="34" charset="-122"/>
              <a:ea typeface="微软雅黑" panose="020B0503020204020204" pitchFamily="34" charset="-122"/>
            </a:endParaRPr>
          </a:p>
        </p:txBody>
      </p:sp>
      <p:sp>
        <p:nvSpPr>
          <p:cNvPr id="21" name="矩形 2">
            <a:extLst>
              <a:ext uri="{FF2B5EF4-FFF2-40B4-BE49-F238E27FC236}">
                <a16:creationId xmlns:a16="http://schemas.microsoft.com/office/drawing/2014/main" id="{C66924DF-1A07-447C-BB30-53A96F065416}"/>
              </a:ext>
            </a:extLst>
          </p:cNvPr>
          <p:cNvSpPr>
            <a:spLocks noChangeArrowheads="1"/>
          </p:cNvSpPr>
          <p:nvPr/>
        </p:nvSpPr>
        <p:spPr bwMode="auto">
          <a:xfrm>
            <a:off x="1440014" y="1766955"/>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分析目的</a:t>
            </a:r>
          </a:p>
        </p:txBody>
      </p:sp>
      <p:sp>
        <p:nvSpPr>
          <p:cNvPr id="22" name="矩形 3">
            <a:extLst>
              <a:ext uri="{FF2B5EF4-FFF2-40B4-BE49-F238E27FC236}">
                <a16:creationId xmlns:a16="http://schemas.microsoft.com/office/drawing/2014/main" id="{87A7DE7F-8303-4BA9-9D07-255E17581C3E}"/>
              </a:ext>
            </a:extLst>
          </p:cNvPr>
          <p:cNvSpPr>
            <a:spLocks noChangeArrowheads="1"/>
          </p:cNvSpPr>
          <p:nvPr/>
        </p:nvSpPr>
        <p:spPr bwMode="auto">
          <a:xfrm>
            <a:off x="1440014" y="2436880"/>
            <a:ext cx="1338263" cy="369887"/>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设计控制</a:t>
            </a:r>
            <a:endParaRPr lang="en-US" altLang="zh-CN">
              <a:latin typeface="微软雅黑" panose="020B0503020204020204" pitchFamily="34" charset="-122"/>
              <a:ea typeface="微软雅黑" panose="020B0503020204020204" pitchFamily="34" charset="-122"/>
            </a:endParaRPr>
          </a:p>
        </p:txBody>
      </p:sp>
      <p:sp>
        <p:nvSpPr>
          <p:cNvPr id="23" name="矩形 4">
            <a:extLst>
              <a:ext uri="{FF2B5EF4-FFF2-40B4-BE49-F238E27FC236}">
                <a16:creationId xmlns:a16="http://schemas.microsoft.com/office/drawing/2014/main" id="{34937BF2-3E00-4E25-B41E-86D2B4464235}"/>
              </a:ext>
            </a:extLst>
          </p:cNvPr>
          <p:cNvSpPr>
            <a:spLocks noChangeArrowheads="1"/>
          </p:cNvSpPr>
          <p:nvPr/>
        </p:nvSpPr>
        <p:spPr bwMode="auto">
          <a:xfrm>
            <a:off x="1443189" y="3167130"/>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预防控制</a:t>
            </a:r>
          </a:p>
        </p:txBody>
      </p:sp>
      <p:sp>
        <p:nvSpPr>
          <p:cNvPr id="24" name="矩形 5">
            <a:extLst>
              <a:ext uri="{FF2B5EF4-FFF2-40B4-BE49-F238E27FC236}">
                <a16:creationId xmlns:a16="http://schemas.microsoft.com/office/drawing/2014/main" id="{DF1CE7D2-14E1-4AC9-BC82-3B979CD4504F}"/>
              </a:ext>
            </a:extLst>
          </p:cNvPr>
          <p:cNvSpPr>
            <a:spLocks noChangeArrowheads="1"/>
          </p:cNvSpPr>
          <p:nvPr/>
        </p:nvSpPr>
        <p:spPr bwMode="auto">
          <a:xfrm>
            <a:off x="1446364" y="3860867"/>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探测控制</a:t>
            </a:r>
          </a:p>
        </p:txBody>
      </p:sp>
      <p:sp>
        <p:nvSpPr>
          <p:cNvPr id="25" name="右箭头 14">
            <a:extLst>
              <a:ext uri="{FF2B5EF4-FFF2-40B4-BE49-F238E27FC236}">
                <a16:creationId xmlns:a16="http://schemas.microsoft.com/office/drawing/2014/main" id="{91AC9066-EE88-4C79-8CF1-D003C66D0154}"/>
              </a:ext>
            </a:extLst>
          </p:cNvPr>
          <p:cNvSpPr>
            <a:spLocks noChangeArrowheads="1"/>
          </p:cNvSpPr>
          <p:nvPr/>
        </p:nvSpPr>
        <p:spPr bwMode="auto">
          <a:xfrm>
            <a:off x="2805334" y="2471759"/>
            <a:ext cx="586418" cy="317088"/>
          </a:xfrm>
          <a:prstGeom prst="rightArrow">
            <a:avLst>
              <a:gd name="adj1" fmla="val 50000"/>
              <a:gd name="adj2" fmla="val 50259"/>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26" name="矩形 21">
            <a:extLst>
              <a:ext uri="{FF2B5EF4-FFF2-40B4-BE49-F238E27FC236}">
                <a16:creationId xmlns:a16="http://schemas.microsoft.com/office/drawing/2014/main" id="{C4B6B4D8-3404-4FD2-AAE9-55F5628AE603}"/>
              </a:ext>
            </a:extLst>
          </p:cNvPr>
          <p:cNvSpPr>
            <a:spLocks noChangeArrowheads="1"/>
          </p:cNvSpPr>
          <p:nvPr/>
        </p:nvSpPr>
        <p:spPr bwMode="auto">
          <a:xfrm>
            <a:off x="1438427" y="4522855"/>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控制确认</a:t>
            </a:r>
            <a:endParaRPr lang="en-US" altLang="zh-CN" dirty="0">
              <a:latin typeface="微软雅黑" panose="020B0503020204020204" pitchFamily="34" charset="-122"/>
              <a:ea typeface="微软雅黑" panose="020B0503020204020204" pitchFamily="34" charset="-122"/>
            </a:endParaRPr>
          </a:p>
        </p:txBody>
      </p:sp>
      <p:sp>
        <p:nvSpPr>
          <p:cNvPr id="27" name="矩形 18">
            <a:extLst>
              <a:ext uri="{FF2B5EF4-FFF2-40B4-BE49-F238E27FC236}">
                <a16:creationId xmlns:a16="http://schemas.microsoft.com/office/drawing/2014/main" id="{F3AA3816-D8E1-4683-B1B8-44017D29B0EC}"/>
              </a:ext>
            </a:extLst>
          </p:cNvPr>
          <p:cNvSpPr>
            <a:spLocks noChangeArrowheads="1"/>
          </p:cNvSpPr>
          <p:nvPr/>
        </p:nvSpPr>
        <p:spPr bwMode="auto">
          <a:xfrm>
            <a:off x="1438427" y="5192780"/>
            <a:ext cx="1336675"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风险评估</a:t>
            </a:r>
          </a:p>
        </p:txBody>
      </p:sp>
      <p:cxnSp>
        <p:nvCxnSpPr>
          <p:cNvPr id="28" name="肘形连接符 7">
            <a:extLst>
              <a:ext uri="{FF2B5EF4-FFF2-40B4-BE49-F238E27FC236}">
                <a16:creationId xmlns:a16="http://schemas.microsoft.com/office/drawing/2014/main" id="{180D131E-3057-4FDA-BCA6-8A297E6F532A}"/>
              </a:ext>
            </a:extLst>
          </p:cNvPr>
          <p:cNvCxnSpPr>
            <a:cxnSpLocks noChangeShapeType="1"/>
            <a:stCxn id="20" idx="2"/>
            <a:endCxn id="21" idx="1"/>
          </p:cNvCxnSpPr>
          <p:nvPr/>
        </p:nvCxnSpPr>
        <p:spPr bwMode="auto">
          <a:xfrm rot="16200000" flipH="1">
            <a:off x="908996" y="1420086"/>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肘形连接符 9">
            <a:extLst>
              <a:ext uri="{FF2B5EF4-FFF2-40B4-BE49-F238E27FC236}">
                <a16:creationId xmlns:a16="http://schemas.microsoft.com/office/drawing/2014/main" id="{00057E82-0671-4588-8F32-D671780CA126}"/>
              </a:ext>
            </a:extLst>
          </p:cNvPr>
          <p:cNvCxnSpPr>
            <a:cxnSpLocks noChangeShapeType="1"/>
            <a:stCxn id="20" idx="2"/>
            <a:endCxn id="22" idx="1"/>
          </p:cNvCxnSpPr>
          <p:nvPr/>
        </p:nvCxnSpPr>
        <p:spPr bwMode="auto">
          <a:xfrm rot="16200000" flipH="1">
            <a:off x="574033" y="1755049"/>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肘形连接符 12">
            <a:extLst>
              <a:ext uri="{FF2B5EF4-FFF2-40B4-BE49-F238E27FC236}">
                <a16:creationId xmlns:a16="http://schemas.microsoft.com/office/drawing/2014/main" id="{0344B41E-9D97-443A-ADA8-33CDD1329A76}"/>
              </a:ext>
            </a:extLst>
          </p:cNvPr>
          <p:cNvCxnSpPr>
            <a:cxnSpLocks noChangeShapeType="1"/>
            <a:stCxn id="20" idx="2"/>
            <a:endCxn id="23" idx="1"/>
          </p:cNvCxnSpPr>
          <p:nvPr/>
        </p:nvCxnSpPr>
        <p:spPr bwMode="auto">
          <a:xfrm rot="16200000" flipH="1">
            <a:off x="210495" y="2118587"/>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肘形连接符 16">
            <a:extLst>
              <a:ext uri="{FF2B5EF4-FFF2-40B4-BE49-F238E27FC236}">
                <a16:creationId xmlns:a16="http://schemas.microsoft.com/office/drawing/2014/main" id="{B68609AE-4F34-479D-AA97-7F36FB8829D9}"/>
              </a:ext>
            </a:extLst>
          </p:cNvPr>
          <p:cNvCxnSpPr>
            <a:cxnSpLocks noChangeShapeType="1"/>
            <a:stCxn id="20" idx="2"/>
            <a:endCxn id="24" idx="1"/>
          </p:cNvCxnSpPr>
          <p:nvPr/>
        </p:nvCxnSpPr>
        <p:spPr bwMode="auto">
          <a:xfrm rot="16200000" flipH="1">
            <a:off x="-134785" y="2463867"/>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肘形连接符 19">
            <a:extLst>
              <a:ext uri="{FF2B5EF4-FFF2-40B4-BE49-F238E27FC236}">
                <a16:creationId xmlns:a16="http://schemas.microsoft.com/office/drawing/2014/main" id="{DAB6991F-28DE-410B-AD71-DA0C982BCF93}"/>
              </a:ext>
            </a:extLst>
          </p:cNvPr>
          <p:cNvCxnSpPr>
            <a:cxnSpLocks noChangeShapeType="1"/>
            <a:stCxn id="20" idx="2"/>
            <a:endCxn id="26" idx="1"/>
          </p:cNvCxnSpPr>
          <p:nvPr/>
        </p:nvCxnSpPr>
        <p:spPr bwMode="auto">
          <a:xfrm rot="16200000" flipH="1">
            <a:off x="-470542" y="2799624"/>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肘形连接符 29">
            <a:extLst>
              <a:ext uri="{FF2B5EF4-FFF2-40B4-BE49-F238E27FC236}">
                <a16:creationId xmlns:a16="http://schemas.microsoft.com/office/drawing/2014/main" id="{6D2C968A-5716-4ED7-AAB1-48D3B6F4E883}"/>
              </a:ext>
            </a:extLst>
          </p:cNvPr>
          <p:cNvCxnSpPr>
            <a:cxnSpLocks noChangeShapeType="1"/>
            <a:stCxn id="20" idx="2"/>
            <a:endCxn id="27" idx="1"/>
          </p:cNvCxnSpPr>
          <p:nvPr/>
        </p:nvCxnSpPr>
        <p:spPr bwMode="auto">
          <a:xfrm rot="16200000" flipH="1">
            <a:off x="-804711" y="3133793"/>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矩形 1">
            <a:extLst>
              <a:ext uri="{FF2B5EF4-FFF2-40B4-BE49-F238E27FC236}">
                <a16:creationId xmlns:a16="http://schemas.microsoft.com/office/drawing/2014/main" id="{F8419ED4-1858-4FF0-B302-2D4103D65B81}"/>
              </a:ext>
            </a:extLst>
          </p:cNvPr>
          <p:cNvSpPr>
            <a:spLocks noChangeArrowheads="1"/>
          </p:cNvSpPr>
          <p:nvPr/>
        </p:nvSpPr>
        <p:spPr bwMode="auto">
          <a:xfrm>
            <a:off x="3456053" y="1126248"/>
            <a:ext cx="7753128" cy="4942507"/>
          </a:xfrm>
          <a:prstGeom prst="rect">
            <a:avLst/>
          </a:prstGeom>
          <a:solidFill>
            <a:schemeClr val="accent1">
              <a:lumMod val="20000"/>
              <a:lumOff val="80000"/>
            </a:schemeClr>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lvl="1" indent="-285750" algn="just">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现有的设计控制是针对</a:t>
            </a:r>
            <a:r>
              <a:rPr lang="zh-CN" altLang="en-US" sz="1600" b="1" dirty="0">
                <a:solidFill>
                  <a:srgbClr val="FF0000"/>
                </a:solidFill>
                <a:latin typeface="微软雅黑" panose="020B0503020204020204" pitchFamily="34" charset="-122"/>
                <a:ea typeface="微软雅黑" panose="020B0503020204020204" pitchFamily="34" charset="-122"/>
              </a:rPr>
              <a:t>以前类似</a:t>
            </a:r>
            <a:r>
              <a:rPr lang="zh-CN" altLang="en-US" sz="1600" dirty="0">
                <a:latin typeface="微软雅黑" panose="020B0503020204020204" pitchFamily="34" charset="-122"/>
                <a:ea typeface="微软雅黑" panose="020B0503020204020204" pitchFamily="34" charset="-122"/>
              </a:rPr>
              <a:t>的设计建立的，其效果已得到证实</a:t>
            </a:r>
            <a:endParaRPr lang="en-US" altLang="zh-CN" sz="1600" dirty="0">
              <a:latin typeface="微软雅黑" panose="020B0503020204020204" pitchFamily="34" charset="-122"/>
              <a:ea typeface="微软雅黑" panose="020B0503020204020204" pitchFamily="34" charset="-122"/>
            </a:endParaRPr>
          </a:p>
          <a:p>
            <a:pPr marL="285750" lvl="1" indent="-285750" algn="just">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设计控制文件为设计的稳健性提供基础</a:t>
            </a:r>
            <a:endParaRPr lang="en-US" altLang="zh-CN" sz="1600" dirty="0">
              <a:latin typeface="微软雅黑" panose="020B0503020204020204" pitchFamily="34" charset="-122"/>
              <a:ea typeface="微软雅黑" panose="020B0503020204020204" pitchFamily="34" charset="-122"/>
            </a:endParaRPr>
          </a:p>
          <a:p>
            <a:pPr marL="285750" lvl="1" indent="-285750" algn="just">
              <a:lnSpc>
                <a:spcPct val="200000"/>
              </a:lnSpc>
              <a:buFont typeface="Wingdings" panose="05000000000000000000" pitchFamily="2" charset="2"/>
              <a:buChar char="p"/>
            </a:pPr>
            <a:r>
              <a:rPr lang="zh-CN" altLang="en-US" sz="1600" b="1" dirty="0">
                <a:solidFill>
                  <a:srgbClr val="FF0000"/>
                </a:solidFill>
                <a:latin typeface="微软雅黑" panose="020B0503020204020204" pitchFamily="34" charset="-122"/>
                <a:ea typeface="微软雅黑" panose="020B0503020204020204" pitchFamily="34" charset="-122"/>
              </a:rPr>
              <a:t>预防型控制</a:t>
            </a:r>
            <a:r>
              <a:rPr lang="zh-CN" altLang="en-US" sz="1600" dirty="0">
                <a:latin typeface="微软雅黑" panose="020B0503020204020204" pitchFamily="34" charset="-122"/>
                <a:ea typeface="微软雅黑" panose="020B0503020204020204" pitchFamily="34" charset="-122"/>
              </a:rPr>
              <a:t>和</a:t>
            </a:r>
            <a:r>
              <a:rPr lang="zh-CN" altLang="en-US" sz="1600" b="1" dirty="0">
                <a:solidFill>
                  <a:srgbClr val="FF0000"/>
                </a:solidFill>
                <a:latin typeface="微软雅黑" panose="020B0503020204020204" pitchFamily="34" charset="-122"/>
                <a:ea typeface="微软雅黑" panose="020B0503020204020204" pitchFamily="34" charset="-122"/>
              </a:rPr>
              <a:t>探测型控制</a:t>
            </a:r>
            <a:r>
              <a:rPr lang="zh-CN" altLang="en-US" sz="1600" dirty="0">
                <a:latin typeface="微软雅黑" panose="020B0503020204020204" pitchFamily="34" charset="-122"/>
                <a:ea typeface="微软雅黑" panose="020B0503020204020204" pitchFamily="34" charset="-122"/>
              </a:rPr>
              <a:t>是现有的验证和确认方法库的一部分。</a:t>
            </a:r>
            <a:endParaRPr lang="en-US" altLang="zh-CN" sz="1600" dirty="0">
              <a:latin typeface="微软雅黑" panose="020B0503020204020204" pitchFamily="34" charset="-122"/>
              <a:ea typeface="微软雅黑" panose="020B0503020204020204" pitchFamily="34" charset="-122"/>
            </a:endParaRPr>
          </a:p>
          <a:p>
            <a:pPr marL="285750" lvl="1" indent="-285750" algn="just">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预防控制提供信息或指导，作为设计的输入使用。</a:t>
            </a:r>
            <a:endParaRPr lang="en-US" altLang="zh-CN" sz="1600" dirty="0">
              <a:latin typeface="微软雅黑" panose="020B0503020204020204" pitchFamily="34" charset="-122"/>
              <a:ea typeface="微软雅黑" panose="020B0503020204020204" pitchFamily="34" charset="-122"/>
            </a:endParaRPr>
          </a:p>
          <a:p>
            <a:pPr marL="285750" lvl="1" indent="-285750" algn="just">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探测控制则描述了已建立的验证和确认程序，这些程序已被证明在出现失效时，能探测到失效。</a:t>
            </a:r>
            <a:endParaRPr lang="en-US" altLang="zh-CN" sz="1600" dirty="0">
              <a:latin typeface="微软雅黑" panose="020B0503020204020204" pitchFamily="34" charset="-122"/>
              <a:ea typeface="微软雅黑" panose="020B0503020204020204" pitchFamily="34" charset="-122"/>
            </a:endParaRPr>
          </a:p>
          <a:p>
            <a:pPr marL="285750" lvl="1" indent="-285750" algn="just">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用于防止已发布的测试程序中的失效或行项的设计特征的特定参考将在失效和设计控制之间建立可靠的联系。</a:t>
            </a:r>
            <a:endParaRPr lang="en-US" altLang="zh-CN" sz="1600" dirty="0">
              <a:latin typeface="微软雅黑" panose="020B0503020204020204" pitchFamily="34" charset="-122"/>
              <a:ea typeface="微软雅黑" panose="020B0503020204020204" pitchFamily="34" charset="-122"/>
            </a:endParaRPr>
          </a:p>
          <a:p>
            <a:pPr marL="285750" lvl="1" indent="-285750" algn="just">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对于那些必要的但不属于当前已确定的程序库的预防和</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或探测方法，应作为措施写入</a:t>
            </a:r>
            <a:r>
              <a:rPr lang="en-US" altLang="zh-CN" sz="1600" dirty="0">
                <a:latin typeface="微软雅黑" panose="020B0503020204020204" pitchFamily="34" charset="-122"/>
                <a:ea typeface="微软雅黑" panose="020B0503020204020204" pitchFamily="34" charset="-122"/>
              </a:rPr>
              <a:t>DFMEA</a:t>
            </a:r>
            <a:r>
              <a:rPr lang="zh-CN" altLang="en-US" sz="16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3734308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20" name="矩形 1">
            <a:extLst>
              <a:ext uri="{FF2B5EF4-FFF2-40B4-BE49-F238E27FC236}">
                <a16:creationId xmlns:a16="http://schemas.microsoft.com/office/drawing/2014/main" id="{33C98E39-B207-4B50-802C-0A0351049619}"/>
              </a:ext>
            </a:extLst>
          </p:cNvPr>
          <p:cNvSpPr>
            <a:spLocks noChangeArrowheads="1"/>
          </p:cNvSpPr>
          <p:nvPr/>
        </p:nvSpPr>
        <p:spPr bwMode="auto">
          <a:xfrm>
            <a:off x="452589" y="865255"/>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风险分析</a:t>
            </a:r>
            <a:endParaRPr lang="en-US" altLang="zh-CN" sz="2000">
              <a:latin typeface="微软雅黑" panose="020B0503020204020204" pitchFamily="34" charset="-122"/>
              <a:ea typeface="微软雅黑" panose="020B0503020204020204" pitchFamily="34" charset="-122"/>
            </a:endParaRPr>
          </a:p>
        </p:txBody>
      </p:sp>
      <p:sp>
        <p:nvSpPr>
          <p:cNvPr id="21" name="矩形 2">
            <a:extLst>
              <a:ext uri="{FF2B5EF4-FFF2-40B4-BE49-F238E27FC236}">
                <a16:creationId xmlns:a16="http://schemas.microsoft.com/office/drawing/2014/main" id="{C66924DF-1A07-447C-BB30-53A96F065416}"/>
              </a:ext>
            </a:extLst>
          </p:cNvPr>
          <p:cNvSpPr>
            <a:spLocks noChangeArrowheads="1"/>
          </p:cNvSpPr>
          <p:nvPr/>
        </p:nvSpPr>
        <p:spPr bwMode="auto">
          <a:xfrm>
            <a:off x="1440014" y="1766955"/>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分析目的</a:t>
            </a:r>
          </a:p>
        </p:txBody>
      </p:sp>
      <p:sp>
        <p:nvSpPr>
          <p:cNvPr id="22" name="矩形 3">
            <a:extLst>
              <a:ext uri="{FF2B5EF4-FFF2-40B4-BE49-F238E27FC236}">
                <a16:creationId xmlns:a16="http://schemas.microsoft.com/office/drawing/2014/main" id="{87A7DE7F-8303-4BA9-9D07-255E17581C3E}"/>
              </a:ext>
            </a:extLst>
          </p:cNvPr>
          <p:cNvSpPr>
            <a:spLocks noChangeArrowheads="1"/>
          </p:cNvSpPr>
          <p:nvPr/>
        </p:nvSpPr>
        <p:spPr bwMode="auto">
          <a:xfrm>
            <a:off x="1440014" y="2436880"/>
            <a:ext cx="1338263" cy="369887"/>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设计控制</a:t>
            </a:r>
            <a:endParaRPr lang="en-US" altLang="zh-CN">
              <a:latin typeface="微软雅黑" panose="020B0503020204020204" pitchFamily="34" charset="-122"/>
              <a:ea typeface="微软雅黑" panose="020B0503020204020204" pitchFamily="34" charset="-122"/>
            </a:endParaRPr>
          </a:p>
        </p:txBody>
      </p:sp>
      <p:sp>
        <p:nvSpPr>
          <p:cNvPr id="23" name="矩形 4">
            <a:extLst>
              <a:ext uri="{FF2B5EF4-FFF2-40B4-BE49-F238E27FC236}">
                <a16:creationId xmlns:a16="http://schemas.microsoft.com/office/drawing/2014/main" id="{34937BF2-3E00-4E25-B41E-86D2B4464235}"/>
              </a:ext>
            </a:extLst>
          </p:cNvPr>
          <p:cNvSpPr>
            <a:spLocks noChangeArrowheads="1"/>
          </p:cNvSpPr>
          <p:nvPr/>
        </p:nvSpPr>
        <p:spPr bwMode="auto">
          <a:xfrm>
            <a:off x="1443189" y="3167130"/>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预防控制</a:t>
            </a:r>
          </a:p>
        </p:txBody>
      </p:sp>
      <p:sp>
        <p:nvSpPr>
          <p:cNvPr id="24" name="矩形 5">
            <a:extLst>
              <a:ext uri="{FF2B5EF4-FFF2-40B4-BE49-F238E27FC236}">
                <a16:creationId xmlns:a16="http://schemas.microsoft.com/office/drawing/2014/main" id="{DF1CE7D2-14E1-4AC9-BC82-3B979CD4504F}"/>
              </a:ext>
            </a:extLst>
          </p:cNvPr>
          <p:cNvSpPr>
            <a:spLocks noChangeArrowheads="1"/>
          </p:cNvSpPr>
          <p:nvPr/>
        </p:nvSpPr>
        <p:spPr bwMode="auto">
          <a:xfrm>
            <a:off x="1446364" y="3860867"/>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探测控制</a:t>
            </a:r>
          </a:p>
        </p:txBody>
      </p:sp>
      <p:sp>
        <p:nvSpPr>
          <p:cNvPr id="25" name="右箭头 14">
            <a:extLst>
              <a:ext uri="{FF2B5EF4-FFF2-40B4-BE49-F238E27FC236}">
                <a16:creationId xmlns:a16="http://schemas.microsoft.com/office/drawing/2014/main" id="{91AC9066-EE88-4C79-8CF1-D003C66D0154}"/>
              </a:ext>
            </a:extLst>
          </p:cNvPr>
          <p:cNvSpPr>
            <a:spLocks noChangeArrowheads="1"/>
          </p:cNvSpPr>
          <p:nvPr/>
        </p:nvSpPr>
        <p:spPr bwMode="auto">
          <a:xfrm>
            <a:off x="2805334" y="2471759"/>
            <a:ext cx="586418" cy="317088"/>
          </a:xfrm>
          <a:prstGeom prst="rightArrow">
            <a:avLst>
              <a:gd name="adj1" fmla="val 50000"/>
              <a:gd name="adj2" fmla="val 50259"/>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26" name="矩形 21">
            <a:extLst>
              <a:ext uri="{FF2B5EF4-FFF2-40B4-BE49-F238E27FC236}">
                <a16:creationId xmlns:a16="http://schemas.microsoft.com/office/drawing/2014/main" id="{C4B6B4D8-3404-4FD2-AAE9-55F5628AE603}"/>
              </a:ext>
            </a:extLst>
          </p:cNvPr>
          <p:cNvSpPr>
            <a:spLocks noChangeArrowheads="1"/>
          </p:cNvSpPr>
          <p:nvPr/>
        </p:nvSpPr>
        <p:spPr bwMode="auto">
          <a:xfrm>
            <a:off x="1438427" y="4522855"/>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控制确认</a:t>
            </a:r>
            <a:endParaRPr lang="en-US" altLang="zh-CN" dirty="0">
              <a:latin typeface="微软雅黑" panose="020B0503020204020204" pitchFamily="34" charset="-122"/>
              <a:ea typeface="微软雅黑" panose="020B0503020204020204" pitchFamily="34" charset="-122"/>
            </a:endParaRPr>
          </a:p>
        </p:txBody>
      </p:sp>
      <p:sp>
        <p:nvSpPr>
          <p:cNvPr id="27" name="矩形 18">
            <a:extLst>
              <a:ext uri="{FF2B5EF4-FFF2-40B4-BE49-F238E27FC236}">
                <a16:creationId xmlns:a16="http://schemas.microsoft.com/office/drawing/2014/main" id="{F3AA3816-D8E1-4683-B1B8-44017D29B0EC}"/>
              </a:ext>
            </a:extLst>
          </p:cNvPr>
          <p:cNvSpPr>
            <a:spLocks noChangeArrowheads="1"/>
          </p:cNvSpPr>
          <p:nvPr/>
        </p:nvSpPr>
        <p:spPr bwMode="auto">
          <a:xfrm>
            <a:off x="1438427" y="5192780"/>
            <a:ext cx="1336675"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风险评估</a:t>
            </a:r>
          </a:p>
        </p:txBody>
      </p:sp>
      <p:cxnSp>
        <p:nvCxnSpPr>
          <p:cNvPr id="28" name="肘形连接符 7">
            <a:extLst>
              <a:ext uri="{FF2B5EF4-FFF2-40B4-BE49-F238E27FC236}">
                <a16:creationId xmlns:a16="http://schemas.microsoft.com/office/drawing/2014/main" id="{180D131E-3057-4FDA-BCA6-8A297E6F532A}"/>
              </a:ext>
            </a:extLst>
          </p:cNvPr>
          <p:cNvCxnSpPr>
            <a:cxnSpLocks noChangeShapeType="1"/>
            <a:stCxn id="20" idx="2"/>
            <a:endCxn id="21" idx="1"/>
          </p:cNvCxnSpPr>
          <p:nvPr/>
        </p:nvCxnSpPr>
        <p:spPr bwMode="auto">
          <a:xfrm rot="16200000" flipH="1">
            <a:off x="908996" y="1420086"/>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肘形连接符 9">
            <a:extLst>
              <a:ext uri="{FF2B5EF4-FFF2-40B4-BE49-F238E27FC236}">
                <a16:creationId xmlns:a16="http://schemas.microsoft.com/office/drawing/2014/main" id="{00057E82-0671-4588-8F32-D671780CA126}"/>
              </a:ext>
            </a:extLst>
          </p:cNvPr>
          <p:cNvCxnSpPr>
            <a:cxnSpLocks noChangeShapeType="1"/>
            <a:stCxn id="20" idx="2"/>
            <a:endCxn id="22" idx="1"/>
          </p:cNvCxnSpPr>
          <p:nvPr/>
        </p:nvCxnSpPr>
        <p:spPr bwMode="auto">
          <a:xfrm rot="16200000" flipH="1">
            <a:off x="574033" y="1755049"/>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肘形连接符 12">
            <a:extLst>
              <a:ext uri="{FF2B5EF4-FFF2-40B4-BE49-F238E27FC236}">
                <a16:creationId xmlns:a16="http://schemas.microsoft.com/office/drawing/2014/main" id="{0344B41E-9D97-443A-ADA8-33CDD1329A76}"/>
              </a:ext>
            </a:extLst>
          </p:cNvPr>
          <p:cNvCxnSpPr>
            <a:cxnSpLocks noChangeShapeType="1"/>
            <a:stCxn id="20" idx="2"/>
            <a:endCxn id="23" idx="1"/>
          </p:cNvCxnSpPr>
          <p:nvPr/>
        </p:nvCxnSpPr>
        <p:spPr bwMode="auto">
          <a:xfrm rot="16200000" flipH="1">
            <a:off x="210495" y="2118587"/>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肘形连接符 16">
            <a:extLst>
              <a:ext uri="{FF2B5EF4-FFF2-40B4-BE49-F238E27FC236}">
                <a16:creationId xmlns:a16="http://schemas.microsoft.com/office/drawing/2014/main" id="{B68609AE-4F34-479D-AA97-7F36FB8829D9}"/>
              </a:ext>
            </a:extLst>
          </p:cNvPr>
          <p:cNvCxnSpPr>
            <a:cxnSpLocks noChangeShapeType="1"/>
            <a:stCxn id="20" idx="2"/>
            <a:endCxn id="24" idx="1"/>
          </p:cNvCxnSpPr>
          <p:nvPr/>
        </p:nvCxnSpPr>
        <p:spPr bwMode="auto">
          <a:xfrm rot="16200000" flipH="1">
            <a:off x="-134785" y="2463867"/>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肘形连接符 19">
            <a:extLst>
              <a:ext uri="{FF2B5EF4-FFF2-40B4-BE49-F238E27FC236}">
                <a16:creationId xmlns:a16="http://schemas.microsoft.com/office/drawing/2014/main" id="{DAB6991F-28DE-410B-AD71-DA0C982BCF93}"/>
              </a:ext>
            </a:extLst>
          </p:cNvPr>
          <p:cNvCxnSpPr>
            <a:cxnSpLocks noChangeShapeType="1"/>
            <a:stCxn id="20" idx="2"/>
            <a:endCxn id="26" idx="1"/>
          </p:cNvCxnSpPr>
          <p:nvPr/>
        </p:nvCxnSpPr>
        <p:spPr bwMode="auto">
          <a:xfrm rot="16200000" flipH="1">
            <a:off x="-470542" y="2799624"/>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肘形连接符 29">
            <a:extLst>
              <a:ext uri="{FF2B5EF4-FFF2-40B4-BE49-F238E27FC236}">
                <a16:creationId xmlns:a16="http://schemas.microsoft.com/office/drawing/2014/main" id="{6D2C968A-5716-4ED7-AAB1-48D3B6F4E883}"/>
              </a:ext>
            </a:extLst>
          </p:cNvPr>
          <p:cNvCxnSpPr>
            <a:cxnSpLocks noChangeShapeType="1"/>
            <a:stCxn id="20" idx="2"/>
            <a:endCxn id="27" idx="1"/>
          </p:cNvCxnSpPr>
          <p:nvPr/>
        </p:nvCxnSpPr>
        <p:spPr bwMode="auto">
          <a:xfrm rot="16200000" flipH="1">
            <a:off x="-804711" y="3133793"/>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矩形: 圆角 30">
            <a:extLst>
              <a:ext uri="{FF2B5EF4-FFF2-40B4-BE49-F238E27FC236}">
                <a16:creationId xmlns:a16="http://schemas.microsoft.com/office/drawing/2014/main" id="{273EEFCD-8FBA-416A-97C3-F495AE821C18}"/>
              </a:ext>
            </a:extLst>
          </p:cNvPr>
          <p:cNvSpPr/>
          <p:nvPr/>
        </p:nvSpPr>
        <p:spPr>
          <a:xfrm>
            <a:off x="3833661" y="1346732"/>
            <a:ext cx="1447798" cy="979714"/>
          </a:xfrm>
          <a:prstGeom prst="roundRect">
            <a:avLst/>
          </a:prstGeom>
          <a:solidFill>
            <a:srgbClr val="FF0000"/>
          </a:solidFill>
          <a:ln>
            <a:solidFill>
              <a:srgbClr val="FF0000"/>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tx1"/>
                </a:solidFill>
              </a:rPr>
              <a:t>现行</a:t>
            </a:r>
            <a:endParaRPr lang="en-US" altLang="zh-CN" sz="2200" dirty="0">
              <a:solidFill>
                <a:schemeClr val="tx1"/>
              </a:solidFill>
            </a:endParaRPr>
          </a:p>
          <a:p>
            <a:pPr algn="ctr"/>
            <a:r>
              <a:rPr lang="zh-CN" altLang="en-US" sz="2200" dirty="0">
                <a:solidFill>
                  <a:schemeClr val="tx1"/>
                </a:solidFill>
              </a:rPr>
              <a:t>设计控制</a:t>
            </a:r>
          </a:p>
        </p:txBody>
      </p:sp>
      <p:sp>
        <p:nvSpPr>
          <p:cNvPr id="32" name="矩形: 圆角 31">
            <a:extLst>
              <a:ext uri="{FF2B5EF4-FFF2-40B4-BE49-F238E27FC236}">
                <a16:creationId xmlns:a16="http://schemas.microsoft.com/office/drawing/2014/main" id="{B837486C-7111-4F16-B104-FFA29335C465}"/>
              </a:ext>
            </a:extLst>
          </p:cNvPr>
          <p:cNvSpPr/>
          <p:nvPr/>
        </p:nvSpPr>
        <p:spPr>
          <a:xfrm>
            <a:off x="5797921" y="794690"/>
            <a:ext cx="1447798" cy="620486"/>
          </a:xfrm>
          <a:prstGeom prst="roundRect">
            <a:avLst/>
          </a:prstGeom>
          <a:solidFill>
            <a:srgbClr val="FFC000"/>
          </a:solidFill>
          <a:ln>
            <a:solidFill>
              <a:srgbClr val="FFC000"/>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预防</a:t>
            </a:r>
          </a:p>
        </p:txBody>
      </p:sp>
      <p:sp>
        <p:nvSpPr>
          <p:cNvPr id="33" name="矩形: 圆角 32">
            <a:extLst>
              <a:ext uri="{FF2B5EF4-FFF2-40B4-BE49-F238E27FC236}">
                <a16:creationId xmlns:a16="http://schemas.microsoft.com/office/drawing/2014/main" id="{95B68FAE-B303-4118-BA34-F5CF2F631FBA}"/>
              </a:ext>
            </a:extLst>
          </p:cNvPr>
          <p:cNvSpPr/>
          <p:nvPr/>
        </p:nvSpPr>
        <p:spPr>
          <a:xfrm>
            <a:off x="5767857" y="1981977"/>
            <a:ext cx="1447798" cy="620486"/>
          </a:xfrm>
          <a:prstGeom prst="roundRect">
            <a:avLst/>
          </a:prstGeom>
          <a:solidFill>
            <a:srgbClr val="FFC000"/>
          </a:solidFill>
          <a:ln>
            <a:solidFill>
              <a:srgbClr val="FFC000"/>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探测</a:t>
            </a:r>
          </a:p>
        </p:txBody>
      </p:sp>
      <p:sp>
        <p:nvSpPr>
          <p:cNvPr id="34" name="矩形: 圆角 33">
            <a:extLst>
              <a:ext uri="{FF2B5EF4-FFF2-40B4-BE49-F238E27FC236}">
                <a16:creationId xmlns:a16="http://schemas.microsoft.com/office/drawing/2014/main" id="{5E4CF748-7593-4B31-81E2-63965192CF08}"/>
              </a:ext>
            </a:extLst>
          </p:cNvPr>
          <p:cNvSpPr/>
          <p:nvPr/>
        </p:nvSpPr>
        <p:spPr>
          <a:xfrm>
            <a:off x="7833553" y="794690"/>
            <a:ext cx="2296882" cy="620486"/>
          </a:xfrm>
          <a:prstGeom prst="roundRect">
            <a:avLst/>
          </a:prstGeom>
          <a:solidFill>
            <a:srgbClr val="FF3399"/>
          </a:solidFill>
          <a:ln>
            <a:solidFill>
              <a:srgbClr val="FF3399"/>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预防失效</a:t>
            </a:r>
            <a:r>
              <a:rPr lang="zh-CN" altLang="en-US" sz="2400" b="1" dirty="0">
                <a:solidFill>
                  <a:schemeClr val="tx1"/>
                </a:solidFill>
              </a:rPr>
              <a:t>原因</a:t>
            </a:r>
            <a:r>
              <a:rPr lang="zh-CN" altLang="en-US" dirty="0">
                <a:solidFill>
                  <a:schemeClr val="tx1"/>
                </a:solidFill>
              </a:rPr>
              <a:t>出现</a:t>
            </a:r>
          </a:p>
        </p:txBody>
      </p:sp>
      <p:sp>
        <p:nvSpPr>
          <p:cNvPr id="35" name="矩形: 圆角 34">
            <a:extLst>
              <a:ext uri="{FF2B5EF4-FFF2-40B4-BE49-F238E27FC236}">
                <a16:creationId xmlns:a16="http://schemas.microsoft.com/office/drawing/2014/main" id="{3D465AF2-0FC2-4D58-A342-A200FC764A52}"/>
              </a:ext>
            </a:extLst>
          </p:cNvPr>
          <p:cNvSpPr/>
          <p:nvPr/>
        </p:nvSpPr>
        <p:spPr>
          <a:xfrm>
            <a:off x="7833553" y="1569213"/>
            <a:ext cx="2296882" cy="620486"/>
          </a:xfrm>
          <a:prstGeom prst="roundRect">
            <a:avLst/>
          </a:prstGeom>
          <a:solidFill>
            <a:srgbClr val="FF3399"/>
          </a:solidFill>
          <a:ln>
            <a:solidFill>
              <a:srgbClr val="FF3399"/>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预防失效</a:t>
            </a:r>
            <a:r>
              <a:rPr lang="zh-CN" altLang="en-US" sz="2400" b="1" dirty="0">
                <a:solidFill>
                  <a:schemeClr val="tx1"/>
                </a:solidFill>
              </a:rPr>
              <a:t>原因</a:t>
            </a:r>
            <a:r>
              <a:rPr lang="zh-CN" altLang="en-US" dirty="0">
                <a:solidFill>
                  <a:schemeClr val="tx1"/>
                </a:solidFill>
              </a:rPr>
              <a:t>出现</a:t>
            </a:r>
          </a:p>
        </p:txBody>
      </p:sp>
      <p:sp>
        <p:nvSpPr>
          <p:cNvPr id="36" name="矩形: 圆角 35">
            <a:extLst>
              <a:ext uri="{FF2B5EF4-FFF2-40B4-BE49-F238E27FC236}">
                <a16:creationId xmlns:a16="http://schemas.microsoft.com/office/drawing/2014/main" id="{492C806E-32E4-40D6-99A3-0F0907CA7053}"/>
              </a:ext>
            </a:extLst>
          </p:cNvPr>
          <p:cNvSpPr/>
          <p:nvPr/>
        </p:nvSpPr>
        <p:spPr>
          <a:xfrm>
            <a:off x="7833553" y="2270361"/>
            <a:ext cx="2296882" cy="620486"/>
          </a:xfrm>
          <a:prstGeom prst="roundRect">
            <a:avLst/>
          </a:prstGeom>
          <a:solidFill>
            <a:srgbClr val="FF3399"/>
          </a:solidFill>
          <a:ln>
            <a:solidFill>
              <a:srgbClr val="FF3399"/>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预防失效</a:t>
            </a:r>
            <a:r>
              <a:rPr lang="zh-CN" altLang="en-US" sz="2400" b="1" dirty="0">
                <a:solidFill>
                  <a:schemeClr val="tx1"/>
                </a:solidFill>
              </a:rPr>
              <a:t>模式</a:t>
            </a:r>
            <a:r>
              <a:rPr lang="zh-CN" altLang="en-US" dirty="0">
                <a:solidFill>
                  <a:schemeClr val="tx1"/>
                </a:solidFill>
              </a:rPr>
              <a:t>出现</a:t>
            </a:r>
          </a:p>
        </p:txBody>
      </p:sp>
      <p:cxnSp>
        <p:nvCxnSpPr>
          <p:cNvPr id="41" name="直接箭头连接符 40">
            <a:extLst>
              <a:ext uri="{FF2B5EF4-FFF2-40B4-BE49-F238E27FC236}">
                <a16:creationId xmlns:a16="http://schemas.microsoft.com/office/drawing/2014/main" id="{E890EC3F-FE39-4305-9773-63310FCCF5F7}"/>
              </a:ext>
            </a:extLst>
          </p:cNvPr>
          <p:cNvCxnSpPr>
            <a:stCxn id="31" idx="3"/>
            <a:endCxn id="32" idx="1"/>
          </p:cNvCxnSpPr>
          <p:nvPr/>
        </p:nvCxnSpPr>
        <p:spPr>
          <a:xfrm flipV="1">
            <a:off x="5281459" y="1104933"/>
            <a:ext cx="516462" cy="731656"/>
          </a:xfrm>
          <a:prstGeom prst="straightConnector1">
            <a:avLst/>
          </a:prstGeom>
          <a:ln>
            <a:solidFill>
              <a:schemeClr val="tx1"/>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F9E519F1-FDFF-4027-B7D6-FCCFC1DB58B3}"/>
              </a:ext>
            </a:extLst>
          </p:cNvPr>
          <p:cNvCxnSpPr>
            <a:stCxn id="31" idx="3"/>
            <a:endCxn id="33" idx="1"/>
          </p:cNvCxnSpPr>
          <p:nvPr/>
        </p:nvCxnSpPr>
        <p:spPr>
          <a:xfrm>
            <a:off x="5281459" y="1836589"/>
            <a:ext cx="486398" cy="455631"/>
          </a:xfrm>
          <a:prstGeom prst="straightConnector1">
            <a:avLst/>
          </a:prstGeom>
          <a:ln>
            <a:solidFill>
              <a:schemeClr val="tx1"/>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229E55FC-1297-477E-81C4-2865E8286792}"/>
              </a:ext>
            </a:extLst>
          </p:cNvPr>
          <p:cNvCxnSpPr>
            <a:stCxn id="32" idx="3"/>
            <a:endCxn id="34" idx="1"/>
          </p:cNvCxnSpPr>
          <p:nvPr/>
        </p:nvCxnSpPr>
        <p:spPr>
          <a:xfrm>
            <a:off x="7245719" y="1104933"/>
            <a:ext cx="587834" cy="0"/>
          </a:xfrm>
          <a:prstGeom prst="straightConnector1">
            <a:avLst/>
          </a:prstGeom>
          <a:ln>
            <a:solidFill>
              <a:schemeClr val="tx1"/>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74F78553-772A-4A5D-A0EF-AD12E1312D27}"/>
              </a:ext>
            </a:extLst>
          </p:cNvPr>
          <p:cNvCxnSpPr>
            <a:stCxn id="33" idx="3"/>
            <a:endCxn id="35" idx="1"/>
          </p:cNvCxnSpPr>
          <p:nvPr/>
        </p:nvCxnSpPr>
        <p:spPr>
          <a:xfrm flipV="1">
            <a:off x="7215655" y="1879456"/>
            <a:ext cx="617898" cy="412764"/>
          </a:xfrm>
          <a:prstGeom prst="straightConnector1">
            <a:avLst/>
          </a:prstGeom>
          <a:ln>
            <a:solidFill>
              <a:schemeClr val="tx1"/>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DEDC0BE5-B57D-4BA4-9111-DF7775030682}"/>
              </a:ext>
            </a:extLst>
          </p:cNvPr>
          <p:cNvCxnSpPr>
            <a:stCxn id="33" idx="3"/>
            <a:endCxn id="36" idx="1"/>
          </p:cNvCxnSpPr>
          <p:nvPr/>
        </p:nvCxnSpPr>
        <p:spPr>
          <a:xfrm>
            <a:off x="7215655" y="2292220"/>
            <a:ext cx="617898" cy="288384"/>
          </a:xfrm>
          <a:prstGeom prst="straightConnector1">
            <a:avLst/>
          </a:prstGeom>
          <a:ln>
            <a:solidFill>
              <a:schemeClr val="tx1"/>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3B5C9612-A1BE-46A4-80FB-E1DF85DACB79}"/>
              </a:ext>
            </a:extLst>
          </p:cNvPr>
          <p:cNvSpPr/>
          <p:nvPr/>
        </p:nvSpPr>
        <p:spPr>
          <a:xfrm>
            <a:off x="4195672" y="2854823"/>
            <a:ext cx="2296878" cy="370113"/>
          </a:xfrm>
          <a:prstGeom prst="roundRect">
            <a:avLst/>
          </a:prstGeom>
          <a:solidFill>
            <a:srgbClr val="33CCFF"/>
          </a:solidFill>
          <a:ln>
            <a:solidFill>
              <a:srgbClr val="6CC5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针对一个失效原因</a:t>
            </a:r>
          </a:p>
        </p:txBody>
      </p:sp>
      <p:sp>
        <p:nvSpPr>
          <p:cNvPr id="48" name="矩形: 圆角 47">
            <a:extLst>
              <a:ext uri="{FF2B5EF4-FFF2-40B4-BE49-F238E27FC236}">
                <a16:creationId xmlns:a16="http://schemas.microsoft.com/office/drawing/2014/main" id="{316EB43C-1B4B-4F83-AE38-3E5564745C94}"/>
              </a:ext>
            </a:extLst>
          </p:cNvPr>
          <p:cNvSpPr/>
          <p:nvPr/>
        </p:nvSpPr>
        <p:spPr>
          <a:xfrm>
            <a:off x="3547971" y="3560570"/>
            <a:ext cx="3592280" cy="499624"/>
          </a:xfrm>
          <a:prstGeom prst="roundRect">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是否有预防失效</a:t>
            </a:r>
            <a:r>
              <a:rPr lang="zh-CN" altLang="en-US" b="1" dirty="0">
                <a:solidFill>
                  <a:schemeClr val="tx1"/>
                </a:solidFill>
              </a:rPr>
              <a:t>原因</a:t>
            </a:r>
            <a:r>
              <a:rPr lang="zh-CN" altLang="en-US" dirty="0">
                <a:solidFill>
                  <a:schemeClr val="tx1"/>
                </a:solidFill>
              </a:rPr>
              <a:t>出现的手段</a:t>
            </a:r>
          </a:p>
        </p:txBody>
      </p:sp>
      <p:sp>
        <p:nvSpPr>
          <p:cNvPr id="50" name="矩形: 圆角 49">
            <a:extLst>
              <a:ext uri="{FF2B5EF4-FFF2-40B4-BE49-F238E27FC236}">
                <a16:creationId xmlns:a16="http://schemas.microsoft.com/office/drawing/2014/main" id="{C5773D7D-2F07-4C2A-82C6-5E76E79CCC24}"/>
              </a:ext>
            </a:extLst>
          </p:cNvPr>
          <p:cNvSpPr/>
          <p:nvPr/>
        </p:nvSpPr>
        <p:spPr>
          <a:xfrm>
            <a:off x="3547971" y="4440738"/>
            <a:ext cx="3592280" cy="499624"/>
          </a:xfrm>
          <a:prstGeom prst="roundRect">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是否有探测失效</a:t>
            </a:r>
            <a:r>
              <a:rPr lang="zh-CN" altLang="en-US" b="1" dirty="0">
                <a:solidFill>
                  <a:schemeClr val="tx1"/>
                </a:solidFill>
              </a:rPr>
              <a:t>原因</a:t>
            </a:r>
            <a:r>
              <a:rPr lang="zh-CN" altLang="en-US" dirty="0">
                <a:solidFill>
                  <a:schemeClr val="tx1"/>
                </a:solidFill>
              </a:rPr>
              <a:t>出现的手段</a:t>
            </a:r>
          </a:p>
        </p:txBody>
      </p:sp>
      <p:sp>
        <p:nvSpPr>
          <p:cNvPr id="51" name="矩形: 圆角 50">
            <a:extLst>
              <a:ext uri="{FF2B5EF4-FFF2-40B4-BE49-F238E27FC236}">
                <a16:creationId xmlns:a16="http://schemas.microsoft.com/office/drawing/2014/main" id="{1F53FF8A-A4EB-4943-AA2E-82A12FF489FC}"/>
              </a:ext>
            </a:extLst>
          </p:cNvPr>
          <p:cNvSpPr/>
          <p:nvPr/>
        </p:nvSpPr>
        <p:spPr>
          <a:xfrm>
            <a:off x="4251917" y="5104514"/>
            <a:ext cx="2296878" cy="370113"/>
          </a:xfrm>
          <a:prstGeom prst="roundRect">
            <a:avLst/>
          </a:prstGeom>
          <a:solidFill>
            <a:srgbClr val="33CCFF"/>
          </a:solidFill>
          <a:ln>
            <a:solidFill>
              <a:srgbClr val="6CC5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该原因引起的失效</a:t>
            </a:r>
          </a:p>
        </p:txBody>
      </p:sp>
      <p:sp>
        <p:nvSpPr>
          <p:cNvPr id="52" name="矩形: 圆角 51">
            <a:extLst>
              <a:ext uri="{FF2B5EF4-FFF2-40B4-BE49-F238E27FC236}">
                <a16:creationId xmlns:a16="http://schemas.microsoft.com/office/drawing/2014/main" id="{FAE45702-D421-4B3D-B00D-165FE92DEE6F}"/>
              </a:ext>
            </a:extLst>
          </p:cNvPr>
          <p:cNvSpPr/>
          <p:nvPr/>
        </p:nvSpPr>
        <p:spPr>
          <a:xfrm>
            <a:off x="3549550" y="5866613"/>
            <a:ext cx="3592280" cy="499624"/>
          </a:xfrm>
          <a:prstGeom prst="roundRect">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是否有探测失效模式出现的手段</a:t>
            </a:r>
          </a:p>
        </p:txBody>
      </p:sp>
      <p:sp>
        <p:nvSpPr>
          <p:cNvPr id="53" name="矩形: 圆角 52">
            <a:extLst>
              <a:ext uri="{FF2B5EF4-FFF2-40B4-BE49-F238E27FC236}">
                <a16:creationId xmlns:a16="http://schemas.microsoft.com/office/drawing/2014/main" id="{28A8C080-E5F0-4868-B331-1C317DC9134F}"/>
              </a:ext>
            </a:extLst>
          </p:cNvPr>
          <p:cNvSpPr/>
          <p:nvPr/>
        </p:nvSpPr>
        <p:spPr>
          <a:xfrm>
            <a:off x="8310472" y="3560571"/>
            <a:ext cx="2296878" cy="499624"/>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现行设计控制</a:t>
            </a:r>
            <a:r>
              <a:rPr lang="en-US" altLang="zh-CN" dirty="0">
                <a:solidFill>
                  <a:schemeClr val="tx1"/>
                </a:solidFill>
              </a:rPr>
              <a:t>-</a:t>
            </a:r>
            <a:r>
              <a:rPr lang="zh-CN" altLang="en-US" dirty="0">
                <a:solidFill>
                  <a:schemeClr val="tx1"/>
                </a:solidFill>
              </a:rPr>
              <a:t>预防</a:t>
            </a:r>
          </a:p>
        </p:txBody>
      </p:sp>
      <p:sp>
        <p:nvSpPr>
          <p:cNvPr id="54" name="矩形: 圆角 53">
            <a:extLst>
              <a:ext uri="{FF2B5EF4-FFF2-40B4-BE49-F238E27FC236}">
                <a16:creationId xmlns:a16="http://schemas.microsoft.com/office/drawing/2014/main" id="{091BC3D2-DDB0-4CA4-BD68-2803A4649C37}"/>
              </a:ext>
            </a:extLst>
          </p:cNvPr>
          <p:cNvSpPr/>
          <p:nvPr/>
        </p:nvSpPr>
        <p:spPr>
          <a:xfrm>
            <a:off x="8310472" y="4440738"/>
            <a:ext cx="2296878" cy="499624"/>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现行设计控制</a:t>
            </a:r>
            <a:r>
              <a:rPr lang="en-US" altLang="zh-CN" dirty="0">
                <a:solidFill>
                  <a:schemeClr val="tx1"/>
                </a:solidFill>
              </a:rPr>
              <a:t>-</a:t>
            </a:r>
            <a:r>
              <a:rPr lang="zh-CN" altLang="en-US" dirty="0">
                <a:solidFill>
                  <a:schemeClr val="tx1"/>
                </a:solidFill>
              </a:rPr>
              <a:t>探测</a:t>
            </a:r>
          </a:p>
        </p:txBody>
      </p:sp>
      <p:sp>
        <p:nvSpPr>
          <p:cNvPr id="55" name="矩形: 圆角 54">
            <a:extLst>
              <a:ext uri="{FF2B5EF4-FFF2-40B4-BE49-F238E27FC236}">
                <a16:creationId xmlns:a16="http://schemas.microsoft.com/office/drawing/2014/main" id="{907AF532-B7CA-4817-A503-35A059F42323}"/>
              </a:ext>
            </a:extLst>
          </p:cNvPr>
          <p:cNvSpPr/>
          <p:nvPr/>
        </p:nvSpPr>
        <p:spPr>
          <a:xfrm>
            <a:off x="8310472" y="5289571"/>
            <a:ext cx="2296878" cy="499624"/>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现行设计控制</a:t>
            </a:r>
            <a:r>
              <a:rPr lang="en-US" altLang="zh-CN" dirty="0">
                <a:solidFill>
                  <a:schemeClr val="tx1"/>
                </a:solidFill>
              </a:rPr>
              <a:t>-</a:t>
            </a:r>
            <a:r>
              <a:rPr lang="zh-CN" altLang="en-US" dirty="0">
                <a:solidFill>
                  <a:schemeClr val="tx1"/>
                </a:solidFill>
              </a:rPr>
              <a:t>探测</a:t>
            </a:r>
          </a:p>
        </p:txBody>
      </p:sp>
      <p:sp>
        <p:nvSpPr>
          <p:cNvPr id="56" name="箭头: 下 55">
            <a:extLst>
              <a:ext uri="{FF2B5EF4-FFF2-40B4-BE49-F238E27FC236}">
                <a16:creationId xmlns:a16="http://schemas.microsoft.com/office/drawing/2014/main" id="{C12A3E1C-165F-4231-9DA1-6F5385569927}"/>
              </a:ext>
            </a:extLst>
          </p:cNvPr>
          <p:cNvSpPr/>
          <p:nvPr/>
        </p:nvSpPr>
        <p:spPr>
          <a:xfrm>
            <a:off x="5275134" y="3224936"/>
            <a:ext cx="266337" cy="330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箭头: 下 56">
            <a:extLst>
              <a:ext uri="{FF2B5EF4-FFF2-40B4-BE49-F238E27FC236}">
                <a16:creationId xmlns:a16="http://schemas.microsoft.com/office/drawing/2014/main" id="{9F45194D-9C22-4BD1-97A0-50878B65EB14}"/>
              </a:ext>
            </a:extLst>
          </p:cNvPr>
          <p:cNvSpPr/>
          <p:nvPr/>
        </p:nvSpPr>
        <p:spPr>
          <a:xfrm>
            <a:off x="5275134" y="4060126"/>
            <a:ext cx="258799" cy="3701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箭头: 下 57">
            <a:extLst>
              <a:ext uri="{FF2B5EF4-FFF2-40B4-BE49-F238E27FC236}">
                <a16:creationId xmlns:a16="http://schemas.microsoft.com/office/drawing/2014/main" id="{E42AD83C-3881-4F0B-9A5D-6DB1EA68D54B}"/>
              </a:ext>
            </a:extLst>
          </p:cNvPr>
          <p:cNvSpPr/>
          <p:nvPr/>
        </p:nvSpPr>
        <p:spPr>
          <a:xfrm>
            <a:off x="5253682" y="5496500"/>
            <a:ext cx="309239" cy="3701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连接符: 肘形 58">
            <a:extLst>
              <a:ext uri="{FF2B5EF4-FFF2-40B4-BE49-F238E27FC236}">
                <a16:creationId xmlns:a16="http://schemas.microsoft.com/office/drawing/2014/main" id="{7D05337B-DAC3-4F90-B32B-3E2406667F23}"/>
              </a:ext>
            </a:extLst>
          </p:cNvPr>
          <p:cNvCxnSpPr>
            <a:stCxn id="47" idx="1"/>
            <a:endCxn id="51" idx="1"/>
          </p:cNvCxnSpPr>
          <p:nvPr/>
        </p:nvCxnSpPr>
        <p:spPr>
          <a:xfrm rot="10800000" flipH="1" flipV="1">
            <a:off x="4195671" y="3039879"/>
            <a:ext cx="56245" cy="2249691"/>
          </a:xfrm>
          <a:prstGeom prst="bentConnector3">
            <a:avLst>
              <a:gd name="adj1" fmla="val -1354787"/>
            </a:avLst>
          </a:prstGeom>
          <a:ln w="19050">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32E31FE7-2DFC-422B-B02B-A3BFF7D51CDD}"/>
              </a:ext>
            </a:extLst>
          </p:cNvPr>
          <p:cNvCxnSpPr>
            <a:stCxn id="48" idx="3"/>
            <a:endCxn id="53" idx="1"/>
          </p:cNvCxnSpPr>
          <p:nvPr/>
        </p:nvCxnSpPr>
        <p:spPr>
          <a:xfrm>
            <a:off x="7140251" y="3810382"/>
            <a:ext cx="1170221" cy="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6B3C9FF8-315A-4F11-B6AA-B7987EEC1932}"/>
              </a:ext>
            </a:extLst>
          </p:cNvPr>
          <p:cNvCxnSpPr>
            <a:stCxn id="50" idx="3"/>
            <a:endCxn id="54" idx="1"/>
          </p:cNvCxnSpPr>
          <p:nvPr/>
        </p:nvCxnSpPr>
        <p:spPr>
          <a:xfrm>
            <a:off x="7140251" y="4690550"/>
            <a:ext cx="1170221"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5422D87B-5654-40E3-978D-2244F8522AC7}"/>
              </a:ext>
            </a:extLst>
          </p:cNvPr>
          <p:cNvCxnSpPr>
            <a:stCxn id="52" idx="3"/>
            <a:endCxn id="55" idx="1"/>
          </p:cNvCxnSpPr>
          <p:nvPr/>
        </p:nvCxnSpPr>
        <p:spPr>
          <a:xfrm flipV="1">
            <a:off x="7141830" y="5539383"/>
            <a:ext cx="1168642" cy="57704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9866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30" name="矩形 1">
            <a:extLst>
              <a:ext uri="{FF2B5EF4-FFF2-40B4-BE49-F238E27FC236}">
                <a16:creationId xmlns:a16="http://schemas.microsoft.com/office/drawing/2014/main" id="{091B1E74-2AEA-49DF-8BA3-5C71D23A1F61}"/>
              </a:ext>
            </a:extLst>
          </p:cNvPr>
          <p:cNvSpPr>
            <a:spLocks noChangeArrowheads="1"/>
          </p:cNvSpPr>
          <p:nvPr/>
        </p:nvSpPr>
        <p:spPr bwMode="auto">
          <a:xfrm>
            <a:off x="762015" y="865188"/>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风险分析</a:t>
            </a:r>
            <a:endParaRPr lang="en-US" altLang="zh-CN" sz="2000">
              <a:latin typeface="微软雅黑" panose="020B0503020204020204" pitchFamily="34" charset="-122"/>
              <a:ea typeface="微软雅黑" panose="020B0503020204020204" pitchFamily="34" charset="-122"/>
            </a:endParaRPr>
          </a:p>
        </p:txBody>
      </p:sp>
      <p:sp>
        <p:nvSpPr>
          <p:cNvPr id="31" name="矩形 2">
            <a:extLst>
              <a:ext uri="{FF2B5EF4-FFF2-40B4-BE49-F238E27FC236}">
                <a16:creationId xmlns:a16="http://schemas.microsoft.com/office/drawing/2014/main" id="{964A92F7-9962-4324-B0C8-6576AD6A45CE}"/>
              </a:ext>
            </a:extLst>
          </p:cNvPr>
          <p:cNvSpPr>
            <a:spLocks noChangeArrowheads="1"/>
          </p:cNvSpPr>
          <p:nvPr/>
        </p:nvSpPr>
        <p:spPr bwMode="auto">
          <a:xfrm>
            <a:off x="1749440" y="1766888"/>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分析目的</a:t>
            </a:r>
          </a:p>
        </p:txBody>
      </p:sp>
      <p:sp>
        <p:nvSpPr>
          <p:cNvPr id="32" name="矩形 3">
            <a:extLst>
              <a:ext uri="{FF2B5EF4-FFF2-40B4-BE49-F238E27FC236}">
                <a16:creationId xmlns:a16="http://schemas.microsoft.com/office/drawing/2014/main" id="{62057876-41A2-44CD-9C78-3C6ACD4A6912}"/>
              </a:ext>
            </a:extLst>
          </p:cNvPr>
          <p:cNvSpPr>
            <a:spLocks noChangeArrowheads="1"/>
          </p:cNvSpPr>
          <p:nvPr/>
        </p:nvSpPr>
        <p:spPr bwMode="auto">
          <a:xfrm>
            <a:off x="1749440" y="2436813"/>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设计控制</a:t>
            </a:r>
            <a:endParaRPr lang="en-US" altLang="zh-CN">
              <a:latin typeface="微软雅黑" panose="020B0503020204020204" pitchFamily="34" charset="-122"/>
              <a:ea typeface="微软雅黑" panose="020B0503020204020204" pitchFamily="34" charset="-122"/>
            </a:endParaRPr>
          </a:p>
        </p:txBody>
      </p:sp>
      <p:sp>
        <p:nvSpPr>
          <p:cNvPr id="33" name="矩形 4">
            <a:extLst>
              <a:ext uri="{FF2B5EF4-FFF2-40B4-BE49-F238E27FC236}">
                <a16:creationId xmlns:a16="http://schemas.microsoft.com/office/drawing/2014/main" id="{C53D9AC1-EA88-4F0A-8070-202C91500E9C}"/>
              </a:ext>
            </a:extLst>
          </p:cNvPr>
          <p:cNvSpPr>
            <a:spLocks noChangeArrowheads="1"/>
          </p:cNvSpPr>
          <p:nvPr/>
        </p:nvSpPr>
        <p:spPr bwMode="auto">
          <a:xfrm>
            <a:off x="1752615" y="3167063"/>
            <a:ext cx="1335088"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预防控制</a:t>
            </a:r>
          </a:p>
        </p:txBody>
      </p:sp>
      <p:sp>
        <p:nvSpPr>
          <p:cNvPr id="34" name="矩形 5">
            <a:extLst>
              <a:ext uri="{FF2B5EF4-FFF2-40B4-BE49-F238E27FC236}">
                <a16:creationId xmlns:a16="http://schemas.microsoft.com/office/drawing/2014/main" id="{58F59255-1BFE-4AEB-81C2-C9A922D1AD2B}"/>
              </a:ext>
            </a:extLst>
          </p:cNvPr>
          <p:cNvSpPr>
            <a:spLocks noChangeArrowheads="1"/>
          </p:cNvSpPr>
          <p:nvPr/>
        </p:nvSpPr>
        <p:spPr bwMode="auto">
          <a:xfrm>
            <a:off x="1755790" y="3860800"/>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探测控制</a:t>
            </a:r>
          </a:p>
        </p:txBody>
      </p:sp>
      <p:sp>
        <p:nvSpPr>
          <p:cNvPr id="35" name="右箭头 14">
            <a:extLst>
              <a:ext uri="{FF2B5EF4-FFF2-40B4-BE49-F238E27FC236}">
                <a16:creationId xmlns:a16="http://schemas.microsoft.com/office/drawing/2014/main" id="{A89FF847-0360-472F-83C4-D6BEC1AF59E1}"/>
              </a:ext>
            </a:extLst>
          </p:cNvPr>
          <p:cNvSpPr>
            <a:spLocks noChangeArrowheads="1"/>
          </p:cNvSpPr>
          <p:nvPr/>
        </p:nvSpPr>
        <p:spPr bwMode="auto">
          <a:xfrm>
            <a:off x="3193272" y="3220245"/>
            <a:ext cx="430212" cy="261938"/>
          </a:xfrm>
          <a:prstGeom prst="rightArrow">
            <a:avLst>
              <a:gd name="adj1" fmla="val 50000"/>
              <a:gd name="adj2" fmla="val 49562"/>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36" name="矩形 21">
            <a:extLst>
              <a:ext uri="{FF2B5EF4-FFF2-40B4-BE49-F238E27FC236}">
                <a16:creationId xmlns:a16="http://schemas.microsoft.com/office/drawing/2014/main" id="{177B78F0-005D-484E-8083-829F6B16F9CF}"/>
              </a:ext>
            </a:extLst>
          </p:cNvPr>
          <p:cNvSpPr>
            <a:spLocks noChangeArrowheads="1"/>
          </p:cNvSpPr>
          <p:nvPr/>
        </p:nvSpPr>
        <p:spPr bwMode="auto">
          <a:xfrm>
            <a:off x="1747853" y="4522788"/>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控制确认</a:t>
            </a:r>
            <a:endParaRPr lang="en-US" altLang="zh-CN" dirty="0">
              <a:latin typeface="微软雅黑" panose="020B0503020204020204" pitchFamily="34" charset="-122"/>
              <a:ea typeface="微软雅黑" panose="020B0503020204020204" pitchFamily="34" charset="-122"/>
            </a:endParaRPr>
          </a:p>
        </p:txBody>
      </p:sp>
      <p:sp>
        <p:nvSpPr>
          <p:cNvPr id="41" name="矩形 18">
            <a:extLst>
              <a:ext uri="{FF2B5EF4-FFF2-40B4-BE49-F238E27FC236}">
                <a16:creationId xmlns:a16="http://schemas.microsoft.com/office/drawing/2014/main" id="{DC4F37C9-DD7E-4412-B902-6AB93FE810BD}"/>
              </a:ext>
            </a:extLst>
          </p:cNvPr>
          <p:cNvSpPr>
            <a:spLocks noChangeArrowheads="1"/>
          </p:cNvSpPr>
          <p:nvPr/>
        </p:nvSpPr>
        <p:spPr bwMode="auto">
          <a:xfrm>
            <a:off x="1747853" y="5192713"/>
            <a:ext cx="1336675"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风险评估</a:t>
            </a:r>
          </a:p>
        </p:txBody>
      </p:sp>
      <p:cxnSp>
        <p:nvCxnSpPr>
          <p:cNvPr id="42" name="肘形连接符 7">
            <a:extLst>
              <a:ext uri="{FF2B5EF4-FFF2-40B4-BE49-F238E27FC236}">
                <a16:creationId xmlns:a16="http://schemas.microsoft.com/office/drawing/2014/main" id="{9A8FE681-DD72-4F15-89C0-777FE0E6ED17}"/>
              </a:ext>
            </a:extLst>
          </p:cNvPr>
          <p:cNvCxnSpPr>
            <a:cxnSpLocks noChangeShapeType="1"/>
            <a:stCxn id="30" idx="2"/>
            <a:endCxn id="31" idx="1"/>
          </p:cNvCxnSpPr>
          <p:nvPr/>
        </p:nvCxnSpPr>
        <p:spPr bwMode="auto">
          <a:xfrm rot="16200000" flipH="1">
            <a:off x="1218422" y="1420019"/>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肘形连接符 9">
            <a:extLst>
              <a:ext uri="{FF2B5EF4-FFF2-40B4-BE49-F238E27FC236}">
                <a16:creationId xmlns:a16="http://schemas.microsoft.com/office/drawing/2014/main" id="{D68D411E-65F3-4AA5-8595-D8AECEEC4674}"/>
              </a:ext>
            </a:extLst>
          </p:cNvPr>
          <p:cNvCxnSpPr>
            <a:cxnSpLocks noChangeShapeType="1"/>
            <a:stCxn id="30" idx="2"/>
            <a:endCxn id="32" idx="1"/>
          </p:cNvCxnSpPr>
          <p:nvPr/>
        </p:nvCxnSpPr>
        <p:spPr bwMode="auto">
          <a:xfrm rot="16200000" flipH="1">
            <a:off x="883459" y="1754982"/>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肘形连接符 12">
            <a:extLst>
              <a:ext uri="{FF2B5EF4-FFF2-40B4-BE49-F238E27FC236}">
                <a16:creationId xmlns:a16="http://schemas.microsoft.com/office/drawing/2014/main" id="{0839B1E8-5478-4E72-8A98-25C2976A44D0}"/>
              </a:ext>
            </a:extLst>
          </p:cNvPr>
          <p:cNvCxnSpPr>
            <a:cxnSpLocks noChangeShapeType="1"/>
            <a:stCxn id="30" idx="2"/>
            <a:endCxn id="33" idx="1"/>
          </p:cNvCxnSpPr>
          <p:nvPr/>
        </p:nvCxnSpPr>
        <p:spPr bwMode="auto">
          <a:xfrm rot="16200000" flipH="1">
            <a:off x="519921" y="2118520"/>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肘形连接符 16">
            <a:extLst>
              <a:ext uri="{FF2B5EF4-FFF2-40B4-BE49-F238E27FC236}">
                <a16:creationId xmlns:a16="http://schemas.microsoft.com/office/drawing/2014/main" id="{0F3826A9-AB70-4F2E-9251-F701505D2E33}"/>
              </a:ext>
            </a:extLst>
          </p:cNvPr>
          <p:cNvCxnSpPr>
            <a:cxnSpLocks noChangeShapeType="1"/>
            <a:stCxn id="30" idx="2"/>
            <a:endCxn id="34" idx="1"/>
          </p:cNvCxnSpPr>
          <p:nvPr/>
        </p:nvCxnSpPr>
        <p:spPr bwMode="auto">
          <a:xfrm rot="16200000" flipH="1">
            <a:off x="174641" y="2463800"/>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肘形连接符 19">
            <a:extLst>
              <a:ext uri="{FF2B5EF4-FFF2-40B4-BE49-F238E27FC236}">
                <a16:creationId xmlns:a16="http://schemas.microsoft.com/office/drawing/2014/main" id="{1D241512-D0D3-48E0-916E-1D0545D44FD5}"/>
              </a:ext>
            </a:extLst>
          </p:cNvPr>
          <p:cNvCxnSpPr>
            <a:cxnSpLocks noChangeShapeType="1"/>
            <a:stCxn id="30" idx="2"/>
            <a:endCxn id="36" idx="1"/>
          </p:cNvCxnSpPr>
          <p:nvPr/>
        </p:nvCxnSpPr>
        <p:spPr bwMode="auto">
          <a:xfrm rot="16200000" flipH="1">
            <a:off x="-161116" y="2799557"/>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肘形连接符 29">
            <a:extLst>
              <a:ext uri="{FF2B5EF4-FFF2-40B4-BE49-F238E27FC236}">
                <a16:creationId xmlns:a16="http://schemas.microsoft.com/office/drawing/2014/main" id="{1051C914-89ED-4C38-A68F-500ECEEFB5E4}"/>
              </a:ext>
            </a:extLst>
          </p:cNvPr>
          <p:cNvCxnSpPr>
            <a:cxnSpLocks noChangeShapeType="1"/>
            <a:stCxn id="30" idx="2"/>
            <a:endCxn id="41" idx="1"/>
          </p:cNvCxnSpPr>
          <p:nvPr/>
        </p:nvCxnSpPr>
        <p:spPr bwMode="auto">
          <a:xfrm rot="16200000" flipH="1">
            <a:off x="-495285" y="3133726"/>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矩形 1">
            <a:extLst>
              <a:ext uri="{FF2B5EF4-FFF2-40B4-BE49-F238E27FC236}">
                <a16:creationId xmlns:a16="http://schemas.microsoft.com/office/drawing/2014/main" id="{B9A4D609-7544-4238-93F7-925032508BF3}"/>
              </a:ext>
            </a:extLst>
          </p:cNvPr>
          <p:cNvSpPr>
            <a:spLocks noChangeArrowheads="1"/>
          </p:cNvSpPr>
          <p:nvPr/>
        </p:nvSpPr>
        <p:spPr bwMode="auto">
          <a:xfrm>
            <a:off x="3646503" y="965276"/>
            <a:ext cx="7426155" cy="310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预防控制（</a:t>
            </a:r>
            <a:r>
              <a:rPr lang="en-US" altLang="zh-CN" sz="2000" b="1" dirty="0">
                <a:solidFill>
                  <a:srgbClr val="FF0000"/>
                </a:solidFill>
                <a:latin typeface="微软雅黑" panose="020B0503020204020204" pitchFamily="34" charset="-122"/>
                <a:ea typeface="微软雅黑" panose="020B0503020204020204" pitchFamily="34" charset="-122"/>
              </a:rPr>
              <a:t>PC</a:t>
            </a:r>
            <a:r>
              <a:rPr lang="zh-CN" altLang="en-US" sz="2000" b="1" dirty="0">
                <a:solidFill>
                  <a:srgbClr val="FF0000"/>
                </a:solidFill>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当前预防控制描述了如何使用</a:t>
            </a:r>
            <a:r>
              <a:rPr lang="zh-CN" altLang="en-US" sz="1400" b="1" dirty="0">
                <a:solidFill>
                  <a:srgbClr val="FF0000"/>
                </a:solidFill>
                <a:latin typeface="微软雅黑" panose="020B0503020204020204" pitchFamily="34" charset="-122"/>
                <a:ea typeface="微软雅黑" panose="020B0503020204020204" pitchFamily="34" charset="-122"/>
              </a:rPr>
              <a:t>现有的</a:t>
            </a:r>
            <a:r>
              <a:rPr lang="zh-CN" altLang="en-US" sz="1400" b="1" dirty="0">
                <a:latin typeface="微软雅黑" panose="020B0503020204020204" pitchFamily="34" charset="-122"/>
                <a:ea typeface="微软雅黑" panose="020B0503020204020204" pitchFamily="34" charset="-122"/>
              </a:rPr>
              <a:t>和</a:t>
            </a:r>
            <a:r>
              <a:rPr lang="zh-CN" altLang="en-US" sz="1400" b="1" dirty="0">
                <a:solidFill>
                  <a:srgbClr val="FF0000"/>
                </a:solidFill>
                <a:latin typeface="微软雅黑" panose="020B0503020204020204" pitchFamily="34" charset="-122"/>
                <a:ea typeface="微软雅黑" panose="020B0503020204020204" pitchFamily="34" charset="-122"/>
              </a:rPr>
              <a:t>计划中</a:t>
            </a:r>
            <a:r>
              <a:rPr lang="zh-CN" altLang="en-US" sz="1400" dirty="0">
                <a:latin typeface="微软雅黑" panose="020B0503020204020204" pitchFamily="34" charset="-122"/>
                <a:ea typeface="微软雅黑" panose="020B0503020204020204" pitchFamily="34" charset="-122"/>
              </a:rPr>
              <a:t>的行为来减轻导致失效模式的潜在起因，为确定频度评级提供基础，预防控制与性能要求相关。</a:t>
            </a:r>
            <a:endParaRPr lang="en-US" altLang="zh-CN" sz="14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对于</a:t>
            </a:r>
            <a:r>
              <a:rPr lang="zh-CN" altLang="en-US" sz="1400" b="1" dirty="0">
                <a:solidFill>
                  <a:srgbClr val="FF0000"/>
                </a:solidFill>
                <a:latin typeface="微软雅黑" panose="020B0503020204020204" pitchFamily="34" charset="-122"/>
                <a:ea typeface="微软雅黑" panose="020B0503020204020204" pitchFamily="34" charset="-122"/>
              </a:rPr>
              <a:t>不是在</a:t>
            </a:r>
            <a:r>
              <a:rPr lang="zh-CN" altLang="en-US" sz="1400" dirty="0">
                <a:latin typeface="微软雅黑" panose="020B0503020204020204" pitchFamily="34" charset="-122"/>
                <a:ea typeface="微软雅黑" panose="020B0503020204020204" pitchFamily="34" charset="-122"/>
              </a:rPr>
              <a:t>该背景下设计的项目或从供应商购买的作为库存或目录项的项目，预防控制应具体说明该项目如何满足要求。可以引用目录中的规范表。</a:t>
            </a:r>
            <a:endParaRPr lang="en-US" altLang="zh-CN" sz="14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当前的预防控制措施需要清楚和全面地描述，并引用参考文献。如有必要，可参考其他文件，列出“经验证的材料”或</a:t>
            </a:r>
            <a:endParaRPr lang="en-US" altLang="zh-CN" sz="14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“经验教训”等控制并不是一个足够明确的指示。</a:t>
            </a:r>
            <a:r>
              <a:rPr lang="en-US" altLang="zh-CN" sz="1400" dirty="0">
                <a:latin typeface="微软雅黑" panose="020B0503020204020204" pitchFamily="34" charset="-122"/>
                <a:ea typeface="微软雅黑" panose="020B0503020204020204" pitchFamily="34" charset="-122"/>
              </a:rPr>
              <a:t>DFMEA</a:t>
            </a:r>
            <a:r>
              <a:rPr lang="zh-CN" altLang="en-US" sz="1400" dirty="0">
                <a:latin typeface="微软雅黑" panose="020B0503020204020204" pitchFamily="34" charset="-122"/>
                <a:ea typeface="微软雅黑" panose="020B0503020204020204" pitchFamily="34" charset="-122"/>
              </a:rPr>
              <a:t>团队还应该在设计中把安全边际作为预防控制来考虑。</a:t>
            </a:r>
          </a:p>
        </p:txBody>
      </p:sp>
      <p:sp>
        <p:nvSpPr>
          <p:cNvPr id="20" name="Rectangle 3">
            <a:extLst>
              <a:ext uri="{FF2B5EF4-FFF2-40B4-BE49-F238E27FC236}">
                <a16:creationId xmlns:a16="http://schemas.microsoft.com/office/drawing/2014/main" id="{7C4F0A17-F43D-4F76-8786-9D1B16BFC6A4}"/>
              </a:ext>
            </a:extLst>
          </p:cNvPr>
          <p:cNvSpPr txBox="1">
            <a:spLocks noRot="1" noChangeArrowheads="1"/>
          </p:cNvSpPr>
          <p:nvPr/>
        </p:nvSpPr>
        <p:spPr>
          <a:xfrm>
            <a:off x="3646503" y="3969673"/>
            <a:ext cx="7581514" cy="2238375"/>
          </a:xfrm>
          <a:prstGeom prst="rect">
            <a:avLst/>
          </a:prstGeom>
        </p:spPr>
        <p:txBody>
          <a:bodyPr/>
          <a:lstStyle/>
          <a:p>
            <a:pPr defTabSz="914400" eaLnBrk="0" hangingPunct="0">
              <a:lnSpc>
                <a:spcPct val="150000"/>
              </a:lnSpc>
              <a:spcBef>
                <a:spcPct val="20000"/>
              </a:spcBef>
              <a:defRPr/>
            </a:pPr>
            <a:r>
              <a:rPr lang="zh-CN" altLang="en-US" sz="2000" b="1" dirty="0">
                <a:solidFill>
                  <a:srgbClr val="FF0000"/>
                </a:solidFill>
                <a:latin typeface="微软雅黑" panose="020B0503020204020204" pitchFamily="34" charset="-122"/>
                <a:ea typeface="微软雅黑" panose="020B0503020204020204" pitchFamily="34" charset="-122"/>
              </a:rPr>
              <a:t>典型示例：</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285750" indent="-285750" defTabSz="914400" eaLnBrk="0" hangingPunct="0">
              <a:lnSpc>
                <a:spcPct val="150000"/>
              </a:lnSpc>
              <a:spcBef>
                <a:spcPct val="20000"/>
              </a:spcBef>
              <a:buFont typeface="Wingdings" panose="05000000000000000000" pitchFamily="2" charset="2"/>
              <a:buChar char="n"/>
              <a:defRPr/>
            </a:pPr>
            <a:r>
              <a:rPr lang="zh-CN" altLang="en-US" sz="1400" dirty="0">
                <a:latin typeface="微软雅黑" panose="020B0503020204020204" pitchFamily="34" charset="-122"/>
                <a:ea typeface="微软雅黑" panose="020B0503020204020204" pitchFamily="34" charset="-122"/>
              </a:rPr>
              <a:t>根据模拟、公差计算和程序的系统设计－分析概念，以建立设计要求</a:t>
            </a:r>
            <a:endParaRPr lang="en-US" altLang="zh-CN" sz="1400" dirty="0">
              <a:latin typeface="微软雅黑" panose="020B0503020204020204" pitchFamily="34" charset="-122"/>
              <a:ea typeface="微软雅黑" panose="020B0503020204020204" pitchFamily="34" charset="-122"/>
            </a:endParaRPr>
          </a:p>
          <a:p>
            <a:pPr marL="285750" indent="-285750" defTabSz="914400" eaLnBrk="0" hangingPunct="0">
              <a:lnSpc>
                <a:spcPct val="150000"/>
              </a:lnSpc>
              <a:spcBef>
                <a:spcPct val="20000"/>
              </a:spcBef>
              <a:buFont typeface="Wingdings" panose="05000000000000000000" pitchFamily="2" charset="2"/>
              <a:buChar char="n"/>
              <a:defRPr/>
            </a:pPr>
            <a:r>
              <a:rPr lang="zh-CN" altLang="en-US" sz="1400" dirty="0">
                <a:latin typeface="微软雅黑" panose="020B0503020204020204" pitchFamily="34" charset="-122"/>
                <a:ea typeface="微软雅黑" panose="020B0503020204020204" pitchFamily="34" charset="-122"/>
              </a:rPr>
              <a:t>公布的线程类设计标准</a:t>
            </a:r>
            <a:endParaRPr lang="en-US" altLang="zh-CN" sz="1400" dirty="0">
              <a:latin typeface="微软雅黑" panose="020B0503020204020204" pitchFamily="34" charset="-122"/>
              <a:ea typeface="微软雅黑" panose="020B0503020204020204" pitchFamily="34" charset="-122"/>
            </a:endParaRPr>
          </a:p>
          <a:p>
            <a:pPr marL="285750" indent="-285750" defTabSz="914400" eaLnBrk="0" hangingPunct="0">
              <a:lnSpc>
                <a:spcPct val="150000"/>
              </a:lnSpc>
              <a:spcBef>
                <a:spcPct val="20000"/>
              </a:spcBef>
              <a:buFont typeface="Wingdings" panose="05000000000000000000" pitchFamily="2" charset="2"/>
              <a:buChar char="n"/>
              <a:defRPr/>
            </a:pPr>
            <a:r>
              <a:rPr lang="zh-CN" altLang="en-US" sz="1400" dirty="0">
                <a:latin typeface="微软雅黑" panose="020B0503020204020204" pitchFamily="34" charset="-122"/>
                <a:ea typeface="微软雅黑" panose="020B0503020204020204" pitchFamily="34" charset="-122"/>
              </a:rPr>
              <a:t>可测试性设计设和材料标准（内部和外部）</a:t>
            </a:r>
            <a:endParaRPr lang="en-US" altLang="zh-CN" sz="1400" dirty="0">
              <a:latin typeface="微软雅黑" panose="020B0503020204020204" pitchFamily="34" charset="-122"/>
              <a:ea typeface="微软雅黑" panose="020B0503020204020204" pitchFamily="34" charset="-122"/>
            </a:endParaRPr>
          </a:p>
          <a:p>
            <a:pPr marL="285750" indent="-285750" defTabSz="914400" eaLnBrk="0" hangingPunct="0">
              <a:lnSpc>
                <a:spcPct val="150000"/>
              </a:lnSpc>
              <a:spcBef>
                <a:spcPct val="20000"/>
              </a:spcBef>
              <a:buFont typeface="Wingdings" panose="05000000000000000000" pitchFamily="2" charset="2"/>
              <a:buChar char="n"/>
              <a:defRPr/>
            </a:pPr>
            <a:r>
              <a:rPr lang="zh-CN" altLang="en-US" sz="1400" dirty="0">
                <a:latin typeface="微软雅黑" panose="020B0503020204020204" pitchFamily="34" charset="-122"/>
                <a:ea typeface="微软雅黑" panose="020B0503020204020204" pitchFamily="34" charset="-122"/>
              </a:rPr>
              <a:t>防错法（例如，零件的几何结构防止错误方向）</a:t>
            </a:r>
            <a:endParaRPr lang="en-US" altLang="zh-CN" sz="1400" dirty="0">
              <a:latin typeface="微软雅黑" panose="020B0503020204020204" pitchFamily="34" charset="-122"/>
              <a:ea typeface="微软雅黑" panose="020B0503020204020204" pitchFamily="34" charset="-122"/>
            </a:endParaRPr>
          </a:p>
          <a:p>
            <a:pPr marL="285750" indent="-285750" defTabSz="914400" eaLnBrk="0" hangingPunct="0">
              <a:lnSpc>
                <a:spcPct val="150000"/>
              </a:lnSpc>
              <a:spcBef>
                <a:spcPct val="20000"/>
              </a:spcBef>
              <a:buFont typeface="Wingdings" panose="05000000000000000000" pitchFamily="2" charset="2"/>
              <a:buChar char="n"/>
              <a:defRPr/>
            </a:pPr>
            <a:r>
              <a:rPr lang="zh-CN" altLang="en-US" sz="1400" dirty="0">
                <a:latin typeface="微软雅黑" panose="020B0503020204020204" pitchFamily="34" charset="-122"/>
                <a:ea typeface="微软雅黑" panose="020B0503020204020204" pitchFamily="34" charset="-122"/>
              </a:rPr>
              <a:t>屏蔽或防护，可减轻潜在的机械磨损、热暴露或 </a:t>
            </a:r>
            <a:r>
              <a:rPr lang="en-US" altLang="zh-CN" sz="1400" dirty="0">
                <a:latin typeface="微软雅黑" panose="020B0503020204020204" pitchFamily="34" charset="-122"/>
                <a:ea typeface="微软雅黑" panose="020B0503020204020204" pitchFamily="34" charset="-122"/>
              </a:rPr>
              <a:t>EMC</a:t>
            </a:r>
          </a:p>
        </p:txBody>
      </p:sp>
    </p:spTree>
    <p:extLst>
      <p:ext uri="{BB962C8B-B14F-4D97-AF65-F5344CB8AC3E}">
        <p14:creationId xmlns:p14="http://schemas.microsoft.com/office/powerpoint/2010/main" val="17757468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20" name="矩形 1">
            <a:extLst>
              <a:ext uri="{FF2B5EF4-FFF2-40B4-BE49-F238E27FC236}">
                <a16:creationId xmlns:a16="http://schemas.microsoft.com/office/drawing/2014/main" id="{9CBF7D52-A8B2-456A-8D47-3EC4012B1755}"/>
              </a:ext>
            </a:extLst>
          </p:cNvPr>
          <p:cNvSpPr>
            <a:spLocks noChangeArrowheads="1"/>
          </p:cNvSpPr>
          <p:nvPr/>
        </p:nvSpPr>
        <p:spPr bwMode="auto">
          <a:xfrm>
            <a:off x="614133" y="935103"/>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风险分析</a:t>
            </a:r>
            <a:endParaRPr lang="en-US" altLang="zh-CN" sz="2000">
              <a:latin typeface="微软雅黑" panose="020B0503020204020204" pitchFamily="34" charset="-122"/>
              <a:ea typeface="微软雅黑" panose="020B0503020204020204" pitchFamily="34" charset="-122"/>
            </a:endParaRPr>
          </a:p>
        </p:txBody>
      </p:sp>
      <p:sp>
        <p:nvSpPr>
          <p:cNvPr id="21" name="矩形 2">
            <a:extLst>
              <a:ext uri="{FF2B5EF4-FFF2-40B4-BE49-F238E27FC236}">
                <a16:creationId xmlns:a16="http://schemas.microsoft.com/office/drawing/2014/main" id="{102F1F53-E44A-4F29-BB5C-714BD422B1BA}"/>
              </a:ext>
            </a:extLst>
          </p:cNvPr>
          <p:cNvSpPr>
            <a:spLocks noChangeArrowheads="1"/>
          </p:cNvSpPr>
          <p:nvPr/>
        </p:nvSpPr>
        <p:spPr bwMode="auto">
          <a:xfrm>
            <a:off x="1601558" y="1836803"/>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分析目的</a:t>
            </a:r>
          </a:p>
        </p:txBody>
      </p:sp>
      <p:sp>
        <p:nvSpPr>
          <p:cNvPr id="22" name="矩形 3">
            <a:extLst>
              <a:ext uri="{FF2B5EF4-FFF2-40B4-BE49-F238E27FC236}">
                <a16:creationId xmlns:a16="http://schemas.microsoft.com/office/drawing/2014/main" id="{36499AC2-A5AF-4F3B-B7B7-6EEDD7BBBEE6}"/>
              </a:ext>
            </a:extLst>
          </p:cNvPr>
          <p:cNvSpPr>
            <a:spLocks noChangeArrowheads="1"/>
          </p:cNvSpPr>
          <p:nvPr/>
        </p:nvSpPr>
        <p:spPr bwMode="auto">
          <a:xfrm>
            <a:off x="1601558" y="2506728"/>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设计控制</a:t>
            </a:r>
            <a:endParaRPr lang="en-US" altLang="zh-CN">
              <a:latin typeface="微软雅黑" panose="020B0503020204020204" pitchFamily="34" charset="-122"/>
              <a:ea typeface="微软雅黑" panose="020B0503020204020204" pitchFamily="34" charset="-122"/>
            </a:endParaRPr>
          </a:p>
        </p:txBody>
      </p:sp>
      <p:sp>
        <p:nvSpPr>
          <p:cNvPr id="23" name="矩形 4">
            <a:extLst>
              <a:ext uri="{FF2B5EF4-FFF2-40B4-BE49-F238E27FC236}">
                <a16:creationId xmlns:a16="http://schemas.microsoft.com/office/drawing/2014/main" id="{EF690EE6-AE15-451A-8BD9-85847EEB571A}"/>
              </a:ext>
            </a:extLst>
          </p:cNvPr>
          <p:cNvSpPr>
            <a:spLocks noChangeArrowheads="1"/>
          </p:cNvSpPr>
          <p:nvPr/>
        </p:nvSpPr>
        <p:spPr bwMode="auto">
          <a:xfrm>
            <a:off x="1604733" y="3236978"/>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预防控制</a:t>
            </a:r>
          </a:p>
        </p:txBody>
      </p:sp>
      <p:sp>
        <p:nvSpPr>
          <p:cNvPr id="24" name="矩形 5">
            <a:extLst>
              <a:ext uri="{FF2B5EF4-FFF2-40B4-BE49-F238E27FC236}">
                <a16:creationId xmlns:a16="http://schemas.microsoft.com/office/drawing/2014/main" id="{7E7E4082-849E-411C-A7C9-A88A270F679A}"/>
              </a:ext>
            </a:extLst>
          </p:cNvPr>
          <p:cNvSpPr>
            <a:spLocks noChangeArrowheads="1"/>
          </p:cNvSpPr>
          <p:nvPr/>
        </p:nvSpPr>
        <p:spPr bwMode="auto">
          <a:xfrm>
            <a:off x="1607908" y="3930715"/>
            <a:ext cx="1338263" cy="369888"/>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探测控制</a:t>
            </a:r>
          </a:p>
        </p:txBody>
      </p:sp>
      <p:sp>
        <p:nvSpPr>
          <p:cNvPr id="25" name="右箭头 14">
            <a:extLst>
              <a:ext uri="{FF2B5EF4-FFF2-40B4-BE49-F238E27FC236}">
                <a16:creationId xmlns:a16="http://schemas.microsoft.com/office/drawing/2014/main" id="{71098303-035E-4FF8-B178-E9BC4A6BAF02}"/>
              </a:ext>
            </a:extLst>
          </p:cNvPr>
          <p:cNvSpPr>
            <a:spLocks noChangeArrowheads="1"/>
          </p:cNvSpPr>
          <p:nvPr/>
        </p:nvSpPr>
        <p:spPr bwMode="auto">
          <a:xfrm>
            <a:off x="3045954" y="3978340"/>
            <a:ext cx="442912" cy="273050"/>
          </a:xfrm>
          <a:prstGeom prst="rightArrow">
            <a:avLst>
              <a:gd name="adj1" fmla="val 50000"/>
              <a:gd name="adj2" fmla="val 50258"/>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26" name="矩形 21">
            <a:extLst>
              <a:ext uri="{FF2B5EF4-FFF2-40B4-BE49-F238E27FC236}">
                <a16:creationId xmlns:a16="http://schemas.microsoft.com/office/drawing/2014/main" id="{0AC144E1-74EB-4D4E-8EF0-CC973BA7C01D}"/>
              </a:ext>
            </a:extLst>
          </p:cNvPr>
          <p:cNvSpPr>
            <a:spLocks noChangeArrowheads="1"/>
          </p:cNvSpPr>
          <p:nvPr/>
        </p:nvSpPr>
        <p:spPr bwMode="auto">
          <a:xfrm>
            <a:off x="1599971" y="4592703"/>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控制确认</a:t>
            </a:r>
            <a:endParaRPr lang="en-US" altLang="zh-CN" dirty="0">
              <a:latin typeface="微软雅黑" panose="020B0503020204020204" pitchFamily="34" charset="-122"/>
              <a:ea typeface="微软雅黑" panose="020B0503020204020204" pitchFamily="34" charset="-122"/>
            </a:endParaRPr>
          </a:p>
        </p:txBody>
      </p:sp>
      <p:sp>
        <p:nvSpPr>
          <p:cNvPr id="27" name="矩形 18">
            <a:extLst>
              <a:ext uri="{FF2B5EF4-FFF2-40B4-BE49-F238E27FC236}">
                <a16:creationId xmlns:a16="http://schemas.microsoft.com/office/drawing/2014/main" id="{1013E3F3-74BF-4FBB-BD6B-441B4EF55C4A}"/>
              </a:ext>
            </a:extLst>
          </p:cNvPr>
          <p:cNvSpPr>
            <a:spLocks noChangeArrowheads="1"/>
          </p:cNvSpPr>
          <p:nvPr/>
        </p:nvSpPr>
        <p:spPr bwMode="auto">
          <a:xfrm>
            <a:off x="1599971" y="5262628"/>
            <a:ext cx="1336675"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风险评估</a:t>
            </a:r>
          </a:p>
        </p:txBody>
      </p:sp>
      <p:cxnSp>
        <p:nvCxnSpPr>
          <p:cNvPr id="28" name="肘形连接符 7">
            <a:extLst>
              <a:ext uri="{FF2B5EF4-FFF2-40B4-BE49-F238E27FC236}">
                <a16:creationId xmlns:a16="http://schemas.microsoft.com/office/drawing/2014/main" id="{3796586C-3D08-40B7-83E8-9082C355AB03}"/>
              </a:ext>
            </a:extLst>
          </p:cNvPr>
          <p:cNvCxnSpPr>
            <a:cxnSpLocks noChangeShapeType="1"/>
            <a:stCxn id="20" idx="2"/>
            <a:endCxn id="21" idx="1"/>
          </p:cNvCxnSpPr>
          <p:nvPr/>
        </p:nvCxnSpPr>
        <p:spPr bwMode="auto">
          <a:xfrm rot="16200000" flipH="1">
            <a:off x="1070540" y="1489934"/>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肘形连接符 9">
            <a:extLst>
              <a:ext uri="{FF2B5EF4-FFF2-40B4-BE49-F238E27FC236}">
                <a16:creationId xmlns:a16="http://schemas.microsoft.com/office/drawing/2014/main" id="{15D615B5-9B5C-4283-B79D-7D8579FF9008}"/>
              </a:ext>
            </a:extLst>
          </p:cNvPr>
          <p:cNvCxnSpPr>
            <a:cxnSpLocks noChangeShapeType="1"/>
            <a:stCxn id="20" idx="2"/>
            <a:endCxn id="22" idx="1"/>
          </p:cNvCxnSpPr>
          <p:nvPr/>
        </p:nvCxnSpPr>
        <p:spPr bwMode="auto">
          <a:xfrm rot="16200000" flipH="1">
            <a:off x="735577" y="1824897"/>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肘形连接符 12">
            <a:extLst>
              <a:ext uri="{FF2B5EF4-FFF2-40B4-BE49-F238E27FC236}">
                <a16:creationId xmlns:a16="http://schemas.microsoft.com/office/drawing/2014/main" id="{B518A43D-4F84-4EB7-97CD-4762FD6042DF}"/>
              </a:ext>
            </a:extLst>
          </p:cNvPr>
          <p:cNvCxnSpPr>
            <a:cxnSpLocks noChangeShapeType="1"/>
            <a:stCxn id="20" idx="2"/>
            <a:endCxn id="23" idx="1"/>
          </p:cNvCxnSpPr>
          <p:nvPr/>
        </p:nvCxnSpPr>
        <p:spPr bwMode="auto">
          <a:xfrm rot="16200000" flipH="1">
            <a:off x="372039" y="2188435"/>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肘形连接符 16">
            <a:extLst>
              <a:ext uri="{FF2B5EF4-FFF2-40B4-BE49-F238E27FC236}">
                <a16:creationId xmlns:a16="http://schemas.microsoft.com/office/drawing/2014/main" id="{0D181D66-FDB2-4E28-ACCF-C5F42B9C6A39}"/>
              </a:ext>
            </a:extLst>
          </p:cNvPr>
          <p:cNvCxnSpPr>
            <a:cxnSpLocks noChangeShapeType="1"/>
            <a:stCxn id="20" idx="2"/>
            <a:endCxn id="24" idx="1"/>
          </p:cNvCxnSpPr>
          <p:nvPr/>
        </p:nvCxnSpPr>
        <p:spPr bwMode="auto">
          <a:xfrm rot="16200000" flipH="1">
            <a:off x="26759" y="2533715"/>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肘形连接符 19">
            <a:extLst>
              <a:ext uri="{FF2B5EF4-FFF2-40B4-BE49-F238E27FC236}">
                <a16:creationId xmlns:a16="http://schemas.microsoft.com/office/drawing/2014/main" id="{0877B3EE-41B3-4EE9-AA69-1C3D897CF1AA}"/>
              </a:ext>
            </a:extLst>
          </p:cNvPr>
          <p:cNvCxnSpPr>
            <a:cxnSpLocks noChangeShapeType="1"/>
            <a:stCxn id="20" idx="2"/>
            <a:endCxn id="26" idx="1"/>
          </p:cNvCxnSpPr>
          <p:nvPr/>
        </p:nvCxnSpPr>
        <p:spPr bwMode="auto">
          <a:xfrm rot="16200000" flipH="1">
            <a:off x="-308998" y="2869472"/>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肘形连接符 29">
            <a:extLst>
              <a:ext uri="{FF2B5EF4-FFF2-40B4-BE49-F238E27FC236}">
                <a16:creationId xmlns:a16="http://schemas.microsoft.com/office/drawing/2014/main" id="{604EE14A-CB1A-44E6-8349-F6B2E980ABA2}"/>
              </a:ext>
            </a:extLst>
          </p:cNvPr>
          <p:cNvCxnSpPr>
            <a:cxnSpLocks noChangeShapeType="1"/>
            <a:stCxn id="20" idx="2"/>
            <a:endCxn id="27" idx="1"/>
          </p:cNvCxnSpPr>
          <p:nvPr/>
        </p:nvCxnSpPr>
        <p:spPr bwMode="auto">
          <a:xfrm rot="16200000" flipH="1">
            <a:off x="-643167" y="3203641"/>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矩形 1">
            <a:extLst>
              <a:ext uri="{FF2B5EF4-FFF2-40B4-BE49-F238E27FC236}">
                <a16:creationId xmlns:a16="http://schemas.microsoft.com/office/drawing/2014/main" id="{3D261A14-1E00-48C6-9D72-9D1FCFBE726B}"/>
              </a:ext>
            </a:extLst>
          </p:cNvPr>
          <p:cNvSpPr>
            <a:spLocks noChangeArrowheads="1"/>
          </p:cNvSpPr>
          <p:nvPr/>
        </p:nvSpPr>
        <p:spPr bwMode="auto">
          <a:xfrm>
            <a:off x="3389083" y="861911"/>
            <a:ext cx="7940774" cy="2726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探测控制（</a:t>
            </a:r>
            <a:r>
              <a:rPr lang="en-US" altLang="zh-CN" sz="2000" b="1" dirty="0">
                <a:solidFill>
                  <a:srgbClr val="FF0000"/>
                </a:solidFill>
                <a:latin typeface="微软雅黑" panose="020B0503020204020204" pitchFamily="34" charset="-122"/>
                <a:ea typeface="微软雅黑" panose="020B0503020204020204" pitchFamily="34" charset="-122"/>
              </a:rPr>
              <a:t>DC</a:t>
            </a:r>
            <a:r>
              <a:rPr lang="zh-CN" altLang="en-US" sz="2000" b="1" dirty="0">
                <a:solidFill>
                  <a:srgbClr val="FF0000"/>
                </a:solidFill>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当前探测控制在项目交付生产前探测失效起因或失效模式是否存在。</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中列出的当前探测控制表示计划的活动（或</a:t>
            </a:r>
            <a:r>
              <a:rPr lang="zh-CN" altLang="en-US" sz="1600" b="1" dirty="0">
                <a:solidFill>
                  <a:srgbClr val="FF0000"/>
                </a:solidFill>
                <a:latin typeface="微软雅黑" panose="020B0503020204020204" pitchFamily="34" charset="-122"/>
                <a:ea typeface="微软雅黑" panose="020B0503020204020204" pitchFamily="34" charset="-122"/>
              </a:rPr>
              <a:t>已完成的活动</a:t>
            </a:r>
            <a:r>
              <a:rPr lang="zh-CN" altLang="en-US" sz="1600" dirty="0">
                <a:latin typeface="微软雅黑" panose="020B0503020204020204" pitchFamily="34" charset="-122"/>
                <a:ea typeface="微软雅黑" panose="020B0503020204020204" pitchFamily="34" charset="-122"/>
              </a:rPr>
              <a:t>），而不是可能永远不会实施的潜在活动。</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当前探控制必须</a:t>
            </a:r>
            <a:r>
              <a:rPr lang="zh-CN" altLang="en-US" sz="1600" b="1" dirty="0">
                <a:solidFill>
                  <a:srgbClr val="FF0000"/>
                </a:solidFill>
                <a:latin typeface="微软雅黑" panose="020B0503020204020204" pitchFamily="34" charset="-122"/>
                <a:ea typeface="微软雅黑" panose="020B0503020204020204" pitchFamily="34" charset="-122"/>
              </a:rPr>
              <a:t>清楚全面</a:t>
            </a:r>
            <a:r>
              <a:rPr lang="zh-CN" altLang="en-US" sz="1600" dirty="0">
                <a:latin typeface="微软雅黑" panose="020B0503020204020204" pitchFamily="34" charset="-122"/>
                <a:ea typeface="微软雅黑" panose="020B0503020204020204" pitchFamily="34" charset="-122"/>
              </a:rPr>
              <a:t>地说明。诸如“式”或“实验室测试”之类的陈述不能算是对探控制的明确说明。如适用，应当引用具体测试、测试计划或程序，以表明</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团队已确定该试将在失效模式或起因发生时切实探测出它们</a:t>
            </a:r>
          </a:p>
        </p:txBody>
      </p:sp>
      <p:pic>
        <p:nvPicPr>
          <p:cNvPr id="31" name="图片 2">
            <a:extLst>
              <a:ext uri="{FF2B5EF4-FFF2-40B4-BE49-F238E27FC236}">
                <a16:creationId xmlns:a16="http://schemas.microsoft.com/office/drawing/2014/main" id="{81E2C0E0-D3D8-4C5C-81F7-BFC21FE1C3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2908" y="3605278"/>
            <a:ext cx="7626425"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77691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20" name="矩形 1">
            <a:extLst>
              <a:ext uri="{FF2B5EF4-FFF2-40B4-BE49-F238E27FC236}">
                <a16:creationId xmlns:a16="http://schemas.microsoft.com/office/drawing/2014/main" id="{9CBF7D52-A8B2-456A-8D47-3EC4012B1755}"/>
              </a:ext>
            </a:extLst>
          </p:cNvPr>
          <p:cNvSpPr>
            <a:spLocks noChangeArrowheads="1"/>
          </p:cNvSpPr>
          <p:nvPr/>
        </p:nvSpPr>
        <p:spPr bwMode="auto">
          <a:xfrm>
            <a:off x="614133" y="935103"/>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风险分析</a:t>
            </a:r>
            <a:endParaRPr lang="en-US" altLang="zh-CN" sz="2000">
              <a:latin typeface="微软雅黑" panose="020B0503020204020204" pitchFamily="34" charset="-122"/>
              <a:ea typeface="微软雅黑" panose="020B0503020204020204" pitchFamily="34" charset="-122"/>
            </a:endParaRPr>
          </a:p>
        </p:txBody>
      </p:sp>
      <p:sp>
        <p:nvSpPr>
          <p:cNvPr id="21" name="矩形 2">
            <a:extLst>
              <a:ext uri="{FF2B5EF4-FFF2-40B4-BE49-F238E27FC236}">
                <a16:creationId xmlns:a16="http://schemas.microsoft.com/office/drawing/2014/main" id="{102F1F53-E44A-4F29-BB5C-714BD422B1BA}"/>
              </a:ext>
            </a:extLst>
          </p:cNvPr>
          <p:cNvSpPr>
            <a:spLocks noChangeArrowheads="1"/>
          </p:cNvSpPr>
          <p:nvPr/>
        </p:nvSpPr>
        <p:spPr bwMode="auto">
          <a:xfrm>
            <a:off x="1601558" y="1836803"/>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分析目的</a:t>
            </a:r>
          </a:p>
        </p:txBody>
      </p:sp>
      <p:sp>
        <p:nvSpPr>
          <p:cNvPr id="22" name="矩形 3">
            <a:extLst>
              <a:ext uri="{FF2B5EF4-FFF2-40B4-BE49-F238E27FC236}">
                <a16:creationId xmlns:a16="http://schemas.microsoft.com/office/drawing/2014/main" id="{36499AC2-A5AF-4F3B-B7B7-6EEDD7BBBEE6}"/>
              </a:ext>
            </a:extLst>
          </p:cNvPr>
          <p:cNvSpPr>
            <a:spLocks noChangeArrowheads="1"/>
          </p:cNvSpPr>
          <p:nvPr/>
        </p:nvSpPr>
        <p:spPr bwMode="auto">
          <a:xfrm>
            <a:off x="1601558" y="2506728"/>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设计控制</a:t>
            </a:r>
            <a:endParaRPr lang="en-US" altLang="zh-CN">
              <a:latin typeface="微软雅黑" panose="020B0503020204020204" pitchFamily="34" charset="-122"/>
              <a:ea typeface="微软雅黑" panose="020B0503020204020204" pitchFamily="34" charset="-122"/>
            </a:endParaRPr>
          </a:p>
        </p:txBody>
      </p:sp>
      <p:sp>
        <p:nvSpPr>
          <p:cNvPr id="23" name="矩形 4">
            <a:extLst>
              <a:ext uri="{FF2B5EF4-FFF2-40B4-BE49-F238E27FC236}">
                <a16:creationId xmlns:a16="http://schemas.microsoft.com/office/drawing/2014/main" id="{EF690EE6-AE15-451A-8BD9-85847EEB571A}"/>
              </a:ext>
            </a:extLst>
          </p:cNvPr>
          <p:cNvSpPr>
            <a:spLocks noChangeArrowheads="1"/>
          </p:cNvSpPr>
          <p:nvPr/>
        </p:nvSpPr>
        <p:spPr bwMode="auto">
          <a:xfrm>
            <a:off x="1604733" y="3236978"/>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预防控制</a:t>
            </a:r>
          </a:p>
        </p:txBody>
      </p:sp>
      <p:sp>
        <p:nvSpPr>
          <p:cNvPr id="24" name="矩形 5">
            <a:extLst>
              <a:ext uri="{FF2B5EF4-FFF2-40B4-BE49-F238E27FC236}">
                <a16:creationId xmlns:a16="http://schemas.microsoft.com/office/drawing/2014/main" id="{7E7E4082-849E-411C-A7C9-A88A270F679A}"/>
              </a:ext>
            </a:extLst>
          </p:cNvPr>
          <p:cNvSpPr>
            <a:spLocks noChangeArrowheads="1"/>
          </p:cNvSpPr>
          <p:nvPr/>
        </p:nvSpPr>
        <p:spPr bwMode="auto">
          <a:xfrm>
            <a:off x="1607908" y="3930715"/>
            <a:ext cx="1338263" cy="369888"/>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探测控制</a:t>
            </a:r>
          </a:p>
        </p:txBody>
      </p:sp>
      <p:sp>
        <p:nvSpPr>
          <p:cNvPr id="25" name="右箭头 14">
            <a:extLst>
              <a:ext uri="{FF2B5EF4-FFF2-40B4-BE49-F238E27FC236}">
                <a16:creationId xmlns:a16="http://schemas.microsoft.com/office/drawing/2014/main" id="{71098303-035E-4FF8-B178-E9BC4A6BAF02}"/>
              </a:ext>
            </a:extLst>
          </p:cNvPr>
          <p:cNvSpPr>
            <a:spLocks noChangeArrowheads="1"/>
          </p:cNvSpPr>
          <p:nvPr/>
        </p:nvSpPr>
        <p:spPr bwMode="auto">
          <a:xfrm>
            <a:off x="3069996" y="4027552"/>
            <a:ext cx="665449" cy="244793"/>
          </a:xfrm>
          <a:prstGeom prst="rightArrow">
            <a:avLst>
              <a:gd name="adj1" fmla="val 50000"/>
              <a:gd name="adj2" fmla="val 50258"/>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26" name="矩形 21">
            <a:extLst>
              <a:ext uri="{FF2B5EF4-FFF2-40B4-BE49-F238E27FC236}">
                <a16:creationId xmlns:a16="http://schemas.microsoft.com/office/drawing/2014/main" id="{0AC144E1-74EB-4D4E-8EF0-CC973BA7C01D}"/>
              </a:ext>
            </a:extLst>
          </p:cNvPr>
          <p:cNvSpPr>
            <a:spLocks noChangeArrowheads="1"/>
          </p:cNvSpPr>
          <p:nvPr/>
        </p:nvSpPr>
        <p:spPr bwMode="auto">
          <a:xfrm>
            <a:off x="1599971" y="4592703"/>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控制确认</a:t>
            </a:r>
            <a:endParaRPr lang="en-US" altLang="zh-CN" dirty="0">
              <a:latin typeface="微软雅黑" panose="020B0503020204020204" pitchFamily="34" charset="-122"/>
              <a:ea typeface="微软雅黑" panose="020B0503020204020204" pitchFamily="34" charset="-122"/>
            </a:endParaRPr>
          </a:p>
        </p:txBody>
      </p:sp>
      <p:sp>
        <p:nvSpPr>
          <p:cNvPr id="27" name="矩形 18">
            <a:extLst>
              <a:ext uri="{FF2B5EF4-FFF2-40B4-BE49-F238E27FC236}">
                <a16:creationId xmlns:a16="http://schemas.microsoft.com/office/drawing/2014/main" id="{1013E3F3-74BF-4FBB-BD6B-441B4EF55C4A}"/>
              </a:ext>
            </a:extLst>
          </p:cNvPr>
          <p:cNvSpPr>
            <a:spLocks noChangeArrowheads="1"/>
          </p:cNvSpPr>
          <p:nvPr/>
        </p:nvSpPr>
        <p:spPr bwMode="auto">
          <a:xfrm>
            <a:off x="1599971" y="5262628"/>
            <a:ext cx="1336675"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风险评估</a:t>
            </a:r>
          </a:p>
        </p:txBody>
      </p:sp>
      <p:cxnSp>
        <p:nvCxnSpPr>
          <p:cNvPr id="28" name="肘形连接符 7">
            <a:extLst>
              <a:ext uri="{FF2B5EF4-FFF2-40B4-BE49-F238E27FC236}">
                <a16:creationId xmlns:a16="http://schemas.microsoft.com/office/drawing/2014/main" id="{3796586C-3D08-40B7-83E8-9082C355AB03}"/>
              </a:ext>
            </a:extLst>
          </p:cNvPr>
          <p:cNvCxnSpPr>
            <a:cxnSpLocks noChangeShapeType="1"/>
            <a:stCxn id="20" idx="2"/>
            <a:endCxn id="21" idx="1"/>
          </p:cNvCxnSpPr>
          <p:nvPr/>
        </p:nvCxnSpPr>
        <p:spPr bwMode="auto">
          <a:xfrm rot="16200000" flipH="1">
            <a:off x="1070540" y="1489934"/>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肘形连接符 9">
            <a:extLst>
              <a:ext uri="{FF2B5EF4-FFF2-40B4-BE49-F238E27FC236}">
                <a16:creationId xmlns:a16="http://schemas.microsoft.com/office/drawing/2014/main" id="{15D615B5-9B5C-4283-B79D-7D8579FF9008}"/>
              </a:ext>
            </a:extLst>
          </p:cNvPr>
          <p:cNvCxnSpPr>
            <a:cxnSpLocks noChangeShapeType="1"/>
            <a:stCxn id="20" idx="2"/>
            <a:endCxn id="22" idx="1"/>
          </p:cNvCxnSpPr>
          <p:nvPr/>
        </p:nvCxnSpPr>
        <p:spPr bwMode="auto">
          <a:xfrm rot="16200000" flipH="1">
            <a:off x="735577" y="1824897"/>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肘形连接符 12">
            <a:extLst>
              <a:ext uri="{FF2B5EF4-FFF2-40B4-BE49-F238E27FC236}">
                <a16:creationId xmlns:a16="http://schemas.microsoft.com/office/drawing/2014/main" id="{B518A43D-4F84-4EB7-97CD-4762FD6042DF}"/>
              </a:ext>
            </a:extLst>
          </p:cNvPr>
          <p:cNvCxnSpPr>
            <a:cxnSpLocks noChangeShapeType="1"/>
            <a:stCxn id="20" idx="2"/>
            <a:endCxn id="23" idx="1"/>
          </p:cNvCxnSpPr>
          <p:nvPr/>
        </p:nvCxnSpPr>
        <p:spPr bwMode="auto">
          <a:xfrm rot="16200000" flipH="1">
            <a:off x="372039" y="2188435"/>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肘形连接符 16">
            <a:extLst>
              <a:ext uri="{FF2B5EF4-FFF2-40B4-BE49-F238E27FC236}">
                <a16:creationId xmlns:a16="http://schemas.microsoft.com/office/drawing/2014/main" id="{0D181D66-FDB2-4E28-ACCF-C5F42B9C6A39}"/>
              </a:ext>
            </a:extLst>
          </p:cNvPr>
          <p:cNvCxnSpPr>
            <a:cxnSpLocks noChangeShapeType="1"/>
            <a:stCxn id="20" idx="2"/>
            <a:endCxn id="24" idx="1"/>
          </p:cNvCxnSpPr>
          <p:nvPr/>
        </p:nvCxnSpPr>
        <p:spPr bwMode="auto">
          <a:xfrm rot="16200000" flipH="1">
            <a:off x="26759" y="2533715"/>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肘形连接符 19">
            <a:extLst>
              <a:ext uri="{FF2B5EF4-FFF2-40B4-BE49-F238E27FC236}">
                <a16:creationId xmlns:a16="http://schemas.microsoft.com/office/drawing/2014/main" id="{0877B3EE-41B3-4EE9-AA69-1C3D897CF1AA}"/>
              </a:ext>
            </a:extLst>
          </p:cNvPr>
          <p:cNvCxnSpPr>
            <a:cxnSpLocks noChangeShapeType="1"/>
            <a:stCxn id="20" idx="2"/>
            <a:endCxn id="26" idx="1"/>
          </p:cNvCxnSpPr>
          <p:nvPr/>
        </p:nvCxnSpPr>
        <p:spPr bwMode="auto">
          <a:xfrm rot="16200000" flipH="1">
            <a:off x="-308998" y="2869472"/>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肘形连接符 29">
            <a:extLst>
              <a:ext uri="{FF2B5EF4-FFF2-40B4-BE49-F238E27FC236}">
                <a16:creationId xmlns:a16="http://schemas.microsoft.com/office/drawing/2014/main" id="{604EE14A-CB1A-44E6-8349-F6B2E980ABA2}"/>
              </a:ext>
            </a:extLst>
          </p:cNvPr>
          <p:cNvCxnSpPr>
            <a:cxnSpLocks noChangeShapeType="1"/>
            <a:stCxn id="20" idx="2"/>
            <a:endCxn id="27" idx="1"/>
          </p:cNvCxnSpPr>
          <p:nvPr/>
        </p:nvCxnSpPr>
        <p:spPr bwMode="auto">
          <a:xfrm rot="16200000" flipH="1">
            <a:off x="-643167" y="3203641"/>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0" name="组合 29">
            <a:extLst>
              <a:ext uri="{FF2B5EF4-FFF2-40B4-BE49-F238E27FC236}">
                <a16:creationId xmlns:a16="http://schemas.microsoft.com/office/drawing/2014/main" id="{3B6B9D1C-A282-4225-875A-A9B5E4A7D1BB}"/>
              </a:ext>
            </a:extLst>
          </p:cNvPr>
          <p:cNvGrpSpPr/>
          <p:nvPr/>
        </p:nvGrpSpPr>
        <p:grpSpPr>
          <a:xfrm>
            <a:off x="3542729" y="1774519"/>
            <a:ext cx="7002221" cy="3484999"/>
            <a:chOff x="1856924" y="2379600"/>
            <a:chExt cx="7002221" cy="3484999"/>
          </a:xfrm>
        </p:grpSpPr>
        <p:sp>
          <p:nvSpPr>
            <p:cNvPr id="31" name="矩形 30">
              <a:extLst>
                <a:ext uri="{FF2B5EF4-FFF2-40B4-BE49-F238E27FC236}">
                  <a16:creationId xmlns:a16="http://schemas.microsoft.com/office/drawing/2014/main" id="{37A7FCB4-3E6E-4570-A4AA-C86914728BF9}"/>
                </a:ext>
              </a:extLst>
            </p:cNvPr>
            <p:cNvSpPr/>
            <p:nvPr/>
          </p:nvSpPr>
          <p:spPr>
            <a:xfrm>
              <a:off x="3374570" y="3603172"/>
              <a:ext cx="1295400" cy="751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对设计进行确认并做出决定</a:t>
              </a:r>
            </a:p>
          </p:txBody>
        </p:sp>
        <p:sp>
          <p:nvSpPr>
            <p:cNvPr id="32" name="矩形 31">
              <a:extLst>
                <a:ext uri="{FF2B5EF4-FFF2-40B4-BE49-F238E27FC236}">
                  <a16:creationId xmlns:a16="http://schemas.microsoft.com/office/drawing/2014/main" id="{35790940-1591-4ECE-8F2B-1D3798583410}"/>
                </a:ext>
              </a:extLst>
            </p:cNvPr>
            <p:cNvSpPr/>
            <p:nvPr/>
          </p:nvSpPr>
          <p:spPr>
            <a:xfrm>
              <a:off x="5861044" y="3603172"/>
              <a:ext cx="1295400" cy="751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试做组件</a:t>
              </a:r>
              <a:r>
                <a:rPr lang="en-US" altLang="zh-CN" sz="1400" dirty="0">
                  <a:solidFill>
                    <a:schemeClr val="tx1"/>
                  </a:solidFill>
                  <a:latin typeface="微软雅黑" panose="020B0503020204020204" pitchFamily="34" charset="-122"/>
                  <a:ea typeface="微软雅黑" panose="020B0503020204020204" pitchFamily="34" charset="-122"/>
                </a:rPr>
                <a:t>/</a:t>
              </a:r>
              <a:r>
                <a:rPr lang="zh-CN" altLang="en-US" sz="1400" dirty="0">
                  <a:solidFill>
                    <a:schemeClr val="tx1"/>
                  </a:solidFill>
                  <a:latin typeface="微软雅黑" panose="020B0503020204020204" pitchFamily="34" charset="-122"/>
                  <a:ea typeface="微软雅黑" panose="020B0503020204020204" pitchFamily="34" charset="-122"/>
                </a:rPr>
                <a:t>产品</a:t>
              </a:r>
              <a:r>
                <a:rPr lang="en-US" altLang="zh-CN" sz="1400" dirty="0">
                  <a:solidFill>
                    <a:schemeClr val="tx1"/>
                  </a:solidFill>
                  <a:latin typeface="微软雅黑" panose="020B0503020204020204" pitchFamily="34" charset="-122"/>
                  <a:ea typeface="微软雅黑" panose="020B0503020204020204" pitchFamily="34" charset="-122"/>
                </a:rPr>
                <a:t>/</a:t>
              </a:r>
              <a:r>
                <a:rPr lang="zh-CN" altLang="en-US" sz="1400" dirty="0">
                  <a:solidFill>
                    <a:schemeClr val="tx1"/>
                  </a:solidFill>
                  <a:latin typeface="微软雅黑" panose="020B0503020204020204" pitchFamily="34" charset="-122"/>
                  <a:ea typeface="微软雅黑" panose="020B0503020204020204" pitchFamily="34" charset="-122"/>
                </a:rPr>
                <a:t>系统测试</a:t>
              </a:r>
            </a:p>
          </p:txBody>
        </p:sp>
        <p:sp>
          <p:nvSpPr>
            <p:cNvPr id="33" name="矩形 32">
              <a:extLst>
                <a:ext uri="{FF2B5EF4-FFF2-40B4-BE49-F238E27FC236}">
                  <a16:creationId xmlns:a16="http://schemas.microsoft.com/office/drawing/2014/main" id="{F08B4CF1-FD15-47F0-A6FC-76830B9B59CE}"/>
                </a:ext>
              </a:extLst>
            </p:cNvPr>
            <p:cNvSpPr/>
            <p:nvPr/>
          </p:nvSpPr>
          <p:spPr>
            <a:xfrm>
              <a:off x="7444000" y="4316869"/>
              <a:ext cx="1415145" cy="1001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solidFill>
                    <a:schemeClr val="tx1"/>
                  </a:solidFill>
                  <a:latin typeface="微软雅黑" panose="020B0503020204020204" pitchFamily="34" charset="-122"/>
                  <a:ea typeface="微软雅黑" panose="020B0503020204020204" pitchFamily="34" charset="-122"/>
                </a:rPr>
                <a:t>DC</a:t>
              </a:r>
              <a:r>
                <a:rPr lang="zh-CN" altLang="en-US" sz="1200" dirty="0">
                  <a:solidFill>
                    <a:schemeClr val="tx1"/>
                  </a:solidFill>
                  <a:latin typeface="微软雅黑" panose="020B0503020204020204" pitchFamily="34" charset="-122"/>
                  <a:ea typeface="微软雅黑" panose="020B0503020204020204" pitchFamily="34" charset="-122"/>
                </a:rPr>
                <a:t>：</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质量检验</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失效检验</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寿命周期功能测试</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如：趋势分析</a:t>
              </a:r>
            </a:p>
          </p:txBody>
        </p:sp>
        <p:sp>
          <p:nvSpPr>
            <p:cNvPr id="34" name="矩形 33">
              <a:extLst>
                <a:ext uri="{FF2B5EF4-FFF2-40B4-BE49-F238E27FC236}">
                  <a16:creationId xmlns:a16="http://schemas.microsoft.com/office/drawing/2014/main" id="{7FD4831D-AE02-4D57-B858-3FDB3C4D524B}"/>
                </a:ext>
              </a:extLst>
            </p:cNvPr>
            <p:cNvSpPr/>
            <p:nvPr/>
          </p:nvSpPr>
          <p:spPr>
            <a:xfrm>
              <a:off x="1899558" y="3603172"/>
              <a:ext cx="1078136" cy="751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solidFill>
                    <a:schemeClr val="tx1"/>
                  </a:solidFill>
                  <a:latin typeface="微软雅黑" panose="020B0503020204020204" pitchFamily="34" charset="-122"/>
                  <a:ea typeface="微软雅黑" panose="020B0503020204020204" pitchFamily="34" charset="-122"/>
                </a:rPr>
                <a:t>PC</a:t>
              </a:r>
              <a:r>
                <a:rPr lang="zh-CN" altLang="en-US" sz="1200" dirty="0">
                  <a:solidFill>
                    <a:schemeClr val="tx1"/>
                  </a:solidFill>
                  <a:latin typeface="微软雅黑" panose="020B0503020204020204" pitchFamily="34" charset="-122"/>
                  <a:ea typeface="微软雅黑" panose="020B0503020204020204" pitchFamily="34" charset="-122"/>
                </a:rPr>
                <a:t>：</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理论测试</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如</a:t>
              </a:r>
              <a:r>
                <a:rPr lang="en-US" altLang="zh-CN" sz="1200" dirty="0">
                  <a:solidFill>
                    <a:schemeClr val="tx1"/>
                  </a:solidFill>
                  <a:latin typeface="微软雅黑" panose="020B0503020204020204" pitchFamily="34" charset="-122"/>
                  <a:ea typeface="微软雅黑" panose="020B0503020204020204" pitchFamily="34" charset="-122"/>
                </a:rPr>
                <a:t>DoE</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FEA</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E707C4E5-358E-4A98-98F5-6C29DCACF910}"/>
                </a:ext>
              </a:extLst>
            </p:cNvPr>
            <p:cNvSpPr/>
            <p:nvPr/>
          </p:nvSpPr>
          <p:spPr>
            <a:xfrm>
              <a:off x="2173056" y="2417231"/>
              <a:ext cx="1692277" cy="751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solidFill>
                    <a:schemeClr val="tx1"/>
                  </a:solidFill>
                  <a:latin typeface="微软雅黑" panose="020B0503020204020204" pitchFamily="34" charset="-122"/>
                  <a:ea typeface="微软雅黑" panose="020B0503020204020204" pitchFamily="34" charset="-122"/>
                </a:rPr>
                <a:t>PC</a:t>
              </a:r>
              <a:r>
                <a:rPr lang="zh-CN" altLang="en-US" sz="1200" dirty="0">
                  <a:solidFill>
                    <a:schemeClr val="tx1"/>
                  </a:solidFill>
                  <a:latin typeface="微软雅黑" panose="020B0503020204020204" pitchFamily="34" charset="-122"/>
                  <a:ea typeface="微软雅黑" panose="020B0503020204020204" pitchFamily="34" charset="-122"/>
                </a:rPr>
                <a:t>：</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决策前的评审和应对</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如：</a:t>
              </a:r>
              <a:r>
                <a:rPr lang="en-US" altLang="zh-CN" sz="1200" dirty="0">
                  <a:solidFill>
                    <a:schemeClr val="tx1"/>
                  </a:solidFill>
                  <a:latin typeface="微软雅黑" panose="020B0503020204020204" pitchFamily="34" charset="-122"/>
                  <a:ea typeface="微软雅黑" panose="020B0503020204020204" pitchFamily="34" charset="-122"/>
                </a:rPr>
                <a:t>CAE</a:t>
              </a:r>
              <a:r>
                <a:rPr lang="zh-CN" altLang="en-US" sz="1200" dirty="0">
                  <a:solidFill>
                    <a:schemeClr val="tx1"/>
                  </a:solidFill>
                  <a:latin typeface="微软雅黑" panose="020B0503020204020204" pitchFamily="34" charset="-122"/>
                  <a:ea typeface="微软雅黑" panose="020B0503020204020204" pitchFamily="34" charset="-122"/>
                </a:rPr>
                <a:t>、公差研究</a:t>
              </a:r>
            </a:p>
          </p:txBody>
        </p:sp>
        <p:cxnSp>
          <p:nvCxnSpPr>
            <p:cNvPr id="36" name="直接箭头连接符 35">
              <a:extLst>
                <a:ext uri="{FF2B5EF4-FFF2-40B4-BE49-F238E27FC236}">
                  <a16:creationId xmlns:a16="http://schemas.microsoft.com/office/drawing/2014/main" id="{5EDEBD11-E5B8-49C4-B8C6-FE618250860B}"/>
                </a:ext>
              </a:extLst>
            </p:cNvPr>
            <p:cNvCxnSpPr>
              <a:stCxn id="34" idx="3"/>
              <a:endCxn id="31" idx="1"/>
            </p:cNvCxnSpPr>
            <p:nvPr/>
          </p:nvCxnSpPr>
          <p:spPr>
            <a:xfrm>
              <a:off x="2977694" y="3978729"/>
              <a:ext cx="39687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7427B0F5-BBB2-40FD-AAE7-79C46ECA836A}"/>
                </a:ext>
              </a:extLst>
            </p:cNvPr>
            <p:cNvCxnSpPr/>
            <p:nvPr/>
          </p:nvCxnSpPr>
          <p:spPr>
            <a:xfrm>
              <a:off x="4669970" y="3978729"/>
              <a:ext cx="5660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814F6AC9-0271-4548-A8E3-73FF075B2E10}"/>
                </a:ext>
              </a:extLst>
            </p:cNvPr>
            <p:cNvCxnSpPr>
              <a:endCxn id="32" idx="1"/>
            </p:cNvCxnSpPr>
            <p:nvPr/>
          </p:nvCxnSpPr>
          <p:spPr>
            <a:xfrm>
              <a:off x="5464168" y="3978729"/>
              <a:ext cx="39687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8C0DA8DE-9487-4D09-B3E2-A331DE731399}"/>
                </a:ext>
              </a:extLst>
            </p:cNvPr>
            <p:cNvCxnSpPr>
              <a:stCxn id="35" idx="2"/>
            </p:cNvCxnSpPr>
            <p:nvPr/>
          </p:nvCxnSpPr>
          <p:spPr>
            <a:xfrm>
              <a:off x="3019195" y="3168345"/>
              <a:ext cx="431576" cy="4160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FF3E0279-D023-478E-89BA-2E5284AA658D}"/>
                </a:ext>
              </a:extLst>
            </p:cNvPr>
            <p:cNvCxnSpPr/>
            <p:nvPr/>
          </p:nvCxnSpPr>
          <p:spPr>
            <a:xfrm>
              <a:off x="3226476" y="3154718"/>
              <a:ext cx="431576" cy="4160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A87651E-545E-4427-BF6F-AF786CCD7387}"/>
                </a:ext>
              </a:extLst>
            </p:cNvPr>
            <p:cNvCxnSpPr/>
            <p:nvPr/>
          </p:nvCxnSpPr>
          <p:spPr>
            <a:xfrm>
              <a:off x="3450771" y="3167111"/>
              <a:ext cx="431576" cy="4160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46361708-919D-4018-B550-2E698BD64C65}"/>
                </a:ext>
              </a:extLst>
            </p:cNvPr>
            <p:cNvCxnSpPr/>
            <p:nvPr/>
          </p:nvCxnSpPr>
          <p:spPr>
            <a:xfrm>
              <a:off x="5018318" y="2792788"/>
              <a:ext cx="0" cy="2562983"/>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94B39049-46BC-4478-B5AD-C48D06E45B44}"/>
                </a:ext>
              </a:extLst>
            </p:cNvPr>
            <p:cNvCxnSpPr/>
            <p:nvPr/>
          </p:nvCxnSpPr>
          <p:spPr>
            <a:xfrm>
              <a:off x="1899558" y="5355771"/>
              <a:ext cx="64824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A877CED4-7395-4AF4-B1DD-ECDE17CCB469}"/>
                </a:ext>
              </a:extLst>
            </p:cNvPr>
            <p:cNvCxnSpPr>
              <a:stCxn id="32" idx="3"/>
            </p:cNvCxnSpPr>
            <p:nvPr/>
          </p:nvCxnSpPr>
          <p:spPr>
            <a:xfrm>
              <a:off x="7156444" y="3978729"/>
              <a:ext cx="39687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8206593A-B271-48D6-A8F4-E2993D58962F}"/>
                </a:ext>
              </a:extLst>
            </p:cNvPr>
            <p:cNvSpPr/>
            <p:nvPr/>
          </p:nvSpPr>
          <p:spPr>
            <a:xfrm>
              <a:off x="4351114" y="2379600"/>
              <a:ext cx="1317153" cy="413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tx1"/>
                  </a:solidFill>
                  <a:latin typeface="微软雅黑" panose="020B0503020204020204" pitchFamily="34" charset="-122"/>
                  <a:ea typeface="微软雅黑" panose="020B0503020204020204" pitchFamily="34" charset="-122"/>
                </a:rPr>
                <a:t>确定设计要素</a:t>
              </a:r>
            </a:p>
          </p:txBody>
        </p:sp>
        <p:sp>
          <p:nvSpPr>
            <p:cNvPr id="51" name="矩形 50">
              <a:extLst>
                <a:ext uri="{FF2B5EF4-FFF2-40B4-BE49-F238E27FC236}">
                  <a16:creationId xmlns:a16="http://schemas.microsoft.com/office/drawing/2014/main" id="{08DDEB51-8982-4F54-B321-10947E22DD8A}"/>
                </a:ext>
              </a:extLst>
            </p:cNvPr>
            <p:cNvSpPr/>
            <p:nvPr/>
          </p:nvSpPr>
          <p:spPr>
            <a:xfrm>
              <a:off x="4552957" y="5408706"/>
              <a:ext cx="930721" cy="308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rgbClr val="FF0000"/>
                  </a:solidFill>
                  <a:latin typeface="微软雅黑" panose="020B0503020204020204" pitchFamily="34" charset="-122"/>
                  <a:ea typeface="微软雅黑" panose="020B0503020204020204" pitchFamily="34" charset="-122"/>
                </a:rPr>
                <a:t>设计失效</a:t>
              </a:r>
            </a:p>
          </p:txBody>
        </p:sp>
        <p:sp>
          <p:nvSpPr>
            <p:cNvPr id="52" name="矩形 51">
              <a:extLst>
                <a:ext uri="{FF2B5EF4-FFF2-40B4-BE49-F238E27FC236}">
                  <a16:creationId xmlns:a16="http://schemas.microsoft.com/office/drawing/2014/main" id="{92C5DFC7-8C93-4D96-85B6-B1B003538FC4}"/>
                </a:ext>
              </a:extLst>
            </p:cNvPr>
            <p:cNvSpPr/>
            <p:nvPr/>
          </p:nvSpPr>
          <p:spPr>
            <a:xfrm>
              <a:off x="7991013" y="5330873"/>
              <a:ext cx="586931" cy="41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tx1"/>
                  </a:solidFill>
                  <a:latin typeface="微软雅黑" panose="020B0503020204020204" pitchFamily="34" charset="-122"/>
                  <a:ea typeface="微软雅黑" panose="020B0503020204020204" pitchFamily="34" charset="-122"/>
                </a:rPr>
                <a:t>时间</a:t>
              </a:r>
            </a:p>
          </p:txBody>
        </p:sp>
        <p:sp>
          <p:nvSpPr>
            <p:cNvPr id="53" name="矩形 52">
              <a:extLst>
                <a:ext uri="{FF2B5EF4-FFF2-40B4-BE49-F238E27FC236}">
                  <a16:creationId xmlns:a16="http://schemas.microsoft.com/office/drawing/2014/main" id="{844CDF7C-D437-4639-BC10-18B9281A746E}"/>
                </a:ext>
              </a:extLst>
            </p:cNvPr>
            <p:cNvSpPr/>
            <p:nvPr/>
          </p:nvSpPr>
          <p:spPr>
            <a:xfrm>
              <a:off x="1856924" y="5379575"/>
              <a:ext cx="1801128" cy="485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solidFill>
                    <a:schemeClr val="tx1"/>
                  </a:solidFill>
                  <a:latin typeface="微软雅黑" panose="020B0503020204020204" pitchFamily="34" charset="-122"/>
                  <a:ea typeface="微软雅黑" panose="020B0503020204020204" pitchFamily="34" charset="-122"/>
                </a:rPr>
                <a:t>PC【</a:t>
              </a:r>
              <a:r>
                <a:rPr lang="zh-CN" altLang="en-US" sz="1200" dirty="0">
                  <a:solidFill>
                    <a:schemeClr val="tx1"/>
                  </a:solidFill>
                  <a:latin typeface="微软雅黑" panose="020B0503020204020204" pitchFamily="34" charset="-122"/>
                  <a:ea typeface="微软雅黑" panose="020B0503020204020204" pitchFamily="34" charset="-122"/>
                </a:rPr>
                <a:t>预防</a:t>
              </a:r>
              <a:r>
                <a:rPr lang="en-US" altLang="zh-CN" sz="1200" dirty="0">
                  <a:solidFill>
                    <a:schemeClr val="tx1"/>
                  </a:solidFill>
                  <a:latin typeface="微软雅黑" panose="020B0503020204020204" pitchFamily="34" charset="-122"/>
                  <a:ea typeface="微软雅黑" panose="020B0503020204020204" pitchFamily="34" charset="-122"/>
                </a:rPr>
                <a:t>】</a:t>
              </a:r>
              <a:r>
                <a:rPr lang="zh-CN" altLang="en-US" sz="1200" dirty="0">
                  <a:solidFill>
                    <a:schemeClr val="tx1"/>
                  </a:solidFill>
                  <a:latin typeface="微软雅黑" panose="020B0503020204020204" pitchFamily="34" charset="-122"/>
                  <a:ea typeface="微软雅黑" panose="020B0503020204020204" pitchFamily="34" charset="-122"/>
                </a:rPr>
                <a:t>：预防控制</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en-US" altLang="zh-CN" sz="1200" dirty="0">
                  <a:solidFill>
                    <a:schemeClr val="tx1"/>
                  </a:solidFill>
                  <a:latin typeface="微软雅黑" panose="020B0503020204020204" pitchFamily="34" charset="-122"/>
                  <a:ea typeface="微软雅黑" panose="020B0503020204020204" pitchFamily="34" charset="-122"/>
                </a:rPr>
                <a:t>DC【</a:t>
              </a:r>
              <a:r>
                <a:rPr lang="zh-CN" altLang="en-US" sz="1200" dirty="0">
                  <a:solidFill>
                    <a:schemeClr val="tx1"/>
                  </a:solidFill>
                  <a:latin typeface="微软雅黑" panose="020B0503020204020204" pitchFamily="34" charset="-122"/>
                  <a:ea typeface="微软雅黑" panose="020B0503020204020204" pitchFamily="34" charset="-122"/>
                </a:rPr>
                <a:t>应对</a:t>
              </a:r>
              <a:r>
                <a:rPr lang="en-US" altLang="zh-CN" sz="1200" dirty="0">
                  <a:solidFill>
                    <a:schemeClr val="tx1"/>
                  </a:solidFill>
                  <a:latin typeface="微软雅黑" panose="020B0503020204020204" pitchFamily="34" charset="-122"/>
                  <a:ea typeface="微软雅黑" panose="020B0503020204020204" pitchFamily="34" charset="-122"/>
                </a:rPr>
                <a:t>】</a:t>
              </a:r>
              <a:r>
                <a:rPr lang="zh-CN" altLang="en-US" sz="1200" dirty="0">
                  <a:solidFill>
                    <a:schemeClr val="tx1"/>
                  </a:solidFill>
                  <a:latin typeface="微软雅黑" panose="020B0503020204020204" pitchFamily="34" charset="-122"/>
                  <a:ea typeface="微软雅黑" panose="020B0503020204020204" pitchFamily="34" charset="-122"/>
                </a:rPr>
                <a:t>：探测控制</a:t>
              </a:r>
            </a:p>
          </p:txBody>
        </p:sp>
        <p:sp>
          <p:nvSpPr>
            <p:cNvPr id="54" name="闪电形 53">
              <a:extLst>
                <a:ext uri="{FF2B5EF4-FFF2-40B4-BE49-F238E27FC236}">
                  <a16:creationId xmlns:a16="http://schemas.microsoft.com/office/drawing/2014/main" id="{CF65AB22-3783-4991-989F-C79D2713C733}"/>
                </a:ext>
              </a:extLst>
            </p:cNvPr>
            <p:cNvSpPr/>
            <p:nvPr/>
          </p:nvSpPr>
          <p:spPr>
            <a:xfrm>
              <a:off x="4730762" y="3603171"/>
              <a:ext cx="278929" cy="322619"/>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55" name="Rectangle 3">
            <a:extLst>
              <a:ext uri="{FF2B5EF4-FFF2-40B4-BE49-F238E27FC236}">
                <a16:creationId xmlns:a16="http://schemas.microsoft.com/office/drawing/2014/main" id="{D416C606-F4DA-442F-9EAA-40CE603115D4}"/>
              </a:ext>
            </a:extLst>
          </p:cNvPr>
          <p:cNvSpPr txBox="1">
            <a:spLocks noRot="1" noChangeArrowheads="1"/>
          </p:cNvSpPr>
          <p:nvPr/>
        </p:nvSpPr>
        <p:spPr>
          <a:xfrm>
            <a:off x="3567910" y="5383929"/>
            <a:ext cx="7108982" cy="368246"/>
          </a:xfrm>
          <a:prstGeom prst="rect">
            <a:avLst/>
          </a:prstGeom>
          <a:solidFill>
            <a:schemeClr val="accent1">
              <a:lumMod val="20000"/>
              <a:lumOff val="80000"/>
            </a:schemeClr>
          </a:solidFill>
        </p:spPr>
        <p:txBody>
          <a:bodyPr/>
          <a:lstStyle/>
          <a:p>
            <a:pPr defTabSz="914400" eaLnBrk="0" hangingPunct="0">
              <a:spcBef>
                <a:spcPct val="20000"/>
              </a:spcBef>
              <a:defRPr/>
            </a:pPr>
            <a:r>
              <a:rPr lang="zh-CN" altLang="en-US" kern="0" dirty="0">
                <a:latin typeface="微软雅黑" panose="020B0503020204020204" pitchFamily="34" charset="-122"/>
                <a:ea typeface="微软雅黑" panose="020B0503020204020204" pitchFamily="34" charset="-122"/>
              </a:rPr>
              <a:t>当前探测控制在项目交付生产前探测失效起因或失效模式是否存在。 </a:t>
            </a:r>
          </a:p>
        </p:txBody>
      </p:sp>
      <p:sp>
        <p:nvSpPr>
          <p:cNvPr id="56" name="Rectangle 3">
            <a:extLst>
              <a:ext uri="{FF2B5EF4-FFF2-40B4-BE49-F238E27FC236}">
                <a16:creationId xmlns:a16="http://schemas.microsoft.com/office/drawing/2014/main" id="{D8E0A3A2-2FFE-463A-B6A6-EA4C79BEAA72}"/>
              </a:ext>
            </a:extLst>
          </p:cNvPr>
          <p:cNvSpPr txBox="1">
            <a:spLocks noRot="1" noChangeArrowheads="1"/>
          </p:cNvSpPr>
          <p:nvPr/>
        </p:nvSpPr>
        <p:spPr>
          <a:xfrm>
            <a:off x="9501293" y="979735"/>
            <a:ext cx="1989248" cy="2562983"/>
          </a:xfrm>
          <a:prstGeom prst="rect">
            <a:avLst/>
          </a:prstGeom>
        </p:spPr>
        <p:txBody>
          <a:bodyPr/>
          <a:lstStyle/>
          <a:p>
            <a:pPr defTabSz="914400" eaLnBrk="0" hangingPunct="0">
              <a:spcBef>
                <a:spcPct val="20000"/>
              </a:spcBef>
              <a:defRPr/>
            </a:pPr>
            <a:r>
              <a:rPr lang="zh-CN" altLang="en-US" sz="1600" b="1" kern="0" dirty="0">
                <a:solidFill>
                  <a:srgbClr val="0070C0"/>
                </a:solidFill>
                <a:latin typeface="微软雅黑" panose="020B0503020204020204" pitchFamily="34" charset="-122"/>
                <a:ea typeface="微软雅黑" panose="020B0503020204020204" pitchFamily="34" charset="-122"/>
              </a:rPr>
              <a:t>当前探测控制必须清楚全面：</a:t>
            </a:r>
            <a:endParaRPr lang="en-US" altLang="zh-CN" sz="1600" b="1" kern="0" dirty="0">
              <a:solidFill>
                <a:srgbClr val="0070C0"/>
              </a:solidFill>
              <a:latin typeface="微软雅黑" panose="020B0503020204020204" pitchFamily="34" charset="-122"/>
              <a:ea typeface="微软雅黑" panose="020B0503020204020204" pitchFamily="34" charset="-122"/>
            </a:endParaRPr>
          </a:p>
          <a:p>
            <a:pPr marL="342900" indent="-342900" defTabSz="914400" eaLnBrk="0" hangingPunct="0">
              <a:spcBef>
                <a:spcPct val="20000"/>
              </a:spcBef>
              <a:buFontTx/>
              <a:buChar char="♠"/>
              <a:defRPr/>
            </a:pPr>
            <a:r>
              <a:rPr lang="zh-CN" altLang="en-US" sz="1200" kern="0" dirty="0">
                <a:latin typeface="微软雅黑" panose="020B0503020204020204" pitchFamily="34" charset="-122"/>
                <a:ea typeface="微软雅黑" panose="020B0503020204020204" pitchFamily="34" charset="-122"/>
              </a:rPr>
              <a:t>功能检查</a:t>
            </a:r>
            <a:endParaRPr lang="en-US" altLang="zh-CN" sz="1200" kern="0" dirty="0">
              <a:latin typeface="微软雅黑" panose="020B0503020204020204" pitchFamily="34" charset="-122"/>
              <a:ea typeface="微软雅黑" panose="020B0503020204020204" pitchFamily="34" charset="-122"/>
            </a:endParaRPr>
          </a:p>
          <a:p>
            <a:pPr marL="342900" indent="-342900" defTabSz="914400" eaLnBrk="0" hangingPunct="0">
              <a:spcBef>
                <a:spcPct val="20000"/>
              </a:spcBef>
              <a:buFontTx/>
              <a:buChar char="♠"/>
              <a:defRPr/>
            </a:pPr>
            <a:r>
              <a:rPr lang="zh-CN" altLang="en-US" sz="1200" kern="0" dirty="0">
                <a:latin typeface="微软雅黑" panose="020B0503020204020204" pitchFamily="34" charset="-122"/>
                <a:ea typeface="微软雅黑" panose="020B0503020204020204" pitchFamily="34" charset="-122"/>
              </a:rPr>
              <a:t>爆裂测试</a:t>
            </a:r>
            <a:endParaRPr lang="en-US" altLang="zh-CN" sz="1200" kern="0" dirty="0">
              <a:latin typeface="微软雅黑" panose="020B0503020204020204" pitchFamily="34" charset="-122"/>
              <a:ea typeface="微软雅黑" panose="020B0503020204020204" pitchFamily="34" charset="-122"/>
            </a:endParaRPr>
          </a:p>
          <a:p>
            <a:pPr marL="342900" indent="-342900" defTabSz="914400" eaLnBrk="0" hangingPunct="0">
              <a:spcBef>
                <a:spcPct val="20000"/>
              </a:spcBef>
              <a:buFontTx/>
              <a:buChar char="♠"/>
              <a:defRPr/>
            </a:pPr>
            <a:r>
              <a:rPr lang="zh-CN" altLang="en-US" sz="1200" kern="0" dirty="0">
                <a:latin typeface="微软雅黑" panose="020B0503020204020204" pitchFamily="34" charset="-122"/>
                <a:ea typeface="微软雅黑" panose="020B0503020204020204" pitchFamily="34" charset="-122"/>
              </a:rPr>
              <a:t>环境测试</a:t>
            </a:r>
            <a:endParaRPr lang="en-US" altLang="zh-CN" sz="1200" kern="0" dirty="0">
              <a:latin typeface="微软雅黑" panose="020B0503020204020204" pitchFamily="34" charset="-122"/>
              <a:ea typeface="微软雅黑" panose="020B0503020204020204" pitchFamily="34" charset="-122"/>
            </a:endParaRPr>
          </a:p>
          <a:p>
            <a:pPr marL="342900" indent="-342900" defTabSz="914400" eaLnBrk="0" hangingPunct="0">
              <a:spcBef>
                <a:spcPct val="20000"/>
              </a:spcBef>
              <a:buFontTx/>
              <a:buChar char="♠"/>
              <a:defRPr/>
            </a:pPr>
            <a:r>
              <a:rPr lang="zh-CN" altLang="en-US" sz="1200" kern="0" dirty="0">
                <a:latin typeface="微软雅黑" panose="020B0503020204020204" pitchFamily="34" charset="-122"/>
                <a:ea typeface="微软雅黑" panose="020B0503020204020204" pitchFamily="34" charset="-122"/>
              </a:rPr>
              <a:t>驾驶测试</a:t>
            </a:r>
            <a:endParaRPr lang="en-US" altLang="zh-CN" sz="1200" kern="0" dirty="0">
              <a:latin typeface="微软雅黑" panose="020B0503020204020204" pitchFamily="34" charset="-122"/>
              <a:ea typeface="微软雅黑" panose="020B0503020204020204" pitchFamily="34" charset="-122"/>
            </a:endParaRPr>
          </a:p>
          <a:p>
            <a:pPr marL="342900" indent="-342900" defTabSz="914400" eaLnBrk="0" hangingPunct="0">
              <a:spcBef>
                <a:spcPct val="20000"/>
              </a:spcBef>
              <a:buFontTx/>
              <a:buChar char="♠"/>
              <a:defRPr/>
            </a:pPr>
            <a:r>
              <a:rPr lang="zh-CN" altLang="en-US" sz="1200" kern="0" dirty="0">
                <a:latin typeface="微软雅黑" panose="020B0503020204020204" pitchFamily="34" charset="-122"/>
                <a:ea typeface="微软雅黑" panose="020B0503020204020204" pitchFamily="34" charset="-122"/>
              </a:rPr>
              <a:t>耐久性测试</a:t>
            </a:r>
            <a:endParaRPr lang="en-US" altLang="zh-CN" sz="1200" kern="0" dirty="0">
              <a:latin typeface="微软雅黑" panose="020B0503020204020204" pitchFamily="34" charset="-122"/>
              <a:ea typeface="微软雅黑" panose="020B0503020204020204" pitchFamily="34" charset="-122"/>
            </a:endParaRPr>
          </a:p>
          <a:p>
            <a:pPr marL="342900" indent="-342900" defTabSz="914400" eaLnBrk="0" hangingPunct="0">
              <a:spcBef>
                <a:spcPct val="20000"/>
              </a:spcBef>
              <a:buFontTx/>
              <a:buChar char="♠"/>
              <a:defRPr/>
            </a:pPr>
            <a:r>
              <a:rPr lang="zh-CN" altLang="en-US" sz="1200" kern="0" dirty="0">
                <a:latin typeface="微软雅黑" panose="020B0503020204020204" pitchFamily="34" charset="-122"/>
                <a:ea typeface="微软雅黑" panose="020B0503020204020204" pitchFamily="34" charset="-122"/>
              </a:rPr>
              <a:t>运动范围研究</a:t>
            </a:r>
            <a:endParaRPr lang="en-US" altLang="zh-CN" sz="1200" kern="0" dirty="0">
              <a:latin typeface="微软雅黑" panose="020B0503020204020204" pitchFamily="34" charset="-122"/>
              <a:ea typeface="微软雅黑" panose="020B0503020204020204" pitchFamily="34" charset="-122"/>
            </a:endParaRPr>
          </a:p>
          <a:p>
            <a:pPr marL="342900" indent="-342900" defTabSz="914400" eaLnBrk="0" hangingPunct="0">
              <a:spcBef>
                <a:spcPct val="20000"/>
              </a:spcBef>
              <a:buFontTx/>
              <a:buChar char="♠"/>
              <a:defRPr/>
            </a:pPr>
            <a:r>
              <a:rPr lang="zh-CN" altLang="en-US" sz="1200" kern="0" dirty="0">
                <a:latin typeface="微软雅黑" panose="020B0503020204020204" pitchFamily="34" charset="-122"/>
                <a:ea typeface="微软雅黑" panose="020B0503020204020204" pitchFamily="34" charset="-122"/>
              </a:rPr>
              <a:t>硬件仿真</a:t>
            </a:r>
            <a:endParaRPr lang="en-US" altLang="zh-CN" sz="1200" kern="0" dirty="0">
              <a:latin typeface="微软雅黑" panose="020B0503020204020204" pitchFamily="34" charset="-122"/>
              <a:ea typeface="微软雅黑" panose="020B0503020204020204" pitchFamily="34" charset="-122"/>
            </a:endParaRPr>
          </a:p>
          <a:p>
            <a:pPr marL="342900" indent="-342900" defTabSz="914400" eaLnBrk="0" hangingPunct="0">
              <a:spcBef>
                <a:spcPct val="20000"/>
              </a:spcBef>
              <a:buFontTx/>
              <a:buChar char="♠"/>
              <a:defRPr/>
            </a:pPr>
            <a:r>
              <a:rPr lang="zh-CN" altLang="en-US" sz="1200" kern="0" dirty="0">
                <a:latin typeface="微软雅黑" panose="020B0503020204020204" pitchFamily="34" charset="-122"/>
                <a:ea typeface="微软雅黑" panose="020B0503020204020204" pitchFamily="34" charset="-122"/>
              </a:rPr>
              <a:t>软件仿真</a:t>
            </a:r>
            <a:endParaRPr lang="en-US" altLang="zh-CN" sz="1200" kern="0" dirty="0">
              <a:latin typeface="微软雅黑" panose="020B0503020204020204" pitchFamily="34" charset="-122"/>
              <a:ea typeface="微软雅黑" panose="020B0503020204020204" pitchFamily="34" charset="-122"/>
            </a:endParaRPr>
          </a:p>
          <a:p>
            <a:pPr marL="342900" indent="-342900" defTabSz="914400" eaLnBrk="0" hangingPunct="0">
              <a:spcBef>
                <a:spcPct val="20000"/>
              </a:spcBef>
              <a:buFontTx/>
              <a:buChar char="♠"/>
              <a:defRPr/>
            </a:pPr>
            <a:r>
              <a:rPr lang="zh-CN" altLang="en-US" sz="1200" kern="0" dirty="0">
                <a:latin typeface="微软雅黑" panose="020B0503020204020204" pitchFamily="34" charset="-122"/>
                <a:ea typeface="微软雅黑" panose="020B0503020204020204" pitchFamily="34" charset="-122"/>
              </a:rPr>
              <a:t>实验设计</a:t>
            </a:r>
          </a:p>
        </p:txBody>
      </p:sp>
    </p:spTree>
    <p:extLst>
      <p:ext uri="{BB962C8B-B14F-4D97-AF65-F5344CB8AC3E}">
        <p14:creationId xmlns:p14="http://schemas.microsoft.com/office/powerpoint/2010/main" val="345588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1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32" name="矩形 1">
            <a:extLst>
              <a:ext uri="{FF2B5EF4-FFF2-40B4-BE49-F238E27FC236}">
                <a16:creationId xmlns:a16="http://schemas.microsoft.com/office/drawing/2014/main" id="{1F8A2805-549E-473F-BDF5-897FBB1B738B}"/>
              </a:ext>
            </a:extLst>
          </p:cNvPr>
          <p:cNvSpPr>
            <a:spLocks noChangeArrowheads="1"/>
          </p:cNvSpPr>
          <p:nvPr/>
        </p:nvSpPr>
        <p:spPr bwMode="auto">
          <a:xfrm>
            <a:off x="522437" y="1004951"/>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风险分析</a:t>
            </a:r>
            <a:endParaRPr lang="en-US" altLang="zh-CN" sz="2000">
              <a:latin typeface="微软雅黑" panose="020B0503020204020204" pitchFamily="34" charset="-122"/>
              <a:ea typeface="微软雅黑" panose="020B0503020204020204" pitchFamily="34" charset="-122"/>
            </a:endParaRPr>
          </a:p>
        </p:txBody>
      </p:sp>
      <p:sp>
        <p:nvSpPr>
          <p:cNvPr id="33" name="矩形 2">
            <a:extLst>
              <a:ext uri="{FF2B5EF4-FFF2-40B4-BE49-F238E27FC236}">
                <a16:creationId xmlns:a16="http://schemas.microsoft.com/office/drawing/2014/main" id="{C49000DC-1E35-4C20-B45B-128C62E05A4C}"/>
              </a:ext>
            </a:extLst>
          </p:cNvPr>
          <p:cNvSpPr>
            <a:spLocks noChangeArrowheads="1"/>
          </p:cNvSpPr>
          <p:nvPr/>
        </p:nvSpPr>
        <p:spPr bwMode="auto">
          <a:xfrm>
            <a:off x="1509862" y="1906651"/>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分析目的</a:t>
            </a:r>
          </a:p>
        </p:txBody>
      </p:sp>
      <p:sp>
        <p:nvSpPr>
          <p:cNvPr id="34" name="矩形 3">
            <a:extLst>
              <a:ext uri="{FF2B5EF4-FFF2-40B4-BE49-F238E27FC236}">
                <a16:creationId xmlns:a16="http://schemas.microsoft.com/office/drawing/2014/main" id="{596AE848-0436-4011-AE45-F89C60F7439B}"/>
              </a:ext>
            </a:extLst>
          </p:cNvPr>
          <p:cNvSpPr>
            <a:spLocks noChangeArrowheads="1"/>
          </p:cNvSpPr>
          <p:nvPr/>
        </p:nvSpPr>
        <p:spPr bwMode="auto">
          <a:xfrm>
            <a:off x="1509862" y="2576576"/>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设计控制</a:t>
            </a:r>
            <a:endParaRPr lang="en-US" altLang="zh-CN">
              <a:latin typeface="微软雅黑" panose="020B0503020204020204" pitchFamily="34" charset="-122"/>
              <a:ea typeface="微软雅黑" panose="020B0503020204020204" pitchFamily="34" charset="-122"/>
            </a:endParaRPr>
          </a:p>
        </p:txBody>
      </p:sp>
      <p:sp>
        <p:nvSpPr>
          <p:cNvPr id="35" name="矩形 4">
            <a:extLst>
              <a:ext uri="{FF2B5EF4-FFF2-40B4-BE49-F238E27FC236}">
                <a16:creationId xmlns:a16="http://schemas.microsoft.com/office/drawing/2014/main" id="{20C438FD-A77F-429F-8D99-B1F57747FEA3}"/>
              </a:ext>
            </a:extLst>
          </p:cNvPr>
          <p:cNvSpPr>
            <a:spLocks noChangeArrowheads="1"/>
          </p:cNvSpPr>
          <p:nvPr/>
        </p:nvSpPr>
        <p:spPr bwMode="auto">
          <a:xfrm>
            <a:off x="1513037" y="3306826"/>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预防控制</a:t>
            </a:r>
          </a:p>
        </p:txBody>
      </p:sp>
      <p:sp>
        <p:nvSpPr>
          <p:cNvPr id="36" name="矩形 5">
            <a:extLst>
              <a:ext uri="{FF2B5EF4-FFF2-40B4-BE49-F238E27FC236}">
                <a16:creationId xmlns:a16="http://schemas.microsoft.com/office/drawing/2014/main" id="{3CF1B181-539E-454F-BAA7-A815540E2917}"/>
              </a:ext>
            </a:extLst>
          </p:cNvPr>
          <p:cNvSpPr>
            <a:spLocks noChangeArrowheads="1"/>
          </p:cNvSpPr>
          <p:nvPr/>
        </p:nvSpPr>
        <p:spPr bwMode="auto">
          <a:xfrm>
            <a:off x="1516212" y="4000563"/>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探测控制</a:t>
            </a:r>
          </a:p>
        </p:txBody>
      </p:sp>
      <p:sp>
        <p:nvSpPr>
          <p:cNvPr id="41" name="右箭头 14">
            <a:extLst>
              <a:ext uri="{FF2B5EF4-FFF2-40B4-BE49-F238E27FC236}">
                <a16:creationId xmlns:a16="http://schemas.microsoft.com/office/drawing/2014/main" id="{1FF9232D-94DA-41FB-AC67-A70775EAA629}"/>
              </a:ext>
            </a:extLst>
          </p:cNvPr>
          <p:cNvSpPr>
            <a:spLocks noChangeArrowheads="1"/>
          </p:cNvSpPr>
          <p:nvPr/>
        </p:nvSpPr>
        <p:spPr bwMode="auto">
          <a:xfrm>
            <a:off x="2986237" y="4722083"/>
            <a:ext cx="469816" cy="252412"/>
          </a:xfrm>
          <a:prstGeom prst="rightArrow">
            <a:avLst>
              <a:gd name="adj1" fmla="val 50000"/>
              <a:gd name="adj2" fmla="val 50259"/>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42" name="矩形 21">
            <a:extLst>
              <a:ext uri="{FF2B5EF4-FFF2-40B4-BE49-F238E27FC236}">
                <a16:creationId xmlns:a16="http://schemas.microsoft.com/office/drawing/2014/main" id="{634F8631-B58D-4A14-A097-3B6177C46502}"/>
              </a:ext>
            </a:extLst>
          </p:cNvPr>
          <p:cNvSpPr>
            <a:spLocks noChangeArrowheads="1"/>
          </p:cNvSpPr>
          <p:nvPr/>
        </p:nvSpPr>
        <p:spPr bwMode="auto">
          <a:xfrm>
            <a:off x="1508275" y="4662551"/>
            <a:ext cx="1339850" cy="369887"/>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控制确认</a:t>
            </a:r>
            <a:endParaRPr lang="en-US" altLang="zh-CN" dirty="0">
              <a:latin typeface="微软雅黑" panose="020B0503020204020204" pitchFamily="34" charset="-122"/>
              <a:ea typeface="微软雅黑" panose="020B0503020204020204" pitchFamily="34" charset="-122"/>
            </a:endParaRPr>
          </a:p>
        </p:txBody>
      </p:sp>
      <p:sp>
        <p:nvSpPr>
          <p:cNvPr id="43" name="矩形 18">
            <a:extLst>
              <a:ext uri="{FF2B5EF4-FFF2-40B4-BE49-F238E27FC236}">
                <a16:creationId xmlns:a16="http://schemas.microsoft.com/office/drawing/2014/main" id="{AEAD1753-2588-4D32-8379-FEE311ABAA97}"/>
              </a:ext>
            </a:extLst>
          </p:cNvPr>
          <p:cNvSpPr>
            <a:spLocks noChangeArrowheads="1"/>
          </p:cNvSpPr>
          <p:nvPr/>
        </p:nvSpPr>
        <p:spPr bwMode="auto">
          <a:xfrm>
            <a:off x="1508275" y="5332476"/>
            <a:ext cx="1336675"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风险评估</a:t>
            </a:r>
          </a:p>
        </p:txBody>
      </p:sp>
      <p:cxnSp>
        <p:nvCxnSpPr>
          <p:cNvPr id="44" name="肘形连接符 7">
            <a:extLst>
              <a:ext uri="{FF2B5EF4-FFF2-40B4-BE49-F238E27FC236}">
                <a16:creationId xmlns:a16="http://schemas.microsoft.com/office/drawing/2014/main" id="{76614B04-AF32-47FB-BB9C-2CF391D19C6A}"/>
              </a:ext>
            </a:extLst>
          </p:cNvPr>
          <p:cNvCxnSpPr>
            <a:cxnSpLocks noChangeShapeType="1"/>
            <a:stCxn id="32" idx="2"/>
            <a:endCxn id="33" idx="1"/>
          </p:cNvCxnSpPr>
          <p:nvPr/>
        </p:nvCxnSpPr>
        <p:spPr bwMode="auto">
          <a:xfrm rot="16200000" flipH="1">
            <a:off x="978844" y="1559782"/>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肘形连接符 9">
            <a:extLst>
              <a:ext uri="{FF2B5EF4-FFF2-40B4-BE49-F238E27FC236}">
                <a16:creationId xmlns:a16="http://schemas.microsoft.com/office/drawing/2014/main" id="{87C75028-B202-4DFE-A3AB-AEB13909AB61}"/>
              </a:ext>
            </a:extLst>
          </p:cNvPr>
          <p:cNvCxnSpPr>
            <a:cxnSpLocks noChangeShapeType="1"/>
            <a:stCxn id="32" idx="2"/>
            <a:endCxn id="34" idx="1"/>
          </p:cNvCxnSpPr>
          <p:nvPr/>
        </p:nvCxnSpPr>
        <p:spPr bwMode="auto">
          <a:xfrm rot="16200000" flipH="1">
            <a:off x="643881" y="1894745"/>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肘形连接符 12">
            <a:extLst>
              <a:ext uri="{FF2B5EF4-FFF2-40B4-BE49-F238E27FC236}">
                <a16:creationId xmlns:a16="http://schemas.microsoft.com/office/drawing/2014/main" id="{F997B60F-26DA-48D9-AEFB-8D2FF636650D}"/>
              </a:ext>
            </a:extLst>
          </p:cNvPr>
          <p:cNvCxnSpPr>
            <a:cxnSpLocks noChangeShapeType="1"/>
            <a:stCxn id="32" idx="2"/>
            <a:endCxn id="35" idx="1"/>
          </p:cNvCxnSpPr>
          <p:nvPr/>
        </p:nvCxnSpPr>
        <p:spPr bwMode="auto">
          <a:xfrm rot="16200000" flipH="1">
            <a:off x="280343" y="2258283"/>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肘形连接符 16">
            <a:extLst>
              <a:ext uri="{FF2B5EF4-FFF2-40B4-BE49-F238E27FC236}">
                <a16:creationId xmlns:a16="http://schemas.microsoft.com/office/drawing/2014/main" id="{577871DA-A8A9-4C07-9767-954A5140978B}"/>
              </a:ext>
            </a:extLst>
          </p:cNvPr>
          <p:cNvCxnSpPr>
            <a:cxnSpLocks noChangeShapeType="1"/>
            <a:stCxn id="32" idx="2"/>
            <a:endCxn id="36" idx="1"/>
          </p:cNvCxnSpPr>
          <p:nvPr/>
        </p:nvCxnSpPr>
        <p:spPr bwMode="auto">
          <a:xfrm rot="16200000" flipH="1">
            <a:off x="-64937" y="2603563"/>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肘形连接符 19">
            <a:extLst>
              <a:ext uri="{FF2B5EF4-FFF2-40B4-BE49-F238E27FC236}">
                <a16:creationId xmlns:a16="http://schemas.microsoft.com/office/drawing/2014/main" id="{9BC9EDED-9875-43B3-8B55-10330E94D5B4}"/>
              </a:ext>
            </a:extLst>
          </p:cNvPr>
          <p:cNvCxnSpPr>
            <a:cxnSpLocks noChangeShapeType="1"/>
            <a:stCxn id="32" idx="2"/>
            <a:endCxn id="42" idx="1"/>
          </p:cNvCxnSpPr>
          <p:nvPr/>
        </p:nvCxnSpPr>
        <p:spPr bwMode="auto">
          <a:xfrm rot="16200000" flipH="1">
            <a:off x="-400694" y="2939320"/>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肘形连接符 29">
            <a:extLst>
              <a:ext uri="{FF2B5EF4-FFF2-40B4-BE49-F238E27FC236}">
                <a16:creationId xmlns:a16="http://schemas.microsoft.com/office/drawing/2014/main" id="{D366D0FC-046F-425E-B6F1-AE05B2B7C388}"/>
              </a:ext>
            </a:extLst>
          </p:cNvPr>
          <p:cNvCxnSpPr>
            <a:cxnSpLocks noChangeShapeType="1"/>
            <a:stCxn id="32" idx="2"/>
            <a:endCxn id="43" idx="1"/>
          </p:cNvCxnSpPr>
          <p:nvPr/>
        </p:nvCxnSpPr>
        <p:spPr bwMode="auto">
          <a:xfrm rot="16200000" flipH="1">
            <a:off x="-734863" y="3273489"/>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矩形 1">
            <a:extLst>
              <a:ext uri="{FF2B5EF4-FFF2-40B4-BE49-F238E27FC236}">
                <a16:creationId xmlns:a16="http://schemas.microsoft.com/office/drawing/2014/main" id="{48CA9A36-7DCB-4303-A7E8-69B8A4019D62}"/>
              </a:ext>
            </a:extLst>
          </p:cNvPr>
          <p:cNvSpPr>
            <a:spLocks noChangeArrowheads="1"/>
          </p:cNvSpPr>
          <p:nvPr/>
        </p:nvSpPr>
        <p:spPr bwMode="auto">
          <a:xfrm>
            <a:off x="3456053" y="1133792"/>
            <a:ext cx="7654623" cy="2357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预防和探测</a:t>
            </a:r>
            <a:r>
              <a:rPr lang="zh-CN" altLang="en-US" sz="2000" dirty="0">
                <a:latin typeface="微软雅黑" panose="020B0503020204020204" pitchFamily="34" charset="-122"/>
                <a:ea typeface="微软雅黑" panose="020B0503020204020204" pitchFamily="34" charset="-122"/>
              </a:rPr>
              <a:t>控制确认</a:t>
            </a: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应确认当前预防和探测控制的</a:t>
            </a:r>
            <a:r>
              <a:rPr lang="zh-CN" altLang="en-US" sz="1600" b="1" dirty="0">
                <a:solidFill>
                  <a:srgbClr val="FF0000"/>
                </a:solidFill>
                <a:latin typeface="微软雅黑" panose="020B0503020204020204" pitchFamily="34" charset="-122"/>
                <a:ea typeface="微软雅黑" panose="020B0503020204020204" pitchFamily="34" charset="-122"/>
              </a:rPr>
              <a:t>有效性</a:t>
            </a:r>
            <a:r>
              <a:rPr lang="zh-CN" altLang="en-US" sz="1600" dirty="0">
                <a:latin typeface="微软雅黑" panose="020B0503020204020204" pitchFamily="34" charset="-122"/>
                <a:ea typeface="微软雅黑" panose="020B0503020204020204" pitchFamily="34" charset="-122"/>
              </a:rPr>
              <a:t>。这可以在验证分解评审过程中完成。该确认可以根据团队的正常产品开发程序，适当地在</a:t>
            </a:r>
            <a:r>
              <a:rPr lang="en-US" altLang="zh-CN" sz="1600" dirty="0">
                <a:latin typeface="微软雅黑" panose="020B0503020204020204" pitchFamily="34" charset="-122"/>
                <a:ea typeface="微软雅黑" panose="020B0503020204020204" pitchFamily="34" charset="-122"/>
              </a:rPr>
              <a:t>DFMEA</a:t>
            </a:r>
            <a:r>
              <a:rPr lang="zh-CN" altLang="en-US" sz="1600" dirty="0">
                <a:latin typeface="微软雅黑" panose="020B0503020204020204" pitchFamily="34" charset="-122"/>
                <a:ea typeface="微软雅黑" panose="020B0503020204020204" pitchFamily="34" charset="-122"/>
              </a:rPr>
              <a:t>或其它项目文件中记录。如果这些控制被证明无效，则需要额外的措施。</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若使用之前产品的</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条目，应对频度和探测度评估进行评审，因为新产品可能有不同的条件。</a:t>
            </a:r>
          </a:p>
        </p:txBody>
      </p:sp>
      <p:pic>
        <p:nvPicPr>
          <p:cNvPr id="3" name="图片 2">
            <a:extLst>
              <a:ext uri="{FF2B5EF4-FFF2-40B4-BE49-F238E27FC236}">
                <a16:creationId xmlns:a16="http://schemas.microsoft.com/office/drawing/2014/main" id="{3CE4FE90-3F36-4E44-B22C-5534EF8ECDBC}"/>
              </a:ext>
            </a:extLst>
          </p:cNvPr>
          <p:cNvPicPr>
            <a:picLocks noChangeAspect="1"/>
          </p:cNvPicPr>
          <p:nvPr/>
        </p:nvPicPr>
        <p:blipFill>
          <a:blip r:embed="rId3"/>
          <a:stretch>
            <a:fillRect/>
          </a:stretch>
        </p:blipFill>
        <p:spPr>
          <a:xfrm>
            <a:off x="3735445" y="3481515"/>
            <a:ext cx="7473736" cy="2622340"/>
          </a:xfrm>
          <a:prstGeom prst="rect">
            <a:avLst/>
          </a:prstGeom>
        </p:spPr>
      </p:pic>
    </p:spTree>
    <p:extLst>
      <p:ext uri="{BB962C8B-B14F-4D97-AF65-F5344CB8AC3E}">
        <p14:creationId xmlns:p14="http://schemas.microsoft.com/office/powerpoint/2010/main" val="3996409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4A300D65-25F5-4BE0-91A6-1BCFD5DD480A}"/>
              </a:ext>
            </a:extLst>
          </p:cNvPr>
          <p:cNvSpPr>
            <a:spLocks noChangeArrowheads="1"/>
          </p:cNvSpPr>
          <p:nvPr/>
        </p:nvSpPr>
        <p:spPr bwMode="auto">
          <a:xfrm>
            <a:off x="9210675" y="5988050"/>
            <a:ext cx="19542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i="1">
              <a:solidFill>
                <a:srgbClr val="7F7F7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123" name="图片 8">
            <a:extLst>
              <a:ext uri="{FF2B5EF4-FFF2-40B4-BE49-F238E27FC236}">
                <a16:creationId xmlns:a16="http://schemas.microsoft.com/office/drawing/2014/main" id="{C4623EF8-86AE-4772-90F5-C1ABF472A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6613" y="19050"/>
            <a:ext cx="17081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文本框 9">
            <a:extLst>
              <a:ext uri="{FF2B5EF4-FFF2-40B4-BE49-F238E27FC236}">
                <a16:creationId xmlns:a16="http://schemas.microsoft.com/office/drawing/2014/main" id="{65CDEC98-7A9B-4EF3-8381-0B8CCA9764B2}"/>
              </a:ext>
            </a:extLst>
          </p:cNvPr>
          <p:cNvSpPr>
            <a:spLocks noChangeArrowheads="1"/>
          </p:cNvSpPr>
          <p:nvPr/>
        </p:nvSpPr>
        <p:spPr bwMode="auto">
          <a:xfrm>
            <a:off x="9510713" y="6210300"/>
            <a:ext cx="21637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5125" name="TextBox 1">
            <a:extLst>
              <a:ext uri="{FF2B5EF4-FFF2-40B4-BE49-F238E27FC236}">
                <a16:creationId xmlns:a16="http://schemas.microsoft.com/office/drawing/2014/main" id="{790390CD-4F13-4FCF-9161-67D5605CB74F}"/>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失效的后果</a:t>
            </a:r>
            <a:endParaRPr lang="zh-CN" altLang="en-US" sz="3600" dirty="0"/>
          </a:p>
        </p:txBody>
      </p:sp>
      <p:sp>
        <p:nvSpPr>
          <p:cNvPr id="16" name="Rectangle 2">
            <a:extLst>
              <a:ext uri="{FF2B5EF4-FFF2-40B4-BE49-F238E27FC236}">
                <a16:creationId xmlns:a16="http://schemas.microsoft.com/office/drawing/2014/main" id="{7EAF5675-B890-4173-8C60-461E0462E168}"/>
              </a:ext>
            </a:extLst>
          </p:cNvPr>
          <p:cNvSpPr txBox="1">
            <a:spLocks noChangeArrowheads="1"/>
          </p:cNvSpPr>
          <p:nvPr/>
        </p:nvSpPr>
        <p:spPr bwMode="auto">
          <a:xfrm>
            <a:off x="179388" y="2133600"/>
            <a:ext cx="4387850" cy="714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eaLnBrk="1" hangingPunct="1"/>
            <a:r>
              <a:rPr lang="zh-CN" altLang="en-US" sz="3200" dirty="0">
                <a:latin typeface="微软雅黑" panose="020B0503020204020204" pitchFamily="34" charset="-122"/>
                <a:ea typeface="微软雅黑" panose="020B0503020204020204" pitchFamily="34" charset="-122"/>
              </a:rPr>
              <a:t>失效后果应关注的内容</a:t>
            </a:r>
          </a:p>
        </p:txBody>
      </p:sp>
      <p:sp>
        <p:nvSpPr>
          <p:cNvPr id="17" name="Rectangle 7">
            <a:extLst>
              <a:ext uri="{FF2B5EF4-FFF2-40B4-BE49-F238E27FC236}">
                <a16:creationId xmlns:a16="http://schemas.microsoft.com/office/drawing/2014/main" id="{76E671FD-637D-475D-9663-0AF6F22542D4}"/>
              </a:ext>
            </a:extLst>
          </p:cNvPr>
          <p:cNvSpPr>
            <a:spLocks noChangeArrowheads="1"/>
          </p:cNvSpPr>
          <p:nvPr/>
        </p:nvSpPr>
        <p:spPr bwMode="auto">
          <a:xfrm>
            <a:off x="5621341" y="1230312"/>
            <a:ext cx="3214687" cy="4105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功能，性能方面</a:t>
            </a:r>
            <a:endParaRPr lang="en-US" altLang="zh-CN" sz="2000" dirty="0">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可靠性、维护性方面</a:t>
            </a:r>
            <a:endParaRPr lang="en-US" altLang="zh-CN" sz="2000" dirty="0">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安全性方面</a:t>
            </a:r>
            <a:endParaRPr lang="en-US" altLang="zh-CN" sz="2000" dirty="0">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经济性方面</a:t>
            </a:r>
            <a:endParaRPr lang="en-US" altLang="zh-CN" sz="2000" dirty="0">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操作性方面</a:t>
            </a:r>
            <a:endParaRPr lang="en-US" altLang="zh-CN" sz="2000" dirty="0">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修复性方面</a:t>
            </a:r>
            <a:endParaRPr lang="en-US" altLang="zh-CN" sz="2000" dirty="0">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环境方面</a:t>
            </a:r>
            <a:endParaRPr lang="en-US" altLang="zh-CN" sz="2000" dirty="0">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公共安全方面</a:t>
            </a:r>
            <a:endParaRPr lang="en-US" altLang="zh-CN" sz="2000" dirty="0">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废弃方面等</a:t>
            </a:r>
          </a:p>
        </p:txBody>
      </p:sp>
      <p:pic>
        <p:nvPicPr>
          <p:cNvPr id="18" name="Picture 23">
            <a:extLst>
              <a:ext uri="{FF2B5EF4-FFF2-40B4-BE49-F238E27FC236}">
                <a16:creationId xmlns:a16="http://schemas.microsoft.com/office/drawing/2014/main" id="{A976EDF2-79D0-4BBE-AB75-0EC8F8952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473450"/>
            <a:ext cx="199072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右箭头 24">
            <a:extLst>
              <a:ext uri="{FF2B5EF4-FFF2-40B4-BE49-F238E27FC236}">
                <a16:creationId xmlns:a16="http://schemas.microsoft.com/office/drawing/2014/main" id="{411C1376-6AF3-4B26-9DFF-979CA6277510}"/>
              </a:ext>
            </a:extLst>
          </p:cNvPr>
          <p:cNvSpPr>
            <a:spLocks noChangeArrowheads="1"/>
          </p:cNvSpPr>
          <p:nvPr/>
        </p:nvSpPr>
        <p:spPr bwMode="auto">
          <a:xfrm>
            <a:off x="4643438" y="2347913"/>
            <a:ext cx="714375" cy="285750"/>
          </a:xfrm>
          <a:prstGeom prst="rightArrow">
            <a:avLst>
              <a:gd name="adj1" fmla="val 50000"/>
              <a:gd name="adj2" fmla="val 50000"/>
            </a:avLst>
          </a:prstGeom>
          <a:solidFill>
            <a:schemeClr val="accent1"/>
          </a:solidFill>
          <a:ln w="25400">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669751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21" name="矩形 1">
            <a:extLst>
              <a:ext uri="{FF2B5EF4-FFF2-40B4-BE49-F238E27FC236}">
                <a16:creationId xmlns:a16="http://schemas.microsoft.com/office/drawing/2014/main" id="{D820E1EE-41D7-4C7A-A28B-730F5EBE2E1D}"/>
              </a:ext>
            </a:extLst>
          </p:cNvPr>
          <p:cNvSpPr>
            <a:spLocks noChangeArrowheads="1"/>
          </p:cNvSpPr>
          <p:nvPr/>
        </p:nvSpPr>
        <p:spPr bwMode="auto">
          <a:xfrm>
            <a:off x="862124" y="941427"/>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风险分析</a:t>
            </a:r>
            <a:endParaRPr lang="en-US" altLang="zh-CN" sz="2000">
              <a:latin typeface="微软雅黑" panose="020B0503020204020204" pitchFamily="34" charset="-122"/>
              <a:ea typeface="微软雅黑" panose="020B0503020204020204" pitchFamily="34" charset="-122"/>
            </a:endParaRPr>
          </a:p>
        </p:txBody>
      </p:sp>
      <p:sp>
        <p:nvSpPr>
          <p:cNvPr id="22" name="矩形 2">
            <a:extLst>
              <a:ext uri="{FF2B5EF4-FFF2-40B4-BE49-F238E27FC236}">
                <a16:creationId xmlns:a16="http://schemas.microsoft.com/office/drawing/2014/main" id="{967A646E-9FE3-4497-9C9E-2CB61B570C1F}"/>
              </a:ext>
            </a:extLst>
          </p:cNvPr>
          <p:cNvSpPr>
            <a:spLocks noChangeArrowheads="1"/>
          </p:cNvSpPr>
          <p:nvPr/>
        </p:nvSpPr>
        <p:spPr bwMode="auto">
          <a:xfrm>
            <a:off x="1849549" y="1843127"/>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分析目的</a:t>
            </a:r>
          </a:p>
        </p:txBody>
      </p:sp>
      <p:sp>
        <p:nvSpPr>
          <p:cNvPr id="23" name="矩形 3">
            <a:extLst>
              <a:ext uri="{FF2B5EF4-FFF2-40B4-BE49-F238E27FC236}">
                <a16:creationId xmlns:a16="http://schemas.microsoft.com/office/drawing/2014/main" id="{A7BE107C-755E-446B-AE1B-9D7F4B754F2F}"/>
              </a:ext>
            </a:extLst>
          </p:cNvPr>
          <p:cNvSpPr>
            <a:spLocks noChangeArrowheads="1"/>
          </p:cNvSpPr>
          <p:nvPr/>
        </p:nvSpPr>
        <p:spPr bwMode="auto">
          <a:xfrm>
            <a:off x="1849549" y="2513052"/>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设计控制</a:t>
            </a:r>
            <a:endParaRPr lang="en-US" altLang="zh-CN">
              <a:latin typeface="微软雅黑" panose="020B0503020204020204" pitchFamily="34" charset="-122"/>
              <a:ea typeface="微软雅黑" panose="020B0503020204020204" pitchFamily="34" charset="-122"/>
            </a:endParaRPr>
          </a:p>
        </p:txBody>
      </p:sp>
      <p:sp>
        <p:nvSpPr>
          <p:cNvPr id="24" name="矩形 4">
            <a:extLst>
              <a:ext uri="{FF2B5EF4-FFF2-40B4-BE49-F238E27FC236}">
                <a16:creationId xmlns:a16="http://schemas.microsoft.com/office/drawing/2014/main" id="{4E4DA449-F875-431A-967A-8AE3EB2089A8}"/>
              </a:ext>
            </a:extLst>
          </p:cNvPr>
          <p:cNvSpPr>
            <a:spLocks noChangeArrowheads="1"/>
          </p:cNvSpPr>
          <p:nvPr/>
        </p:nvSpPr>
        <p:spPr bwMode="auto">
          <a:xfrm>
            <a:off x="1852724" y="3243302"/>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预防控制</a:t>
            </a:r>
          </a:p>
        </p:txBody>
      </p:sp>
      <p:sp>
        <p:nvSpPr>
          <p:cNvPr id="25" name="矩形 5">
            <a:extLst>
              <a:ext uri="{FF2B5EF4-FFF2-40B4-BE49-F238E27FC236}">
                <a16:creationId xmlns:a16="http://schemas.microsoft.com/office/drawing/2014/main" id="{B15EA309-1692-4996-BC98-9FECB4F55A58}"/>
              </a:ext>
            </a:extLst>
          </p:cNvPr>
          <p:cNvSpPr>
            <a:spLocks noChangeArrowheads="1"/>
          </p:cNvSpPr>
          <p:nvPr/>
        </p:nvSpPr>
        <p:spPr bwMode="auto">
          <a:xfrm>
            <a:off x="1855899" y="3937039"/>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探测控制</a:t>
            </a:r>
          </a:p>
        </p:txBody>
      </p:sp>
      <p:sp>
        <p:nvSpPr>
          <p:cNvPr id="26" name="右箭头 14">
            <a:extLst>
              <a:ext uri="{FF2B5EF4-FFF2-40B4-BE49-F238E27FC236}">
                <a16:creationId xmlns:a16="http://schemas.microsoft.com/office/drawing/2014/main" id="{5566B241-52A5-4439-AA4B-96794C9EC224}"/>
              </a:ext>
            </a:extLst>
          </p:cNvPr>
          <p:cNvSpPr>
            <a:spLocks noChangeArrowheads="1"/>
          </p:cNvSpPr>
          <p:nvPr/>
        </p:nvSpPr>
        <p:spPr bwMode="auto">
          <a:xfrm>
            <a:off x="3273763" y="5292766"/>
            <a:ext cx="607841" cy="320674"/>
          </a:xfrm>
          <a:prstGeom prst="rightArrow">
            <a:avLst>
              <a:gd name="adj1" fmla="val 50000"/>
              <a:gd name="adj2" fmla="val 49562"/>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27" name="矩形 21">
            <a:extLst>
              <a:ext uri="{FF2B5EF4-FFF2-40B4-BE49-F238E27FC236}">
                <a16:creationId xmlns:a16="http://schemas.microsoft.com/office/drawing/2014/main" id="{32663A1E-AED8-4E4D-8B5E-F5BFCBAB10DA}"/>
              </a:ext>
            </a:extLst>
          </p:cNvPr>
          <p:cNvSpPr>
            <a:spLocks noChangeArrowheads="1"/>
          </p:cNvSpPr>
          <p:nvPr/>
        </p:nvSpPr>
        <p:spPr bwMode="auto">
          <a:xfrm>
            <a:off x="1847962" y="4599027"/>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控制确认</a:t>
            </a:r>
            <a:endParaRPr lang="en-US" altLang="zh-CN" dirty="0">
              <a:latin typeface="微软雅黑" panose="020B0503020204020204" pitchFamily="34" charset="-122"/>
              <a:ea typeface="微软雅黑" panose="020B0503020204020204" pitchFamily="34" charset="-122"/>
            </a:endParaRPr>
          </a:p>
        </p:txBody>
      </p:sp>
      <p:sp>
        <p:nvSpPr>
          <p:cNvPr id="28" name="矩形 18">
            <a:extLst>
              <a:ext uri="{FF2B5EF4-FFF2-40B4-BE49-F238E27FC236}">
                <a16:creationId xmlns:a16="http://schemas.microsoft.com/office/drawing/2014/main" id="{24930F78-6C38-4000-8D74-D3F9EAC076AB}"/>
              </a:ext>
            </a:extLst>
          </p:cNvPr>
          <p:cNvSpPr>
            <a:spLocks noChangeArrowheads="1"/>
          </p:cNvSpPr>
          <p:nvPr/>
        </p:nvSpPr>
        <p:spPr bwMode="auto">
          <a:xfrm>
            <a:off x="1847962" y="5268952"/>
            <a:ext cx="1336675"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风险评估</a:t>
            </a:r>
          </a:p>
        </p:txBody>
      </p:sp>
      <p:cxnSp>
        <p:nvCxnSpPr>
          <p:cNvPr id="29" name="肘形连接符 7">
            <a:extLst>
              <a:ext uri="{FF2B5EF4-FFF2-40B4-BE49-F238E27FC236}">
                <a16:creationId xmlns:a16="http://schemas.microsoft.com/office/drawing/2014/main" id="{69587DAE-CCD3-4392-966D-2815ABB0C709}"/>
              </a:ext>
            </a:extLst>
          </p:cNvPr>
          <p:cNvCxnSpPr>
            <a:cxnSpLocks noChangeShapeType="1"/>
            <a:stCxn id="21" idx="2"/>
            <a:endCxn id="22" idx="1"/>
          </p:cNvCxnSpPr>
          <p:nvPr/>
        </p:nvCxnSpPr>
        <p:spPr bwMode="auto">
          <a:xfrm rot="16200000" flipH="1">
            <a:off x="1318531" y="1496258"/>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肘形连接符 9">
            <a:extLst>
              <a:ext uri="{FF2B5EF4-FFF2-40B4-BE49-F238E27FC236}">
                <a16:creationId xmlns:a16="http://schemas.microsoft.com/office/drawing/2014/main" id="{67D963B9-7722-4E07-9519-96EC279C4CF6}"/>
              </a:ext>
            </a:extLst>
          </p:cNvPr>
          <p:cNvCxnSpPr>
            <a:cxnSpLocks noChangeShapeType="1"/>
            <a:stCxn id="21" idx="2"/>
            <a:endCxn id="23" idx="1"/>
          </p:cNvCxnSpPr>
          <p:nvPr/>
        </p:nvCxnSpPr>
        <p:spPr bwMode="auto">
          <a:xfrm rot="16200000" flipH="1">
            <a:off x="983568" y="1831221"/>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肘形连接符 12">
            <a:extLst>
              <a:ext uri="{FF2B5EF4-FFF2-40B4-BE49-F238E27FC236}">
                <a16:creationId xmlns:a16="http://schemas.microsoft.com/office/drawing/2014/main" id="{ED372173-3814-4BFC-8DE3-F9D36E63303A}"/>
              </a:ext>
            </a:extLst>
          </p:cNvPr>
          <p:cNvCxnSpPr>
            <a:cxnSpLocks noChangeShapeType="1"/>
            <a:stCxn id="21" idx="2"/>
            <a:endCxn id="24" idx="1"/>
          </p:cNvCxnSpPr>
          <p:nvPr/>
        </p:nvCxnSpPr>
        <p:spPr bwMode="auto">
          <a:xfrm rot="16200000" flipH="1">
            <a:off x="620030" y="2194759"/>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肘形连接符 16">
            <a:extLst>
              <a:ext uri="{FF2B5EF4-FFF2-40B4-BE49-F238E27FC236}">
                <a16:creationId xmlns:a16="http://schemas.microsoft.com/office/drawing/2014/main" id="{4B900477-3925-4AA9-B35B-41161EA7598D}"/>
              </a:ext>
            </a:extLst>
          </p:cNvPr>
          <p:cNvCxnSpPr>
            <a:cxnSpLocks noChangeShapeType="1"/>
            <a:stCxn id="21" idx="2"/>
            <a:endCxn id="25" idx="1"/>
          </p:cNvCxnSpPr>
          <p:nvPr/>
        </p:nvCxnSpPr>
        <p:spPr bwMode="auto">
          <a:xfrm rot="16200000" flipH="1">
            <a:off x="274750" y="2540039"/>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肘形连接符 19">
            <a:extLst>
              <a:ext uri="{FF2B5EF4-FFF2-40B4-BE49-F238E27FC236}">
                <a16:creationId xmlns:a16="http://schemas.microsoft.com/office/drawing/2014/main" id="{BC518718-05CA-4232-A3F3-E18E4455858C}"/>
              </a:ext>
            </a:extLst>
          </p:cNvPr>
          <p:cNvCxnSpPr>
            <a:cxnSpLocks noChangeShapeType="1"/>
            <a:stCxn id="21" idx="2"/>
            <a:endCxn id="27" idx="1"/>
          </p:cNvCxnSpPr>
          <p:nvPr/>
        </p:nvCxnSpPr>
        <p:spPr bwMode="auto">
          <a:xfrm rot="16200000" flipH="1">
            <a:off x="-61007" y="2875796"/>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肘形连接符 29">
            <a:extLst>
              <a:ext uri="{FF2B5EF4-FFF2-40B4-BE49-F238E27FC236}">
                <a16:creationId xmlns:a16="http://schemas.microsoft.com/office/drawing/2014/main" id="{FD86FFFA-F33F-4BBA-94F9-B8E6C82AE7DA}"/>
              </a:ext>
            </a:extLst>
          </p:cNvPr>
          <p:cNvCxnSpPr>
            <a:cxnSpLocks noChangeShapeType="1"/>
            <a:stCxn id="21" idx="2"/>
            <a:endCxn id="28" idx="1"/>
          </p:cNvCxnSpPr>
          <p:nvPr/>
        </p:nvCxnSpPr>
        <p:spPr bwMode="auto">
          <a:xfrm rot="16200000" flipH="1">
            <a:off x="-395176" y="3209965"/>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Rectangle 3">
            <a:extLst>
              <a:ext uri="{FF2B5EF4-FFF2-40B4-BE49-F238E27FC236}">
                <a16:creationId xmlns:a16="http://schemas.microsoft.com/office/drawing/2014/main" id="{E7B17386-6CB9-4F54-8EAD-BAF417AD4C70}"/>
              </a:ext>
            </a:extLst>
          </p:cNvPr>
          <p:cNvSpPr txBox="1">
            <a:spLocks noRot="1" noChangeArrowheads="1"/>
          </p:cNvSpPr>
          <p:nvPr/>
        </p:nvSpPr>
        <p:spPr>
          <a:xfrm>
            <a:off x="3970730" y="1635203"/>
            <a:ext cx="7378147" cy="4468652"/>
          </a:xfrm>
          <a:prstGeom prst="rect">
            <a:avLst/>
          </a:prstGeom>
          <a:solidFill>
            <a:schemeClr val="accent1">
              <a:lumMod val="20000"/>
              <a:lumOff val="80000"/>
            </a:schemeClr>
          </a:solidFill>
        </p:spPr>
        <p:txBody>
          <a:bodyPr/>
          <a:lstStyle/>
          <a:p>
            <a:pPr defTabSz="914400" eaLnBrk="0" hangingPunct="0">
              <a:lnSpc>
                <a:spcPct val="200000"/>
              </a:lnSpc>
              <a:defRPr/>
            </a:pPr>
            <a:r>
              <a:rPr lang="zh-CN" altLang="en-US" sz="1600" dirty="0">
                <a:latin typeface="微软雅黑" panose="020B0503020204020204" pitchFamily="34" charset="-122"/>
                <a:ea typeface="微软雅黑" panose="020B0503020204020204" pitchFamily="34" charset="-122"/>
              </a:rPr>
              <a:t>应评估每一个失效模式、起因和影响，以便对风险进行估计 。 评估风险的级别标准如下 ：</a:t>
            </a:r>
            <a:endParaRPr lang="en-US" altLang="zh-CN" sz="1600" dirty="0">
              <a:latin typeface="微软雅黑" panose="020B0503020204020204" pitchFamily="34" charset="-122"/>
              <a:ea typeface="微软雅黑" panose="020B0503020204020204" pitchFamily="34" charset="-122"/>
            </a:endParaRPr>
          </a:p>
          <a:p>
            <a:pPr marL="171450" indent="-171450" defTabSz="914400" eaLnBrk="0" hangingPunct="0">
              <a:lnSpc>
                <a:spcPct val="200000"/>
              </a:lnSpc>
              <a:buFont typeface="Wingdings" panose="05000000000000000000" pitchFamily="2" charset="2"/>
              <a:buChar char="u"/>
              <a:defRPr/>
            </a:pPr>
            <a:r>
              <a:rPr lang="zh-CN" altLang="en-US" sz="1600" b="1" dirty="0">
                <a:solidFill>
                  <a:srgbClr val="FF0000"/>
                </a:solidFill>
                <a:latin typeface="微软雅黑" panose="020B0503020204020204" pitchFamily="34" charset="-122"/>
                <a:ea typeface="微软雅黑" panose="020B0503020204020204" pitchFamily="34" charset="-122"/>
              </a:rPr>
              <a:t>严重度</a:t>
            </a:r>
            <a:r>
              <a:rPr lang="en-US" altLang="zh-CN" sz="1600" b="1" dirty="0">
                <a:solidFill>
                  <a:srgbClr val="FF0000"/>
                </a:solidFill>
                <a:latin typeface="微软雅黑" panose="020B0503020204020204" pitchFamily="34" charset="-122"/>
                <a:ea typeface="微软雅黑" panose="020B0503020204020204" pitchFamily="34" charset="-122"/>
              </a:rPr>
              <a:t>(S)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代表失效影响的严重程度</a:t>
            </a:r>
            <a:endParaRPr lang="en-US" altLang="zh-CN" sz="1600" dirty="0">
              <a:latin typeface="微软雅黑" panose="020B0503020204020204" pitchFamily="34" charset="-122"/>
              <a:ea typeface="微软雅黑" panose="020B0503020204020204" pitchFamily="34" charset="-122"/>
            </a:endParaRPr>
          </a:p>
          <a:p>
            <a:pPr marL="171450" indent="-171450" defTabSz="914400" eaLnBrk="0" hangingPunct="0">
              <a:lnSpc>
                <a:spcPct val="200000"/>
              </a:lnSpc>
              <a:buFont typeface="Wingdings" panose="05000000000000000000" pitchFamily="2" charset="2"/>
              <a:buChar char="u"/>
              <a:defRPr/>
            </a:pPr>
            <a:r>
              <a:rPr lang="zh-CN" altLang="en-US" sz="1600" b="1" dirty="0">
                <a:solidFill>
                  <a:srgbClr val="FF0000"/>
                </a:solidFill>
                <a:latin typeface="微软雅黑" panose="020B0503020204020204" pitchFamily="34" charset="-122"/>
                <a:ea typeface="微软雅黑" panose="020B0503020204020204" pitchFamily="34" charset="-122"/>
              </a:rPr>
              <a:t>频度 </a:t>
            </a:r>
            <a:r>
              <a:rPr lang="en-US" altLang="zh-CN" sz="1600" b="1" dirty="0">
                <a:solidFill>
                  <a:srgbClr val="FF0000"/>
                </a:solidFill>
                <a:latin typeface="微软雅黑" panose="020B0503020204020204" pitchFamily="34" charset="-122"/>
                <a:ea typeface="微软雅黑" panose="020B0503020204020204" pitchFamily="34" charset="-122"/>
              </a:rPr>
              <a:t>(O)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代表失效起因的发生频率</a:t>
            </a:r>
            <a:endParaRPr lang="en-US" altLang="zh-CN" sz="1600" dirty="0">
              <a:latin typeface="微软雅黑" panose="020B0503020204020204" pitchFamily="34" charset="-122"/>
              <a:ea typeface="微软雅黑" panose="020B0503020204020204" pitchFamily="34" charset="-122"/>
            </a:endParaRPr>
          </a:p>
          <a:p>
            <a:pPr marL="171450" indent="-171450" defTabSz="914400" eaLnBrk="0" hangingPunct="0">
              <a:lnSpc>
                <a:spcPct val="200000"/>
              </a:lnSpc>
              <a:buFont typeface="Wingdings" panose="05000000000000000000" pitchFamily="2" charset="2"/>
              <a:buChar char="u"/>
              <a:defRPr/>
            </a:pPr>
            <a:r>
              <a:rPr lang="zh-CN" altLang="en-US" sz="1600" b="1" dirty="0">
                <a:solidFill>
                  <a:srgbClr val="FF0000"/>
                </a:solidFill>
                <a:latin typeface="微软雅黑" panose="020B0503020204020204" pitchFamily="34" charset="-122"/>
                <a:ea typeface="微软雅黑" panose="020B0503020204020204" pitchFamily="34" charset="-122"/>
              </a:rPr>
              <a:t>探测度</a:t>
            </a:r>
            <a:r>
              <a:rPr lang="en-US" altLang="zh-CN" sz="1600" b="1" dirty="0">
                <a:solidFill>
                  <a:srgbClr val="FF0000"/>
                </a:solidFill>
                <a:latin typeface="微软雅黑" panose="020B0503020204020204" pitchFamily="34" charset="-122"/>
                <a:ea typeface="微软雅黑" panose="020B0503020204020204" pitchFamily="34" charset="-122"/>
              </a:rPr>
              <a:t>(D)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代表已发生的失效起因和</a:t>
            </a:r>
            <a:r>
              <a:rPr lang="en-US" altLang="zh-CN" sz="1600" dirty="0">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或失效模式的可探测程度</a:t>
            </a:r>
            <a:endParaRPr lang="en-US" altLang="zh-CN" sz="1600" dirty="0">
              <a:latin typeface="微软雅黑" panose="020B0503020204020204" pitchFamily="34" charset="-122"/>
              <a:ea typeface="微软雅黑" panose="020B0503020204020204" pitchFamily="34" charset="-122"/>
            </a:endParaRPr>
          </a:p>
          <a:p>
            <a:pPr defTabSz="914400" eaLnBrk="0" hangingPunct="0">
              <a:lnSpc>
                <a:spcPct val="200000"/>
              </a:lnSpc>
              <a:defRPr/>
            </a:pPr>
            <a:r>
              <a:rPr lang="en-US" altLang="zh-CN" sz="1600" dirty="0">
                <a:latin typeface="微软雅黑" panose="020B0503020204020204" pitchFamily="34" charset="-122"/>
                <a:ea typeface="微软雅黑" panose="020B0503020204020204" pitchFamily="34" charset="-122"/>
              </a:rPr>
              <a:t>S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O</a:t>
            </a:r>
            <a:r>
              <a:rPr lang="zh-CN" altLang="en-US" sz="1600" dirty="0">
                <a:latin typeface="微软雅黑" panose="020B0503020204020204" pitchFamily="34" charset="-122"/>
                <a:ea typeface="微软雅黑" panose="020B0503020204020204" pitchFamily="34" charset="-122"/>
              </a:rPr>
              <a:t>和 </a:t>
            </a:r>
            <a:r>
              <a:rPr lang="en-US" altLang="zh-CN" sz="1600" dirty="0">
                <a:latin typeface="微软雅黑" panose="020B0503020204020204" pitchFamily="34" charset="-122"/>
                <a:ea typeface="微软雅黑" panose="020B0503020204020204" pitchFamily="34" charset="-122"/>
              </a:rPr>
              <a:t>D </a:t>
            </a:r>
            <a:r>
              <a:rPr lang="zh-CN" altLang="en-US" sz="1600" dirty="0">
                <a:latin typeface="微软雅黑" panose="020B0503020204020204" pitchFamily="34" charset="-122"/>
                <a:ea typeface="微软雅黑" panose="020B0503020204020204" pitchFamily="34" charset="-122"/>
              </a:rPr>
              <a:t>的评估分别采用 </a:t>
            </a:r>
            <a:r>
              <a:rPr lang="en-US" altLang="zh-CN" sz="1600" dirty="0">
                <a:latin typeface="微软雅黑" panose="020B0503020204020204" pitchFamily="34" charset="-122"/>
                <a:ea typeface="微软雅黑" panose="020B0503020204020204" pitchFamily="34" charset="-122"/>
              </a:rPr>
              <a:t>1-10 </a:t>
            </a:r>
            <a:r>
              <a:rPr lang="zh-CN" altLang="en-US" sz="1600" dirty="0">
                <a:latin typeface="微软雅黑" panose="020B0503020204020204" pitchFamily="34" charset="-122"/>
                <a:ea typeface="微软雅黑" panose="020B0503020204020204" pitchFamily="34" charset="-122"/>
              </a:rPr>
              <a:t>分制，</a:t>
            </a:r>
            <a:r>
              <a:rPr lang="en-US" altLang="zh-CN" sz="1600" dirty="0">
                <a:latin typeface="微软雅黑" panose="020B0503020204020204" pitchFamily="34" charset="-122"/>
                <a:ea typeface="微软雅黑" panose="020B0503020204020204" pitchFamily="34" charset="-122"/>
              </a:rPr>
              <a:t>10 </a:t>
            </a:r>
            <a:r>
              <a:rPr lang="zh-CN" altLang="en-US" sz="1600" dirty="0">
                <a:latin typeface="微软雅黑" panose="020B0503020204020204" pitchFamily="34" charset="-122"/>
                <a:ea typeface="微软雅黑" panose="020B0503020204020204" pitchFamily="34" charset="-122"/>
              </a:rPr>
              <a:t>代表最高风险 。</a:t>
            </a:r>
            <a:endParaRPr lang="en-US" altLang="zh-CN" sz="1600" dirty="0">
              <a:latin typeface="微软雅黑" panose="020B0503020204020204" pitchFamily="34" charset="-122"/>
              <a:ea typeface="微软雅黑" panose="020B0503020204020204" pitchFamily="34" charset="-122"/>
            </a:endParaRPr>
          </a:p>
          <a:p>
            <a:pPr defTabSz="914400" eaLnBrk="0" hangingPunct="0">
              <a:lnSpc>
                <a:spcPct val="200000"/>
              </a:lnSpc>
              <a:defRPr/>
            </a:pPr>
            <a:r>
              <a:rPr lang="zh-CN" altLang="en-US" sz="1600" dirty="0">
                <a:latin typeface="微软雅黑" panose="020B0503020204020204" pitchFamily="34" charset="-122"/>
                <a:ea typeface="微软雅黑" panose="020B0503020204020204" pitchFamily="34" charset="-122"/>
              </a:rPr>
              <a:t>即便产品</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过程看起来相同，将一个团队的</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和另一个团队的</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评级进行比较是不合适的。因为每个团队的环境都不相同。因此他们各自的评级都是独一无二的</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评级是主观的</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defTabSz="914400" eaLnBrk="0" hangingPunct="0">
              <a:lnSpc>
                <a:spcPct val="200000"/>
              </a:lnSpc>
              <a:defRPr/>
            </a:pPr>
            <a:r>
              <a:rPr lang="zh-CN" altLang="en-US" sz="1600"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6726612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21" name="矩形 1">
            <a:extLst>
              <a:ext uri="{FF2B5EF4-FFF2-40B4-BE49-F238E27FC236}">
                <a16:creationId xmlns:a16="http://schemas.microsoft.com/office/drawing/2014/main" id="{D820E1EE-41D7-4C7A-A28B-730F5EBE2E1D}"/>
              </a:ext>
            </a:extLst>
          </p:cNvPr>
          <p:cNvSpPr>
            <a:spLocks noChangeArrowheads="1"/>
          </p:cNvSpPr>
          <p:nvPr/>
        </p:nvSpPr>
        <p:spPr bwMode="auto">
          <a:xfrm>
            <a:off x="862124" y="941427"/>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风险分析</a:t>
            </a:r>
            <a:endParaRPr lang="en-US" altLang="zh-CN" sz="2000">
              <a:latin typeface="微软雅黑" panose="020B0503020204020204" pitchFamily="34" charset="-122"/>
              <a:ea typeface="微软雅黑" panose="020B0503020204020204" pitchFamily="34" charset="-122"/>
            </a:endParaRPr>
          </a:p>
        </p:txBody>
      </p:sp>
      <p:sp>
        <p:nvSpPr>
          <p:cNvPr id="22" name="矩形 2">
            <a:extLst>
              <a:ext uri="{FF2B5EF4-FFF2-40B4-BE49-F238E27FC236}">
                <a16:creationId xmlns:a16="http://schemas.microsoft.com/office/drawing/2014/main" id="{967A646E-9FE3-4497-9C9E-2CB61B570C1F}"/>
              </a:ext>
            </a:extLst>
          </p:cNvPr>
          <p:cNvSpPr>
            <a:spLocks noChangeArrowheads="1"/>
          </p:cNvSpPr>
          <p:nvPr/>
        </p:nvSpPr>
        <p:spPr bwMode="auto">
          <a:xfrm>
            <a:off x="1849549" y="1843127"/>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分析目的</a:t>
            </a:r>
          </a:p>
        </p:txBody>
      </p:sp>
      <p:sp>
        <p:nvSpPr>
          <p:cNvPr id="23" name="矩形 3">
            <a:extLst>
              <a:ext uri="{FF2B5EF4-FFF2-40B4-BE49-F238E27FC236}">
                <a16:creationId xmlns:a16="http://schemas.microsoft.com/office/drawing/2014/main" id="{A7BE107C-755E-446B-AE1B-9D7F4B754F2F}"/>
              </a:ext>
            </a:extLst>
          </p:cNvPr>
          <p:cNvSpPr>
            <a:spLocks noChangeArrowheads="1"/>
          </p:cNvSpPr>
          <p:nvPr/>
        </p:nvSpPr>
        <p:spPr bwMode="auto">
          <a:xfrm>
            <a:off x="1849549" y="2513052"/>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设计控制</a:t>
            </a:r>
            <a:endParaRPr lang="en-US" altLang="zh-CN">
              <a:latin typeface="微软雅黑" panose="020B0503020204020204" pitchFamily="34" charset="-122"/>
              <a:ea typeface="微软雅黑" panose="020B0503020204020204" pitchFamily="34" charset="-122"/>
            </a:endParaRPr>
          </a:p>
        </p:txBody>
      </p:sp>
      <p:sp>
        <p:nvSpPr>
          <p:cNvPr id="24" name="矩形 4">
            <a:extLst>
              <a:ext uri="{FF2B5EF4-FFF2-40B4-BE49-F238E27FC236}">
                <a16:creationId xmlns:a16="http://schemas.microsoft.com/office/drawing/2014/main" id="{4E4DA449-F875-431A-967A-8AE3EB2089A8}"/>
              </a:ext>
            </a:extLst>
          </p:cNvPr>
          <p:cNvSpPr>
            <a:spLocks noChangeArrowheads="1"/>
          </p:cNvSpPr>
          <p:nvPr/>
        </p:nvSpPr>
        <p:spPr bwMode="auto">
          <a:xfrm>
            <a:off x="1852724" y="3243302"/>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预防控制</a:t>
            </a:r>
          </a:p>
        </p:txBody>
      </p:sp>
      <p:sp>
        <p:nvSpPr>
          <p:cNvPr id="25" name="矩形 5">
            <a:extLst>
              <a:ext uri="{FF2B5EF4-FFF2-40B4-BE49-F238E27FC236}">
                <a16:creationId xmlns:a16="http://schemas.microsoft.com/office/drawing/2014/main" id="{B15EA309-1692-4996-BC98-9FECB4F55A58}"/>
              </a:ext>
            </a:extLst>
          </p:cNvPr>
          <p:cNvSpPr>
            <a:spLocks noChangeArrowheads="1"/>
          </p:cNvSpPr>
          <p:nvPr/>
        </p:nvSpPr>
        <p:spPr bwMode="auto">
          <a:xfrm>
            <a:off x="1855899" y="3937039"/>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探测控制</a:t>
            </a:r>
          </a:p>
        </p:txBody>
      </p:sp>
      <p:sp>
        <p:nvSpPr>
          <p:cNvPr id="26" name="右箭头 14">
            <a:extLst>
              <a:ext uri="{FF2B5EF4-FFF2-40B4-BE49-F238E27FC236}">
                <a16:creationId xmlns:a16="http://schemas.microsoft.com/office/drawing/2014/main" id="{5566B241-52A5-4439-AA4B-96794C9EC224}"/>
              </a:ext>
            </a:extLst>
          </p:cNvPr>
          <p:cNvSpPr>
            <a:spLocks noChangeArrowheads="1"/>
          </p:cNvSpPr>
          <p:nvPr/>
        </p:nvSpPr>
        <p:spPr bwMode="auto">
          <a:xfrm>
            <a:off x="3257775" y="5316577"/>
            <a:ext cx="452449" cy="273050"/>
          </a:xfrm>
          <a:prstGeom prst="rightArrow">
            <a:avLst>
              <a:gd name="adj1" fmla="val 50000"/>
              <a:gd name="adj2" fmla="val 49562"/>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27" name="矩形 21">
            <a:extLst>
              <a:ext uri="{FF2B5EF4-FFF2-40B4-BE49-F238E27FC236}">
                <a16:creationId xmlns:a16="http://schemas.microsoft.com/office/drawing/2014/main" id="{32663A1E-AED8-4E4D-8B5E-F5BFCBAB10DA}"/>
              </a:ext>
            </a:extLst>
          </p:cNvPr>
          <p:cNvSpPr>
            <a:spLocks noChangeArrowheads="1"/>
          </p:cNvSpPr>
          <p:nvPr/>
        </p:nvSpPr>
        <p:spPr bwMode="auto">
          <a:xfrm>
            <a:off x="1847962" y="4599027"/>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控制确认</a:t>
            </a:r>
            <a:endParaRPr lang="en-US" altLang="zh-CN" dirty="0">
              <a:latin typeface="微软雅黑" panose="020B0503020204020204" pitchFamily="34" charset="-122"/>
              <a:ea typeface="微软雅黑" panose="020B0503020204020204" pitchFamily="34" charset="-122"/>
            </a:endParaRPr>
          </a:p>
        </p:txBody>
      </p:sp>
      <p:sp>
        <p:nvSpPr>
          <p:cNvPr id="28" name="矩形 18">
            <a:extLst>
              <a:ext uri="{FF2B5EF4-FFF2-40B4-BE49-F238E27FC236}">
                <a16:creationId xmlns:a16="http://schemas.microsoft.com/office/drawing/2014/main" id="{24930F78-6C38-4000-8D74-D3F9EAC076AB}"/>
              </a:ext>
            </a:extLst>
          </p:cNvPr>
          <p:cNvSpPr>
            <a:spLocks noChangeArrowheads="1"/>
          </p:cNvSpPr>
          <p:nvPr/>
        </p:nvSpPr>
        <p:spPr bwMode="auto">
          <a:xfrm>
            <a:off x="1847962" y="5268952"/>
            <a:ext cx="1336675"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风险评估</a:t>
            </a:r>
          </a:p>
        </p:txBody>
      </p:sp>
      <p:cxnSp>
        <p:nvCxnSpPr>
          <p:cNvPr id="29" name="肘形连接符 7">
            <a:extLst>
              <a:ext uri="{FF2B5EF4-FFF2-40B4-BE49-F238E27FC236}">
                <a16:creationId xmlns:a16="http://schemas.microsoft.com/office/drawing/2014/main" id="{69587DAE-CCD3-4392-966D-2815ABB0C709}"/>
              </a:ext>
            </a:extLst>
          </p:cNvPr>
          <p:cNvCxnSpPr>
            <a:cxnSpLocks noChangeShapeType="1"/>
            <a:stCxn id="21" idx="2"/>
            <a:endCxn id="22" idx="1"/>
          </p:cNvCxnSpPr>
          <p:nvPr/>
        </p:nvCxnSpPr>
        <p:spPr bwMode="auto">
          <a:xfrm rot="16200000" flipH="1">
            <a:off x="1318531" y="1496258"/>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肘形连接符 9">
            <a:extLst>
              <a:ext uri="{FF2B5EF4-FFF2-40B4-BE49-F238E27FC236}">
                <a16:creationId xmlns:a16="http://schemas.microsoft.com/office/drawing/2014/main" id="{67D963B9-7722-4E07-9519-96EC279C4CF6}"/>
              </a:ext>
            </a:extLst>
          </p:cNvPr>
          <p:cNvCxnSpPr>
            <a:cxnSpLocks noChangeShapeType="1"/>
            <a:stCxn id="21" idx="2"/>
            <a:endCxn id="23" idx="1"/>
          </p:cNvCxnSpPr>
          <p:nvPr/>
        </p:nvCxnSpPr>
        <p:spPr bwMode="auto">
          <a:xfrm rot="16200000" flipH="1">
            <a:off x="983568" y="1831221"/>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肘形连接符 12">
            <a:extLst>
              <a:ext uri="{FF2B5EF4-FFF2-40B4-BE49-F238E27FC236}">
                <a16:creationId xmlns:a16="http://schemas.microsoft.com/office/drawing/2014/main" id="{ED372173-3814-4BFC-8DE3-F9D36E63303A}"/>
              </a:ext>
            </a:extLst>
          </p:cNvPr>
          <p:cNvCxnSpPr>
            <a:cxnSpLocks noChangeShapeType="1"/>
            <a:stCxn id="21" idx="2"/>
            <a:endCxn id="24" idx="1"/>
          </p:cNvCxnSpPr>
          <p:nvPr/>
        </p:nvCxnSpPr>
        <p:spPr bwMode="auto">
          <a:xfrm rot="16200000" flipH="1">
            <a:off x="620030" y="2194759"/>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肘形连接符 16">
            <a:extLst>
              <a:ext uri="{FF2B5EF4-FFF2-40B4-BE49-F238E27FC236}">
                <a16:creationId xmlns:a16="http://schemas.microsoft.com/office/drawing/2014/main" id="{4B900477-3925-4AA9-B35B-41161EA7598D}"/>
              </a:ext>
            </a:extLst>
          </p:cNvPr>
          <p:cNvCxnSpPr>
            <a:cxnSpLocks noChangeShapeType="1"/>
            <a:stCxn id="21" idx="2"/>
            <a:endCxn id="25" idx="1"/>
          </p:cNvCxnSpPr>
          <p:nvPr/>
        </p:nvCxnSpPr>
        <p:spPr bwMode="auto">
          <a:xfrm rot="16200000" flipH="1">
            <a:off x="274750" y="2540039"/>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肘形连接符 19">
            <a:extLst>
              <a:ext uri="{FF2B5EF4-FFF2-40B4-BE49-F238E27FC236}">
                <a16:creationId xmlns:a16="http://schemas.microsoft.com/office/drawing/2014/main" id="{BC518718-05CA-4232-A3F3-E18E4455858C}"/>
              </a:ext>
            </a:extLst>
          </p:cNvPr>
          <p:cNvCxnSpPr>
            <a:cxnSpLocks noChangeShapeType="1"/>
            <a:stCxn id="21" idx="2"/>
            <a:endCxn id="27" idx="1"/>
          </p:cNvCxnSpPr>
          <p:nvPr/>
        </p:nvCxnSpPr>
        <p:spPr bwMode="auto">
          <a:xfrm rot="16200000" flipH="1">
            <a:off x="-61007" y="2875796"/>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肘形连接符 29">
            <a:extLst>
              <a:ext uri="{FF2B5EF4-FFF2-40B4-BE49-F238E27FC236}">
                <a16:creationId xmlns:a16="http://schemas.microsoft.com/office/drawing/2014/main" id="{FD86FFFA-F33F-4BBA-94F9-B8E6C82AE7DA}"/>
              </a:ext>
            </a:extLst>
          </p:cNvPr>
          <p:cNvCxnSpPr>
            <a:cxnSpLocks noChangeShapeType="1"/>
            <a:stCxn id="21" idx="2"/>
            <a:endCxn id="28" idx="1"/>
          </p:cNvCxnSpPr>
          <p:nvPr/>
        </p:nvCxnSpPr>
        <p:spPr bwMode="auto">
          <a:xfrm rot="16200000" flipH="1">
            <a:off x="-395176" y="3209965"/>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17">
            <a:extLst>
              <a:ext uri="{FF2B5EF4-FFF2-40B4-BE49-F238E27FC236}">
                <a16:creationId xmlns:a16="http://schemas.microsoft.com/office/drawing/2014/main" id="{EA5F8FE8-4F2A-4E26-80B8-23C6F5CB4682}"/>
              </a:ext>
            </a:extLst>
          </p:cNvPr>
          <p:cNvSpPr>
            <a:spLocks noChangeArrowheads="1"/>
          </p:cNvSpPr>
          <p:nvPr/>
        </p:nvSpPr>
        <p:spPr bwMode="auto">
          <a:xfrm>
            <a:off x="3773611" y="2805169"/>
            <a:ext cx="7057094" cy="3003515"/>
          </a:xfrm>
          <a:prstGeom prst="rect">
            <a:avLst/>
          </a:prstGeom>
          <a:solidFill>
            <a:schemeClr val="accent6">
              <a:lumMod val="20000"/>
              <a:lumOff val="80000"/>
            </a:schemeClr>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en-US" altLang="zh-CN" sz="1600" b="1" dirty="0">
                <a:solidFill>
                  <a:srgbClr val="FF0000"/>
                </a:solidFill>
                <a:latin typeface="微软雅黑" panose="020B0503020204020204" pitchFamily="34" charset="-122"/>
                <a:ea typeface="微软雅黑" panose="020B0503020204020204" pitchFamily="34" charset="-122"/>
              </a:rPr>
              <a:t>1</a:t>
            </a:r>
            <a:r>
              <a:rPr lang="zh-CN" altLang="en-US" sz="1600" b="1" dirty="0">
                <a:solidFill>
                  <a:srgbClr val="FF0000"/>
                </a:solidFill>
                <a:latin typeface="微软雅黑" panose="020B0503020204020204" pitchFamily="34" charset="-122"/>
                <a:ea typeface="微软雅黑" panose="020B0503020204020204" pitchFamily="34" charset="-122"/>
              </a:rPr>
              <a:t>）严重度（</a:t>
            </a:r>
            <a:r>
              <a:rPr lang="en-US" altLang="zh-CN" sz="1600" b="1" dirty="0">
                <a:solidFill>
                  <a:srgbClr val="FF0000"/>
                </a:solidFill>
                <a:latin typeface="微软雅黑" panose="020B0503020204020204" pitchFamily="34" charset="-122"/>
                <a:ea typeface="微软雅黑" panose="020B0503020204020204" pitchFamily="34" charset="-122"/>
              </a:rPr>
              <a:t>S</a:t>
            </a:r>
            <a:r>
              <a:rPr lang="zh-CN" altLang="en-US" sz="1600" b="1" dirty="0">
                <a:solidFill>
                  <a:srgbClr val="FF0000"/>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严重度评级是一种度量，它关系到被</a:t>
            </a:r>
            <a:r>
              <a:rPr lang="zh-CN" altLang="en-US" sz="1600" b="1" dirty="0">
                <a:solidFill>
                  <a:srgbClr val="FF0000"/>
                </a:solidFill>
                <a:latin typeface="微软雅黑" panose="020B0503020204020204" pitchFamily="34" charset="-122"/>
                <a:ea typeface="微软雅黑" panose="020B0503020204020204" pitchFamily="34" charset="-122"/>
              </a:rPr>
              <a:t>评估功能</a:t>
            </a:r>
            <a:r>
              <a:rPr lang="zh-CN" altLang="en-US" sz="1600" dirty="0">
                <a:latin typeface="微软雅黑" panose="020B0503020204020204" pitchFamily="34" charset="-122"/>
                <a:ea typeface="微软雅黑" panose="020B0503020204020204" pitchFamily="34" charset="-122"/>
              </a:rPr>
              <a:t>的既定失效模式的最严重失效影响程度。严重度评级用于确定某个</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范围的优先级，并在不考虑频度和探测度的清况下确定。</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严重度应使用下</a:t>
            </a:r>
            <a:r>
              <a:rPr lang="zh-CN" altLang="en-US" sz="1600" b="1" dirty="0">
                <a:solidFill>
                  <a:srgbClr val="FF0000"/>
                </a:solidFill>
                <a:latin typeface="微软雅黑" panose="020B0503020204020204" pitchFamily="34" charset="-122"/>
                <a:ea typeface="微软雅黑" panose="020B0503020204020204" pitchFamily="34" charset="-122"/>
              </a:rPr>
              <a:t>表中的标准</a:t>
            </a:r>
            <a:r>
              <a:rPr lang="zh-CN" altLang="en-US" sz="1600" dirty="0">
                <a:latin typeface="微软雅黑" panose="020B0503020204020204" pitchFamily="34" charset="-122"/>
                <a:ea typeface="微软雅黑" panose="020B0503020204020204" pitchFamily="34" charset="-122"/>
              </a:rPr>
              <a:t>进行估计。该表可以扩充，以包括特定产品的示例。</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项目团队应就评估标准和评级体系达成一致，即使根据单个设计分析做了修改，该标准和体系也是一致的。</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如果需要，失效影响的严重度评估应该</a:t>
            </a:r>
            <a:r>
              <a:rPr lang="zh-CN" altLang="en-US" sz="1600" b="1" dirty="0">
                <a:solidFill>
                  <a:srgbClr val="FF0000"/>
                </a:solidFill>
                <a:latin typeface="微软雅黑" panose="020B0503020204020204" pitchFamily="34" charset="-122"/>
                <a:ea typeface="微软雅黑" panose="020B0503020204020204" pitchFamily="34" charset="-122"/>
              </a:rPr>
              <a:t>由客户</a:t>
            </a:r>
            <a:r>
              <a:rPr lang="zh-CN" altLang="en-US" sz="1600" dirty="0">
                <a:latin typeface="微软雅黑" panose="020B0503020204020204" pitchFamily="34" charset="-122"/>
                <a:ea typeface="微软雅黑" panose="020B0503020204020204" pitchFamily="34" charset="-122"/>
              </a:rPr>
              <a:t>转移给</a:t>
            </a:r>
            <a:r>
              <a:rPr lang="zh-CN" altLang="en-US" sz="1600" b="1" dirty="0">
                <a:solidFill>
                  <a:srgbClr val="FF0000"/>
                </a:solidFill>
                <a:latin typeface="微软雅黑" panose="020B0503020204020204" pitchFamily="34" charset="-122"/>
                <a:ea typeface="微软雅黑" panose="020B0503020204020204" pitchFamily="34" charset="-122"/>
              </a:rPr>
              <a:t>供应商</a:t>
            </a:r>
            <a:r>
              <a:rPr lang="zh-CN" altLang="en-US" sz="1600" dirty="0">
                <a:latin typeface="微软雅黑" panose="020B0503020204020204" pitchFamily="34" charset="-122"/>
                <a:ea typeface="微软雅黑" panose="020B0503020204020204" pitchFamily="34" charset="-122"/>
              </a:rPr>
              <a:t>。</a:t>
            </a:r>
          </a:p>
        </p:txBody>
      </p:sp>
      <p:pic>
        <p:nvPicPr>
          <p:cNvPr id="33" name="图片 32" descr="4498048_233857302000_2.jpg">
            <a:extLst>
              <a:ext uri="{FF2B5EF4-FFF2-40B4-BE49-F238E27FC236}">
                <a16:creationId xmlns:a16="http://schemas.microsoft.com/office/drawing/2014/main" id="{A5D5A5C4-E033-47AF-BC43-D57344FBF121}"/>
              </a:ext>
            </a:extLst>
          </p:cNvPr>
          <p:cNvPicPr>
            <a:picLocks noChangeAspect="1"/>
          </p:cNvPicPr>
          <p:nvPr/>
        </p:nvPicPr>
        <p:blipFill>
          <a:blip r:embed="rId3" cstate="email">
            <a:clrChange>
              <a:clrFrom>
                <a:srgbClr val="FFFFFF"/>
              </a:clrFrom>
              <a:clrTo>
                <a:srgbClr val="FFFFFF">
                  <a:alpha val="0"/>
                </a:srgbClr>
              </a:clrTo>
            </a:clrChange>
          </a:blip>
          <a:srcRect/>
          <a:stretch>
            <a:fillRect/>
          </a:stretch>
        </p:blipFill>
        <p:spPr>
          <a:xfrm>
            <a:off x="8806511" y="654106"/>
            <a:ext cx="2038351" cy="2076451"/>
          </a:xfrm>
          <a:prstGeom prst="rect">
            <a:avLst/>
          </a:prstGeom>
        </p:spPr>
      </p:pic>
    </p:spTree>
    <p:extLst>
      <p:ext uri="{BB962C8B-B14F-4D97-AF65-F5344CB8AC3E}">
        <p14:creationId xmlns:p14="http://schemas.microsoft.com/office/powerpoint/2010/main" val="25354659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21" name="矩形 1">
            <a:extLst>
              <a:ext uri="{FF2B5EF4-FFF2-40B4-BE49-F238E27FC236}">
                <a16:creationId xmlns:a16="http://schemas.microsoft.com/office/drawing/2014/main" id="{D820E1EE-41D7-4C7A-A28B-730F5EBE2E1D}"/>
              </a:ext>
            </a:extLst>
          </p:cNvPr>
          <p:cNvSpPr>
            <a:spLocks noChangeArrowheads="1"/>
          </p:cNvSpPr>
          <p:nvPr/>
        </p:nvSpPr>
        <p:spPr bwMode="auto">
          <a:xfrm>
            <a:off x="452589" y="941427"/>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风险分析</a:t>
            </a:r>
            <a:endParaRPr lang="en-US" altLang="zh-CN" sz="2000">
              <a:latin typeface="微软雅黑" panose="020B0503020204020204" pitchFamily="34" charset="-122"/>
              <a:ea typeface="微软雅黑" panose="020B0503020204020204" pitchFamily="34" charset="-122"/>
            </a:endParaRPr>
          </a:p>
        </p:txBody>
      </p:sp>
      <p:sp>
        <p:nvSpPr>
          <p:cNvPr id="22" name="矩形 2">
            <a:extLst>
              <a:ext uri="{FF2B5EF4-FFF2-40B4-BE49-F238E27FC236}">
                <a16:creationId xmlns:a16="http://schemas.microsoft.com/office/drawing/2014/main" id="{967A646E-9FE3-4497-9C9E-2CB61B570C1F}"/>
              </a:ext>
            </a:extLst>
          </p:cNvPr>
          <p:cNvSpPr>
            <a:spLocks noChangeArrowheads="1"/>
          </p:cNvSpPr>
          <p:nvPr/>
        </p:nvSpPr>
        <p:spPr bwMode="auto">
          <a:xfrm>
            <a:off x="1440014" y="1843127"/>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分析目的</a:t>
            </a:r>
          </a:p>
        </p:txBody>
      </p:sp>
      <p:sp>
        <p:nvSpPr>
          <p:cNvPr id="23" name="矩形 3">
            <a:extLst>
              <a:ext uri="{FF2B5EF4-FFF2-40B4-BE49-F238E27FC236}">
                <a16:creationId xmlns:a16="http://schemas.microsoft.com/office/drawing/2014/main" id="{A7BE107C-755E-446B-AE1B-9D7F4B754F2F}"/>
              </a:ext>
            </a:extLst>
          </p:cNvPr>
          <p:cNvSpPr>
            <a:spLocks noChangeArrowheads="1"/>
          </p:cNvSpPr>
          <p:nvPr/>
        </p:nvSpPr>
        <p:spPr bwMode="auto">
          <a:xfrm>
            <a:off x="1440014" y="2513052"/>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设计控制</a:t>
            </a:r>
            <a:endParaRPr lang="en-US" altLang="zh-CN">
              <a:latin typeface="微软雅黑" panose="020B0503020204020204" pitchFamily="34" charset="-122"/>
              <a:ea typeface="微软雅黑" panose="020B0503020204020204" pitchFamily="34" charset="-122"/>
            </a:endParaRPr>
          </a:p>
        </p:txBody>
      </p:sp>
      <p:sp>
        <p:nvSpPr>
          <p:cNvPr id="24" name="矩形 4">
            <a:extLst>
              <a:ext uri="{FF2B5EF4-FFF2-40B4-BE49-F238E27FC236}">
                <a16:creationId xmlns:a16="http://schemas.microsoft.com/office/drawing/2014/main" id="{4E4DA449-F875-431A-967A-8AE3EB2089A8}"/>
              </a:ext>
            </a:extLst>
          </p:cNvPr>
          <p:cNvSpPr>
            <a:spLocks noChangeArrowheads="1"/>
          </p:cNvSpPr>
          <p:nvPr/>
        </p:nvSpPr>
        <p:spPr bwMode="auto">
          <a:xfrm>
            <a:off x="1443189" y="3243302"/>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预防控制</a:t>
            </a:r>
          </a:p>
        </p:txBody>
      </p:sp>
      <p:sp>
        <p:nvSpPr>
          <p:cNvPr id="25" name="矩形 5">
            <a:extLst>
              <a:ext uri="{FF2B5EF4-FFF2-40B4-BE49-F238E27FC236}">
                <a16:creationId xmlns:a16="http://schemas.microsoft.com/office/drawing/2014/main" id="{B15EA309-1692-4996-BC98-9FECB4F55A58}"/>
              </a:ext>
            </a:extLst>
          </p:cNvPr>
          <p:cNvSpPr>
            <a:spLocks noChangeArrowheads="1"/>
          </p:cNvSpPr>
          <p:nvPr/>
        </p:nvSpPr>
        <p:spPr bwMode="auto">
          <a:xfrm>
            <a:off x="1446364" y="3937039"/>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探测控制</a:t>
            </a:r>
          </a:p>
        </p:txBody>
      </p:sp>
      <p:sp>
        <p:nvSpPr>
          <p:cNvPr id="26" name="右箭头 14">
            <a:extLst>
              <a:ext uri="{FF2B5EF4-FFF2-40B4-BE49-F238E27FC236}">
                <a16:creationId xmlns:a16="http://schemas.microsoft.com/office/drawing/2014/main" id="{5566B241-52A5-4439-AA4B-96794C9EC224}"/>
              </a:ext>
            </a:extLst>
          </p:cNvPr>
          <p:cNvSpPr>
            <a:spLocks noChangeArrowheads="1"/>
          </p:cNvSpPr>
          <p:nvPr/>
        </p:nvSpPr>
        <p:spPr bwMode="auto">
          <a:xfrm>
            <a:off x="2937849" y="5316578"/>
            <a:ext cx="518204" cy="320674"/>
          </a:xfrm>
          <a:prstGeom prst="rightArrow">
            <a:avLst>
              <a:gd name="adj1" fmla="val 50000"/>
              <a:gd name="adj2" fmla="val 49562"/>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27" name="矩形 21">
            <a:extLst>
              <a:ext uri="{FF2B5EF4-FFF2-40B4-BE49-F238E27FC236}">
                <a16:creationId xmlns:a16="http://schemas.microsoft.com/office/drawing/2014/main" id="{32663A1E-AED8-4E4D-8B5E-F5BFCBAB10DA}"/>
              </a:ext>
            </a:extLst>
          </p:cNvPr>
          <p:cNvSpPr>
            <a:spLocks noChangeArrowheads="1"/>
          </p:cNvSpPr>
          <p:nvPr/>
        </p:nvSpPr>
        <p:spPr bwMode="auto">
          <a:xfrm>
            <a:off x="1438427" y="4599027"/>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控制确认</a:t>
            </a:r>
            <a:endParaRPr lang="en-US" altLang="zh-CN" dirty="0">
              <a:latin typeface="微软雅黑" panose="020B0503020204020204" pitchFamily="34" charset="-122"/>
              <a:ea typeface="微软雅黑" panose="020B0503020204020204" pitchFamily="34" charset="-122"/>
            </a:endParaRPr>
          </a:p>
        </p:txBody>
      </p:sp>
      <p:sp>
        <p:nvSpPr>
          <p:cNvPr id="28" name="矩形 18">
            <a:extLst>
              <a:ext uri="{FF2B5EF4-FFF2-40B4-BE49-F238E27FC236}">
                <a16:creationId xmlns:a16="http://schemas.microsoft.com/office/drawing/2014/main" id="{24930F78-6C38-4000-8D74-D3F9EAC076AB}"/>
              </a:ext>
            </a:extLst>
          </p:cNvPr>
          <p:cNvSpPr>
            <a:spLocks noChangeArrowheads="1"/>
          </p:cNvSpPr>
          <p:nvPr/>
        </p:nvSpPr>
        <p:spPr bwMode="auto">
          <a:xfrm>
            <a:off x="1438427" y="5268952"/>
            <a:ext cx="1336675"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风险评估</a:t>
            </a:r>
          </a:p>
        </p:txBody>
      </p:sp>
      <p:cxnSp>
        <p:nvCxnSpPr>
          <p:cNvPr id="29" name="肘形连接符 7">
            <a:extLst>
              <a:ext uri="{FF2B5EF4-FFF2-40B4-BE49-F238E27FC236}">
                <a16:creationId xmlns:a16="http://schemas.microsoft.com/office/drawing/2014/main" id="{69587DAE-CCD3-4392-966D-2815ABB0C709}"/>
              </a:ext>
            </a:extLst>
          </p:cNvPr>
          <p:cNvCxnSpPr>
            <a:cxnSpLocks noChangeShapeType="1"/>
            <a:stCxn id="21" idx="2"/>
            <a:endCxn id="22" idx="1"/>
          </p:cNvCxnSpPr>
          <p:nvPr/>
        </p:nvCxnSpPr>
        <p:spPr bwMode="auto">
          <a:xfrm rot="16200000" flipH="1">
            <a:off x="908996" y="1496258"/>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肘形连接符 9">
            <a:extLst>
              <a:ext uri="{FF2B5EF4-FFF2-40B4-BE49-F238E27FC236}">
                <a16:creationId xmlns:a16="http://schemas.microsoft.com/office/drawing/2014/main" id="{67D963B9-7722-4E07-9519-96EC279C4CF6}"/>
              </a:ext>
            </a:extLst>
          </p:cNvPr>
          <p:cNvCxnSpPr>
            <a:cxnSpLocks noChangeShapeType="1"/>
            <a:stCxn id="21" idx="2"/>
            <a:endCxn id="23" idx="1"/>
          </p:cNvCxnSpPr>
          <p:nvPr/>
        </p:nvCxnSpPr>
        <p:spPr bwMode="auto">
          <a:xfrm rot="16200000" flipH="1">
            <a:off x="574033" y="1831221"/>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肘形连接符 12">
            <a:extLst>
              <a:ext uri="{FF2B5EF4-FFF2-40B4-BE49-F238E27FC236}">
                <a16:creationId xmlns:a16="http://schemas.microsoft.com/office/drawing/2014/main" id="{ED372173-3814-4BFC-8DE3-F9D36E63303A}"/>
              </a:ext>
            </a:extLst>
          </p:cNvPr>
          <p:cNvCxnSpPr>
            <a:cxnSpLocks noChangeShapeType="1"/>
            <a:stCxn id="21" idx="2"/>
            <a:endCxn id="24" idx="1"/>
          </p:cNvCxnSpPr>
          <p:nvPr/>
        </p:nvCxnSpPr>
        <p:spPr bwMode="auto">
          <a:xfrm rot="16200000" flipH="1">
            <a:off x="210495" y="2194759"/>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肘形连接符 16">
            <a:extLst>
              <a:ext uri="{FF2B5EF4-FFF2-40B4-BE49-F238E27FC236}">
                <a16:creationId xmlns:a16="http://schemas.microsoft.com/office/drawing/2014/main" id="{4B900477-3925-4AA9-B35B-41161EA7598D}"/>
              </a:ext>
            </a:extLst>
          </p:cNvPr>
          <p:cNvCxnSpPr>
            <a:cxnSpLocks noChangeShapeType="1"/>
            <a:stCxn id="21" idx="2"/>
            <a:endCxn id="25" idx="1"/>
          </p:cNvCxnSpPr>
          <p:nvPr/>
        </p:nvCxnSpPr>
        <p:spPr bwMode="auto">
          <a:xfrm rot="16200000" flipH="1">
            <a:off x="-134785" y="2540039"/>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肘形连接符 19">
            <a:extLst>
              <a:ext uri="{FF2B5EF4-FFF2-40B4-BE49-F238E27FC236}">
                <a16:creationId xmlns:a16="http://schemas.microsoft.com/office/drawing/2014/main" id="{BC518718-05CA-4232-A3F3-E18E4455858C}"/>
              </a:ext>
            </a:extLst>
          </p:cNvPr>
          <p:cNvCxnSpPr>
            <a:cxnSpLocks noChangeShapeType="1"/>
            <a:stCxn id="21" idx="2"/>
            <a:endCxn id="27" idx="1"/>
          </p:cNvCxnSpPr>
          <p:nvPr/>
        </p:nvCxnSpPr>
        <p:spPr bwMode="auto">
          <a:xfrm rot="16200000" flipH="1">
            <a:off x="-470542" y="2875796"/>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肘形连接符 29">
            <a:extLst>
              <a:ext uri="{FF2B5EF4-FFF2-40B4-BE49-F238E27FC236}">
                <a16:creationId xmlns:a16="http://schemas.microsoft.com/office/drawing/2014/main" id="{FD86FFFA-F33F-4BBA-94F9-B8E6C82AE7DA}"/>
              </a:ext>
            </a:extLst>
          </p:cNvPr>
          <p:cNvCxnSpPr>
            <a:cxnSpLocks noChangeShapeType="1"/>
            <a:stCxn id="21" idx="2"/>
            <a:endCxn id="28" idx="1"/>
          </p:cNvCxnSpPr>
          <p:nvPr/>
        </p:nvCxnSpPr>
        <p:spPr bwMode="auto">
          <a:xfrm rot="16200000" flipH="1">
            <a:off x="-804711" y="3209965"/>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32" name="表格 31">
            <a:extLst>
              <a:ext uri="{FF2B5EF4-FFF2-40B4-BE49-F238E27FC236}">
                <a16:creationId xmlns:a16="http://schemas.microsoft.com/office/drawing/2014/main" id="{68D8FAD2-CA83-49C0-9BEE-A812C492DD02}"/>
              </a:ext>
            </a:extLst>
          </p:cNvPr>
          <p:cNvGraphicFramePr>
            <a:graphicFrameLocks noGrp="1"/>
          </p:cNvGraphicFramePr>
          <p:nvPr>
            <p:extLst>
              <p:ext uri="{D42A27DB-BD31-4B8C-83A1-F6EECF244321}">
                <p14:modId xmlns:p14="http://schemas.microsoft.com/office/powerpoint/2010/main" val="3071647521"/>
              </p:ext>
            </p:extLst>
          </p:nvPr>
        </p:nvGraphicFramePr>
        <p:xfrm>
          <a:off x="3505421" y="769171"/>
          <a:ext cx="7858892" cy="5032545"/>
        </p:xfrm>
        <a:graphic>
          <a:graphicData uri="http://schemas.openxmlformats.org/drawingml/2006/table">
            <a:tbl>
              <a:tblPr firstRow="1" bandRow="1">
                <a:tableStyleId>{5C22544A-7EE6-4342-B048-85BDC9FD1C3A}</a:tableStyleId>
              </a:tblPr>
              <a:tblGrid>
                <a:gridCol w="388114">
                  <a:extLst>
                    <a:ext uri="{9D8B030D-6E8A-4147-A177-3AD203B41FA5}">
                      <a16:colId xmlns:a16="http://schemas.microsoft.com/office/drawing/2014/main" val="20000"/>
                    </a:ext>
                  </a:extLst>
                </a:gridCol>
                <a:gridCol w="884431">
                  <a:extLst>
                    <a:ext uri="{9D8B030D-6E8A-4147-A177-3AD203B41FA5}">
                      <a16:colId xmlns:a16="http://schemas.microsoft.com/office/drawing/2014/main" val="20001"/>
                    </a:ext>
                  </a:extLst>
                </a:gridCol>
                <a:gridCol w="4723624">
                  <a:extLst>
                    <a:ext uri="{9D8B030D-6E8A-4147-A177-3AD203B41FA5}">
                      <a16:colId xmlns:a16="http://schemas.microsoft.com/office/drawing/2014/main" val="20002"/>
                    </a:ext>
                  </a:extLst>
                </a:gridCol>
                <a:gridCol w="1862723">
                  <a:extLst>
                    <a:ext uri="{9D8B030D-6E8A-4147-A177-3AD203B41FA5}">
                      <a16:colId xmlns:a16="http://schemas.microsoft.com/office/drawing/2014/main" val="20003"/>
                    </a:ext>
                  </a:extLst>
                </a:gridCol>
              </a:tblGrid>
              <a:tr h="453889">
                <a:tc gridSpan="4">
                  <a:txBody>
                    <a:bodyPr/>
                    <a:lstStyle/>
                    <a:p>
                      <a:pPr algn="ctr"/>
                      <a:r>
                        <a:rPr lang="zh-CN" altLang="en-US" sz="2400" dirty="0"/>
                        <a:t>产品一般评估标准严重度</a:t>
                      </a:r>
                      <a:r>
                        <a:rPr lang="en-US" altLang="zh-CN" sz="2400" dirty="0"/>
                        <a:t>【S】</a:t>
                      </a:r>
                      <a:endParaRPr lang="zh-CN" altLang="en-US" sz="2400" dirty="0"/>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445677">
                <a:tc gridSpan="3">
                  <a:txBody>
                    <a:bodyPr/>
                    <a:lstStyle/>
                    <a:p>
                      <a:pPr algn="ctr"/>
                      <a:r>
                        <a:rPr lang="zh-CN" altLang="en-US" sz="1400" dirty="0"/>
                        <a:t>根据以下标准对潜在失效影响进行评级</a:t>
                      </a:r>
                    </a:p>
                  </a:txBody>
                  <a:tcPr anchor="ctr"/>
                </a:tc>
                <a:tc hMerge="1">
                  <a:txBody>
                    <a:bodyPr/>
                    <a:lstStyle/>
                    <a:p>
                      <a:endParaRPr lang="zh-CN"/>
                    </a:p>
                  </a:txBody>
                  <a:tcPr/>
                </a:tc>
                <a:tc hMerge="1">
                  <a:txBody>
                    <a:bodyPr/>
                    <a:lstStyle/>
                    <a:p>
                      <a:endParaRPr lang="zh-CN"/>
                    </a:p>
                  </a:txBody>
                  <a:tcPr/>
                </a:tc>
                <a:tc>
                  <a:txBody>
                    <a:bodyPr/>
                    <a:lstStyle/>
                    <a:p>
                      <a:r>
                        <a:rPr lang="zh-CN" altLang="en-US" sz="1400" dirty="0"/>
                        <a:t>由使用人员填写</a:t>
                      </a:r>
                    </a:p>
                  </a:txBody>
                  <a:tcPr anchor="ctr"/>
                </a:tc>
                <a:extLst>
                  <a:ext uri="{0D108BD9-81ED-4DB2-BD59-A6C34878D82A}">
                    <a16:rowId xmlns:a16="http://schemas.microsoft.com/office/drawing/2014/main" val="10001"/>
                  </a:ext>
                </a:extLst>
              </a:tr>
              <a:tr h="445677">
                <a:tc>
                  <a:txBody>
                    <a:bodyPr/>
                    <a:lstStyle/>
                    <a:p>
                      <a:pPr algn="ctr"/>
                      <a:r>
                        <a:rPr lang="en-US" altLang="zh-CN" sz="1400" b="1" dirty="0">
                          <a:latin typeface="+mn-ea"/>
                          <a:ea typeface="+mn-ea"/>
                        </a:rPr>
                        <a:t>S</a:t>
                      </a:r>
                      <a:endParaRPr lang="zh-CN" altLang="en-US" sz="1400" b="1" dirty="0">
                        <a:latin typeface="+mn-ea"/>
                        <a:ea typeface="+mn-ea"/>
                      </a:endParaRPr>
                    </a:p>
                  </a:txBody>
                  <a:tcPr anchor="ctr"/>
                </a:tc>
                <a:tc>
                  <a:txBody>
                    <a:bodyPr/>
                    <a:lstStyle/>
                    <a:p>
                      <a:pPr algn="ctr"/>
                      <a:r>
                        <a:rPr lang="zh-CN" altLang="en-US" sz="1400" dirty="0">
                          <a:latin typeface="+mn-ea"/>
                          <a:ea typeface="+mn-ea"/>
                        </a:rPr>
                        <a:t>影响</a:t>
                      </a:r>
                    </a:p>
                  </a:txBody>
                  <a:tcPr anchor="ctr"/>
                </a:tc>
                <a:tc>
                  <a:txBody>
                    <a:bodyPr/>
                    <a:lstStyle/>
                    <a:p>
                      <a:r>
                        <a:rPr lang="zh-CN" altLang="en-US" sz="1400" dirty="0">
                          <a:latin typeface="+mn-ea"/>
                          <a:ea typeface="+mn-ea"/>
                        </a:rPr>
                        <a:t>严重度标准</a:t>
                      </a:r>
                    </a:p>
                  </a:txBody>
                  <a:tcPr anchor="ctr"/>
                </a:tc>
                <a:tc>
                  <a:txBody>
                    <a:bodyPr/>
                    <a:lstStyle/>
                    <a:p>
                      <a:r>
                        <a:rPr lang="zh-CN" altLang="en-US" sz="1400" dirty="0">
                          <a:latin typeface="+mn-ea"/>
                          <a:ea typeface="+mn-ea"/>
                        </a:rPr>
                        <a:t>公司或产品系列示例</a:t>
                      </a:r>
                    </a:p>
                  </a:txBody>
                  <a:tcPr anchor="ctr"/>
                </a:tc>
                <a:extLst>
                  <a:ext uri="{0D108BD9-81ED-4DB2-BD59-A6C34878D82A}">
                    <a16:rowId xmlns:a16="http://schemas.microsoft.com/office/drawing/2014/main" val="10002"/>
                  </a:ext>
                </a:extLst>
              </a:tr>
              <a:tr h="445677">
                <a:tc>
                  <a:txBody>
                    <a:bodyPr/>
                    <a:lstStyle/>
                    <a:p>
                      <a:pPr algn="ctr"/>
                      <a:r>
                        <a:rPr lang="en-US" altLang="zh-CN" sz="1400" dirty="0">
                          <a:latin typeface="+mn-ea"/>
                          <a:ea typeface="+mn-ea"/>
                        </a:rPr>
                        <a:t>10</a:t>
                      </a:r>
                      <a:endParaRPr lang="zh-CN" altLang="en-US" sz="1400" dirty="0">
                        <a:latin typeface="+mn-ea"/>
                        <a:ea typeface="+mn-ea"/>
                      </a:endParaRPr>
                    </a:p>
                  </a:txBody>
                  <a:tcPr anchor="ctr">
                    <a:solidFill>
                      <a:srgbClr val="FF0000"/>
                    </a:solidFill>
                  </a:tcPr>
                </a:tc>
                <a:tc rowSpan="2">
                  <a:txBody>
                    <a:bodyPr/>
                    <a:lstStyle/>
                    <a:p>
                      <a:pPr algn="ctr"/>
                      <a:r>
                        <a:rPr lang="zh-CN" altLang="en-US" sz="1400" dirty="0">
                          <a:latin typeface="+mn-ea"/>
                          <a:ea typeface="+mn-ea"/>
                        </a:rPr>
                        <a:t>非常高</a:t>
                      </a:r>
                    </a:p>
                  </a:txBody>
                  <a:tcPr anchor="ctr">
                    <a:solidFill>
                      <a:srgbClr val="FF0000"/>
                    </a:solidFill>
                  </a:tcPr>
                </a:tc>
                <a:tc>
                  <a:txBody>
                    <a:bodyPr/>
                    <a:lstStyle/>
                    <a:p>
                      <a:r>
                        <a:rPr lang="zh-CN" altLang="en-US" sz="1400" dirty="0">
                          <a:latin typeface="+mn-ea"/>
                          <a:ea typeface="+mn-ea"/>
                        </a:rPr>
                        <a:t>影响到车辆和或其他车辆的操作安全，驾驶员、乘客、道路使用者或行人的健康状况</a:t>
                      </a:r>
                    </a:p>
                  </a:txBody>
                  <a:tcPr anchor="ctr">
                    <a:solidFill>
                      <a:srgbClr val="FF0000"/>
                    </a:solidFill>
                  </a:tcPr>
                </a:tc>
                <a:tc>
                  <a:txBody>
                    <a:bodyPr/>
                    <a:lstStyle/>
                    <a:p>
                      <a:endParaRPr lang="zh-CN" altLang="en-US" sz="1400" dirty="0">
                        <a:latin typeface="+mn-ea"/>
                        <a:ea typeface="+mn-ea"/>
                      </a:endParaRPr>
                    </a:p>
                  </a:txBody>
                  <a:tcPr anchor="ctr">
                    <a:solidFill>
                      <a:srgbClr val="FF0000"/>
                    </a:solidFill>
                  </a:tcPr>
                </a:tc>
                <a:extLst>
                  <a:ext uri="{0D108BD9-81ED-4DB2-BD59-A6C34878D82A}">
                    <a16:rowId xmlns:a16="http://schemas.microsoft.com/office/drawing/2014/main" val="10003"/>
                  </a:ext>
                </a:extLst>
              </a:tr>
              <a:tr h="283455">
                <a:tc>
                  <a:txBody>
                    <a:bodyPr/>
                    <a:lstStyle/>
                    <a:p>
                      <a:pPr algn="ctr"/>
                      <a:r>
                        <a:rPr lang="en-US" altLang="zh-CN" sz="1400" dirty="0">
                          <a:latin typeface="+mn-ea"/>
                          <a:ea typeface="+mn-ea"/>
                        </a:rPr>
                        <a:t>9</a:t>
                      </a:r>
                      <a:endParaRPr lang="zh-CN" altLang="en-US" sz="1400" dirty="0">
                        <a:latin typeface="+mn-ea"/>
                        <a:ea typeface="+mn-ea"/>
                      </a:endParaRPr>
                    </a:p>
                  </a:txBody>
                  <a:tcPr anchor="ctr">
                    <a:solidFill>
                      <a:srgbClr val="FF0000"/>
                    </a:solidFill>
                  </a:tcPr>
                </a:tc>
                <a:tc vMerge="1">
                  <a:txBody>
                    <a:bodyPr/>
                    <a:lstStyle/>
                    <a:p>
                      <a:endParaRPr lang="zh-CN"/>
                    </a:p>
                  </a:txBody>
                  <a:tcPr anchor="ctr"/>
                </a:tc>
                <a:tc>
                  <a:txBody>
                    <a:bodyPr/>
                    <a:lstStyle/>
                    <a:p>
                      <a:r>
                        <a:rPr lang="zh-CN" altLang="en-US" sz="1400" dirty="0">
                          <a:latin typeface="+mn-ea"/>
                          <a:ea typeface="+mn-ea"/>
                        </a:rPr>
                        <a:t>不符合法规</a:t>
                      </a:r>
                    </a:p>
                  </a:txBody>
                  <a:tcPr anchor="ctr">
                    <a:solidFill>
                      <a:srgbClr val="FF0000"/>
                    </a:solidFill>
                  </a:tcPr>
                </a:tc>
                <a:tc>
                  <a:txBody>
                    <a:bodyPr/>
                    <a:lstStyle/>
                    <a:p>
                      <a:endParaRPr lang="zh-CN" altLang="en-US" sz="1400" dirty="0">
                        <a:latin typeface="+mn-ea"/>
                        <a:ea typeface="+mn-ea"/>
                      </a:endParaRPr>
                    </a:p>
                  </a:txBody>
                  <a:tcPr anchor="ctr">
                    <a:solidFill>
                      <a:srgbClr val="FF0000"/>
                    </a:solidFill>
                  </a:tcPr>
                </a:tc>
                <a:extLst>
                  <a:ext uri="{0D108BD9-81ED-4DB2-BD59-A6C34878D82A}">
                    <a16:rowId xmlns:a16="http://schemas.microsoft.com/office/drawing/2014/main" val="10004"/>
                  </a:ext>
                </a:extLst>
              </a:tr>
              <a:tr h="445677">
                <a:tc>
                  <a:txBody>
                    <a:bodyPr/>
                    <a:lstStyle/>
                    <a:p>
                      <a:pPr algn="ctr"/>
                      <a:r>
                        <a:rPr lang="en-US" altLang="zh-CN" sz="1400" dirty="0">
                          <a:latin typeface="+mn-ea"/>
                          <a:ea typeface="+mn-ea"/>
                        </a:rPr>
                        <a:t>8</a:t>
                      </a:r>
                      <a:endParaRPr lang="zh-CN" altLang="en-US" sz="1400" dirty="0">
                        <a:latin typeface="+mn-ea"/>
                        <a:ea typeface="+mn-ea"/>
                      </a:endParaRPr>
                    </a:p>
                  </a:txBody>
                  <a:tcPr anchor="ctr">
                    <a:solidFill>
                      <a:srgbClr val="FFFF00"/>
                    </a:solidFill>
                  </a:tcPr>
                </a:tc>
                <a:tc rowSpan="2">
                  <a:txBody>
                    <a:bodyPr/>
                    <a:lstStyle/>
                    <a:p>
                      <a:pPr algn="ctr"/>
                      <a:r>
                        <a:rPr lang="zh-CN" altLang="en-US" sz="1400" dirty="0">
                          <a:latin typeface="+mn-ea"/>
                          <a:ea typeface="+mn-ea"/>
                        </a:rPr>
                        <a:t>高</a:t>
                      </a:r>
                    </a:p>
                  </a:txBody>
                  <a:tcPr anchor="ctr">
                    <a:solidFill>
                      <a:srgbClr val="FFFF00"/>
                    </a:solidFill>
                  </a:tcPr>
                </a:tc>
                <a:tc>
                  <a:txBody>
                    <a:bodyPr/>
                    <a:lstStyle/>
                    <a:p>
                      <a:r>
                        <a:rPr lang="zh-CN" altLang="en-US" sz="1400" dirty="0">
                          <a:latin typeface="+mn-ea"/>
                          <a:ea typeface="+mn-ea"/>
                        </a:rPr>
                        <a:t>在预期使用寿命内，失去正常驾驶所必需的车辆主要功能</a:t>
                      </a:r>
                    </a:p>
                  </a:txBody>
                  <a:tcPr anchor="ctr">
                    <a:solidFill>
                      <a:srgbClr val="FFFF00"/>
                    </a:solidFill>
                  </a:tcPr>
                </a:tc>
                <a:tc>
                  <a:txBody>
                    <a:bodyPr/>
                    <a:lstStyle/>
                    <a:p>
                      <a:endParaRPr lang="zh-CN" altLang="en-US" sz="1400" dirty="0">
                        <a:latin typeface="+mn-ea"/>
                        <a:ea typeface="+mn-ea"/>
                      </a:endParaRPr>
                    </a:p>
                  </a:txBody>
                  <a:tcPr anchor="ctr">
                    <a:solidFill>
                      <a:srgbClr val="FFFF00"/>
                    </a:solidFill>
                  </a:tcPr>
                </a:tc>
                <a:extLst>
                  <a:ext uri="{0D108BD9-81ED-4DB2-BD59-A6C34878D82A}">
                    <a16:rowId xmlns:a16="http://schemas.microsoft.com/office/drawing/2014/main" val="10005"/>
                  </a:ext>
                </a:extLst>
              </a:tr>
              <a:tr h="301306">
                <a:tc>
                  <a:txBody>
                    <a:bodyPr/>
                    <a:lstStyle/>
                    <a:p>
                      <a:pPr algn="ctr"/>
                      <a:r>
                        <a:rPr lang="en-US" altLang="zh-CN" sz="1400" dirty="0">
                          <a:latin typeface="+mn-ea"/>
                          <a:ea typeface="+mn-ea"/>
                        </a:rPr>
                        <a:t>7</a:t>
                      </a:r>
                      <a:endParaRPr lang="zh-CN" altLang="en-US" sz="1400" dirty="0">
                        <a:latin typeface="+mn-ea"/>
                        <a:ea typeface="+mn-ea"/>
                      </a:endParaRPr>
                    </a:p>
                  </a:txBody>
                  <a:tcPr anchor="ctr">
                    <a:solidFill>
                      <a:srgbClr val="FFFF00"/>
                    </a:solidFill>
                  </a:tcPr>
                </a:tc>
                <a:tc vMerge="1">
                  <a:txBody>
                    <a:bodyPr/>
                    <a:lstStyle/>
                    <a:p>
                      <a:endParaRPr lang="zh-CN"/>
                    </a:p>
                  </a:txBody>
                  <a:tcPr anchor="ctr"/>
                </a:tc>
                <a:tc>
                  <a:txBody>
                    <a:bodyPr/>
                    <a:lstStyle/>
                    <a:p>
                      <a:r>
                        <a:rPr lang="zh-CN" altLang="en-US" sz="1400" dirty="0">
                          <a:latin typeface="+mn-ea"/>
                          <a:ea typeface="+mn-ea"/>
                        </a:rPr>
                        <a:t>在预期使用寿命内，降低正常驾驶所必需的车辆主要功能</a:t>
                      </a:r>
                    </a:p>
                  </a:txBody>
                  <a:tcPr anchor="ctr">
                    <a:solidFill>
                      <a:srgbClr val="FFFF00"/>
                    </a:solidFill>
                  </a:tcPr>
                </a:tc>
                <a:tc>
                  <a:txBody>
                    <a:bodyPr/>
                    <a:lstStyle/>
                    <a:p>
                      <a:endParaRPr lang="zh-CN" altLang="en-US" sz="1400" dirty="0">
                        <a:latin typeface="+mn-ea"/>
                        <a:ea typeface="+mn-ea"/>
                      </a:endParaRPr>
                    </a:p>
                  </a:txBody>
                  <a:tcPr anchor="ctr">
                    <a:solidFill>
                      <a:srgbClr val="FFFF00"/>
                    </a:solidFill>
                  </a:tcPr>
                </a:tc>
                <a:extLst>
                  <a:ext uri="{0D108BD9-81ED-4DB2-BD59-A6C34878D82A}">
                    <a16:rowId xmlns:a16="http://schemas.microsoft.com/office/drawing/2014/main" val="10006"/>
                  </a:ext>
                </a:extLst>
              </a:tr>
              <a:tr h="262163">
                <a:tc>
                  <a:txBody>
                    <a:bodyPr/>
                    <a:lstStyle/>
                    <a:p>
                      <a:pPr algn="ctr"/>
                      <a:r>
                        <a:rPr lang="en-US" altLang="zh-CN" sz="1400" dirty="0">
                          <a:latin typeface="+mn-ea"/>
                          <a:ea typeface="+mn-ea"/>
                        </a:rPr>
                        <a:t>6</a:t>
                      </a:r>
                      <a:endParaRPr lang="zh-CN" altLang="en-US" sz="1400" dirty="0">
                        <a:latin typeface="+mn-ea"/>
                        <a:ea typeface="+mn-ea"/>
                      </a:endParaRPr>
                    </a:p>
                  </a:txBody>
                  <a:tcPr anchor="ctr">
                    <a:solidFill>
                      <a:srgbClr val="00B0F0"/>
                    </a:solidFill>
                  </a:tcPr>
                </a:tc>
                <a:tc rowSpan="3">
                  <a:txBody>
                    <a:bodyPr/>
                    <a:lstStyle/>
                    <a:p>
                      <a:pPr algn="ctr"/>
                      <a:r>
                        <a:rPr lang="zh-CN" altLang="en-US" sz="1400" dirty="0">
                          <a:latin typeface="+mn-ea"/>
                          <a:ea typeface="+mn-ea"/>
                        </a:rPr>
                        <a:t>中</a:t>
                      </a:r>
                    </a:p>
                  </a:txBody>
                  <a:tcPr anchor="ctr">
                    <a:solidFill>
                      <a:srgbClr val="00B0F0"/>
                    </a:solidFill>
                  </a:tcPr>
                </a:tc>
                <a:tc>
                  <a:txBody>
                    <a:bodyPr/>
                    <a:lstStyle/>
                    <a:p>
                      <a:r>
                        <a:rPr lang="zh-CN" altLang="en-US" sz="1400" dirty="0">
                          <a:latin typeface="+mn-ea"/>
                          <a:ea typeface="+mn-ea"/>
                        </a:rPr>
                        <a:t>失去车辆次要功能</a:t>
                      </a:r>
                    </a:p>
                  </a:txBody>
                  <a:tcPr anchor="ctr">
                    <a:solidFill>
                      <a:srgbClr val="00B0F0"/>
                    </a:solidFill>
                  </a:tcPr>
                </a:tc>
                <a:tc>
                  <a:txBody>
                    <a:bodyPr/>
                    <a:lstStyle/>
                    <a:p>
                      <a:endParaRPr lang="zh-CN" altLang="en-US" sz="1400" dirty="0">
                        <a:latin typeface="+mn-ea"/>
                        <a:ea typeface="+mn-ea"/>
                      </a:endParaRPr>
                    </a:p>
                  </a:txBody>
                  <a:tcPr anchor="ctr">
                    <a:solidFill>
                      <a:srgbClr val="00B0F0"/>
                    </a:solidFill>
                  </a:tcPr>
                </a:tc>
                <a:extLst>
                  <a:ext uri="{0D108BD9-81ED-4DB2-BD59-A6C34878D82A}">
                    <a16:rowId xmlns:a16="http://schemas.microsoft.com/office/drawing/2014/main" val="10007"/>
                  </a:ext>
                </a:extLst>
              </a:tr>
              <a:tr h="262163">
                <a:tc>
                  <a:txBody>
                    <a:bodyPr/>
                    <a:lstStyle/>
                    <a:p>
                      <a:pPr algn="ctr"/>
                      <a:r>
                        <a:rPr lang="en-US" altLang="zh-CN" sz="1400" dirty="0">
                          <a:latin typeface="+mn-ea"/>
                          <a:ea typeface="+mn-ea"/>
                        </a:rPr>
                        <a:t>5</a:t>
                      </a:r>
                      <a:endParaRPr lang="zh-CN" altLang="en-US" sz="1400" dirty="0">
                        <a:latin typeface="+mn-ea"/>
                        <a:ea typeface="+mn-ea"/>
                      </a:endParaRPr>
                    </a:p>
                  </a:txBody>
                  <a:tcPr anchor="ctr">
                    <a:solidFill>
                      <a:srgbClr val="00B0F0"/>
                    </a:solidFill>
                  </a:tcPr>
                </a:tc>
                <a:tc vMerge="1">
                  <a:txBody>
                    <a:bodyPr/>
                    <a:lstStyle/>
                    <a:p>
                      <a:endParaRPr lang="zh-CN"/>
                    </a:p>
                  </a:txBody>
                  <a:tcPr anchor="ctr"/>
                </a:tc>
                <a:tc>
                  <a:txBody>
                    <a:bodyPr/>
                    <a:lstStyle/>
                    <a:p>
                      <a:r>
                        <a:rPr lang="zh-CN" altLang="en-US" sz="1400" dirty="0">
                          <a:latin typeface="+mn-ea"/>
                          <a:ea typeface="+mn-ea"/>
                        </a:rPr>
                        <a:t>降低车辆次要功能</a:t>
                      </a:r>
                    </a:p>
                  </a:txBody>
                  <a:tcPr anchor="ctr">
                    <a:solidFill>
                      <a:srgbClr val="00B0F0"/>
                    </a:solidFill>
                  </a:tcPr>
                </a:tc>
                <a:tc>
                  <a:txBody>
                    <a:bodyPr/>
                    <a:lstStyle/>
                    <a:p>
                      <a:endParaRPr lang="zh-CN" altLang="en-US" sz="1400" dirty="0">
                        <a:latin typeface="+mn-ea"/>
                        <a:ea typeface="+mn-ea"/>
                      </a:endParaRPr>
                    </a:p>
                  </a:txBody>
                  <a:tcPr anchor="ctr">
                    <a:solidFill>
                      <a:srgbClr val="00B0F0"/>
                    </a:solidFill>
                  </a:tcPr>
                </a:tc>
                <a:extLst>
                  <a:ext uri="{0D108BD9-81ED-4DB2-BD59-A6C34878D82A}">
                    <a16:rowId xmlns:a16="http://schemas.microsoft.com/office/drawing/2014/main" val="10008"/>
                  </a:ext>
                </a:extLst>
              </a:tr>
              <a:tr h="445677">
                <a:tc>
                  <a:txBody>
                    <a:bodyPr/>
                    <a:lstStyle/>
                    <a:p>
                      <a:pPr algn="ctr"/>
                      <a:r>
                        <a:rPr lang="en-US" altLang="zh-CN" sz="1400" dirty="0">
                          <a:latin typeface="+mn-ea"/>
                          <a:ea typeface="+mn-ea"/>
                        </a:rPr>
                        <a:t>4</a:t>
                      </a:r>
                      <a:endParaRPr lang="zh-CN" altLang="en-US" sz="1400" dirty="0">
                        <a:latin typeface="+mn-ea"/>
                        <a:ea typeface="+mn-ea"/>
                      </a:endParaRPr>
                    </a:p>
                  </a:txBody>
                  <a:tcPr anchor="ctr">
                    <a:solidFill>
                      <a:srgbClr val="00B0F0"/>
                    </a:solidFill>
                  </a:tcPr>
                </a:tc>
                <a:tc vMerge="1">
                  <a:txBody>
                    <a:bodyPr/>
                    <a:lstStyle/>
                    <a:p>
                      <a:endParaRPr lang="zh-CN"/>
                    </a:p>
                  </a:txBody>
                  <a:tcPr anchor="ctr"/>
                </a:tc>
                <a:tc>
                  <a:txBody>
                    <a:bodyPr/>
                    <a:lstStyle/>
                    <a:p>
                      <a:r>
                        <a:rPr lang="zh-CN" altLang="en-US" sz="1400" dirty="0">
                          <a:latin typeface="+mn-ea"/>
                          <a:ea typeface="+mn-ea"/>
                        </a:rPr>
                        <a:t>外观、声音、振动、粗糙度或触感令人感觉非常不舒服</a:t>
                      </a:r>
                    </a:p>
                  </a:txBody>
                  <a:tcPr anchor="ctr">
                    <a:solidFill>
                      <a:srgbClr val="00B0F0"/>
                    </a:solidFill>
                  </a:tcPr>
                </a:tc>
                <a:tc>
                  <a:txBody>
                    <a:bodyPr/>
                    <a:lstStyle/>
                    <a:p>
                      <a:endParaRPr lang="zh-CN" altLang="en-US" sz="1400" dirty="0">
                        <a:latin typeface="+mn-ea"/>
                        <a:ea typeface="+mn-ea"/>
                      </a:endParaRPr>
                    </a:p>
                  </a:txBody>
                  <a:tcPr anchor="ctr">
                    <a:solidFill>
                      <a:srgbClr val="00B0F0"/>
                    </a:solidFill>
                  </a:tcPr>
                </a:tc>
                <a:extLst>
                  <a:ext uri="{0D108BD9-81ED-4DB2-BD59-A6C34878D82A}">
                    <a16:rowId xmlns:a16="http://schemas.microsoft.com/office/drawing/2014/main" val="10009"/>
                  </a:ext>
                </a:extLst>
              </a:tr>
              <a:tr h="445677">
                <a:tc>
                  <a:txBody>
                    <a:bodyPr/>
                    <a:lstStyle/>
                    <a:p>
                      <a:pPr algn="ctr"/>
                      <a:r>
                        <a:rPr lang="en-US" altLang="zh-CN" sz="1400" dirty="0">
                          <a:latin typeface="+mn-ea"/>
                          <a:ea typeface="+mn-ea"/>
                        </a:rPr>
                        <a:t>3</a:t>
                      </a:r>
                      <a:endParaRPr lang="zh-CN" altLang="en-US" sz="1400" dirty="0">
                        <a:latin typeface="+mn-ea"/>
                        <a:ea typeface="+mn-ea"/>
                      </a:endParaRPr>
                    </a:p>
                  </a:txBody>
                  <a:tcPr anchor="ctr">
                    <a:solidFill>
                      <a:srgbClr val="92D050"/>
                    </a:solidFill>
                  </a:tcPr>
                </a:tc>
                <a:tc rowSpan="2">
                  <a:txBody>
                    <a:bodyPr/>
                    <a:lstStyle/>
                    <a:p>
                      <a:pPr algn="ctr"/>
                      <a:r>
                        <a:rPr lang="zh-CN" altLang="en-US" sz="1400" dirty="0">
                          <a:latin typeface="+mn-ea"/>
                          <a:ea typeface="+mn-ea"/>
                        </a:rPr>
                        <a:t>低</a:t>
                      </a:r>
                    </a:p>
                  </a:txBody>
                  <a:tcPr anchor="ctr">
                    <a:solidFill>
                      <a:srgbClr val="92D050"/>
                    </a:solidFill>
                  </a:tcPr>
                </a:tc>
                <a:tc>
                  <a:txBody>
                    <a:bodyPr/>
                    <a:lstStyle/>
                    <a:p>
                      <a:r>
                        <a:rPr lang="zh-CN" altLang="en-US" sz="1400" dirty="0">
                          <a:latin typeface="+mn-ea"/>
                          <a:ea typeface="+mn-ea"/>
                        </a:rPr>
                        <a:t>外观、声音、振动、粗糙度或触感令人感觉中度的不舒服</a:t>
                      </a:r>
                    </a:p>
                  </a:txBody>
                  <a:tcPr anchor="ctr">
                    <a:solidFill>
                      <a:srgbClr val="92D050"/>
                    </a:solidFill>
                  </a:tcPr>
                </a:tc>
                <a:tc>
                  <a:txBody>
                    <a:bodyPr/>
                    <a:lstStyle/>
                    <a:p>
                      <a:endParaRPr lang="zh-CN" altLang="en-US" sz="1400" dirty="0">
                        <a:latin typeface="+mn-ea"/>
                        <a:ea typeface="+mn-ea"/>
                      </a:endParaRPr>
                    </a:p>
                  </a:txBody>
                  <a:tcPr anchor="ctr">
                    <a:solidFill>
                      <a:srgbClr val="92D050"/>
                    </a:solidFill>
                  </a:tcPr>
                </a:tc>
                <a:extLst>
                  <a:ext uri="{0D108BD9-81ED-4DB2-BD59-A6C34878D82A}">
                    <a16:rowId xmlns:a16="http://schemas.microsoft.com/office/drawing/2014/main" val="10010"/>
                  </a:ext>
                </a:extLst>
              </a:tr>
              <a:tr h="262163">
                <a:tc>
                  <a:txBody>
                    <a:bodyPr/>
                    <a:lstStyle/>
                    <a:p>
                      <a:pPr algn="ctr"/>
                      <a:r>
                        <a:rPr lang="en-US" altLang="zh-CN" sz="1400" dirty="0">
                          <a:latin typeface="+mn-ea"/>
                          <a:ea typeface="+mn-ea"/>
                        </a:rPr>
                        <a:t>2</a:t>
                      </a:r>
                      <a:endParaRPr lang="zh-CN" altLang="en-US" sz="1400" dirty="0">
                        <a:latin typeface="+mn-ea"/>
                        <a:ea typeface="+mn-ea"/>
                      </a:endParaRPr>
                    </a:p>
                  </a:txBody>
                  <a:tcPr anchor="ctr">
                    <a:solidFill>
                      <a:srgbClr val="92D050"/>
                    </a:solidFill>
                  </a:tcPr>
                </a:tc>
                <a:tc vMerge="1">
                  <a:txBody>
                    <a:bodyPr/>
                    <a:lstStyle/>
                    <a:p>
                      <a:endParaRPr lang="zh-CN"/>
                    </a:p>
                  </a:txBody>
                  <a:tcPr anchor="ctr"/>
                </a:tc>
                <a:tc>
                  <a:txBody>
                    <a:bodyPr/>
                    <a:lstStyle/>
                    <a:p>
                      <a:r>
                        <a:rPr lang="zh-CN" altLang="en-US" sz="1400" dirty="0">
                          <a:latin typeface="+mn-ea"/>
                          <a:ea typeface="+mn-ea"/>
                        </a:rPr>
                        <a:t>外观、声音振动、粗糙度或触感令人略微不舒服</a:t>
                      </a:r>
                    </a:p>
                  </a:txBody>
                  <a:tcPr anchor="ctr">
                    <a:solidFill>
                      <a:srgbClr val="92D050"/>
                    </a:solidFill>
                  </a:tcPr>
                </a:tc>
                <a:tc>
                  <a:txBody>
                    <a:bodyPr/>
                    <a:lstStyle/>
                    <a:p>
                      <a:endParaRPr lang="zh-CN" altLang="en-US" sz="1400" dirty="0">
                        <a:latin typeface="+mn-ea"/>
                        <a:ea typeface="+mn-ea"/>
                      </a:endParaRPr>
                    </a:p>
                  </a:txBody>
                  <a:tcPr anchor="ctr">
                    <a:solidFill>
                      <a:srgbClr val="92D050"/>
                    </a:solidFill>
                  </a:tcPr>
                </a:tc>
                <a:extLst>
                  <a:ext uri="{0D108BD9-81ED-4DB2-BD59-A6C34878D82A}">
                    <a16:rowId xmlns:a16="http://schemas.microsoft.com/office/drawing/2014/main" val="10011"/>
                  </a:ext>
                </a:extLst>
              </a:tr>
              <a:tr h="262163">
                <a:tc>
                  <a:txBody>
                    <a:bodyPr/>
                    <a:lstStyle/>
                    <a:p>
                      <a:pPr algn="ctr"/>
                      <a:r>
                        <a:rPr lang="en-US" altLang="zh-CN" sz="1400" dirty="0">
                          <a:latin typeface="+mn-ea"/>
                          <a:ea typeface="+mn-ea"/>
                        </a:rPr>
                        <a:t>1</a:t>
                      </a:r>
                      <a:endParaRPr lang="zh-CN" altLang="en-US" sz="1400" dirty="0">
                        <a:latin typeface="+mn-ea"/>
                        <a:ea typeface="+mn-ea"/>
                      </a:endParaRPr>
                    </a:p>
                  </a:txBody>
                  <a:tcPr anchor="ctr">
                    <a:solidFill>
                      <a:srgbClr val="00B050"/>
                    </a:solidFill>
                  </a:tcPr>
                </a:tc>
                <a:tc>
                  <a:txBody>
                    <a:bodyPr/>
                    <a:lstStyle/>
                    <a:p>
                      <a:pPr algn="ctr"/>
                      <a:r>
                        <a:rPr lang="zh-CN" altLang="en-US" sz="1400" dirty="0">
                          <a:latin typeface="+mn-ea"/>
                          <a:ea typeface="+mn-ea"/>
                        </a:rPr>
                        <a:t>非常低</a:t>
                      </a:r>
                    </a:p>
                  </a:txBody>
                  <a:tcPr anchor="ctr">
                    <a:solidFill>
                      <a:srgbClr val="00B050"/>
                    </a:solidFill>
                  </a:tcPr>
                </a:tc>
                <a:tc>
                  <a:txBody>
                    <a:bodyPr/>
                    <a:lstStyle/>
                    <a:p>
                      <a:r>
                        <a:rPr lang="zh-CN" altLang="en-US" sz="1400" dirty="0">
                          <a:latin typeface="+mn-ea"/>
                          <a:ea typeface="+mn-ea"/>
                        </a:rPr>
                        <a:t>没有可深邃到的影响</a:t>
                      </a:r>
                    </a:p>
                  </a:txBody>
                  <a:tcPr anchor="ctr">
                    <a:solidFill>
                      <a:srgbClr val="00B050"/>
                    </a:solidFill>
                  </a:tcPr>
                </a:tc>
                <a:tc>
                  <a:txBody>
                    <a:bodyPr/>
                    <a:lstStyle/>
                    <a:p>
                      <a:endParaRPr lang="zh-CN" altLang="en-US" sz="1400" dirty="0">
                        <a:latin typeface="+mn-ea"/>
                        <a:ea typeface="+mn-ea"/>
                      </a:endParaRPr>
                    </a:p>
                  </a:txBody>
                  <a:tcPr anchor="ctr">
                    <a:solidFill>
                      <a:srgbClr val="00B050"/>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379106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21" name="矩形 1">
            <a:extLst>
              <a:ext uri="{FF2B5EF4-FFF2-40B4-BE49-F238E27FC236}">
                <a16:creationId xmlns:a16="http://schemas.microsoft.com/office/drawing/2014/main" id="{D820E1EE-41D7-4C7A-A28B-730F5EBE2E1D}"/>
              </a:ext>
            </a:extLst>
          </p:cNvPr>
          <p:cNvSpPr>
            <a:spLocks noChangeArrowheads="1"/>
          </p:cNvSpPr>
          <p:nvPr/>
        </p:nvSpPr>
        <p:spPr bwMode="auto">
          <a:xfrm>
            <a:off x="452589" y="941427"/>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风险分析</a:t>
            </a:r>
            <a:endParaRPr lang="en-US" altLang="zh-CN" sz="2000">
              <a:latin typeface="微软雅黑" panose="020B0503020204020204" pitchFamily="34" charset="-122"/>
              <a:ea typeface="微软雅黑" panose="020B0503020204020204" pitchFamily="34" charset="-122"/>
            </a:endParaRPr>
          </a:p>
        </p:txBody>
      </p:sp>
      <p:sp>
        <p:nvSpPr>
          <p:cNvPr id="22" name="矩形 2">
            <a:extLst>
              <a:ext uri="{FF2B5EF4-FFF2-40B4-BE49-F238E27FC236}">
                <a16:creationId xmlns:a16="http://schemas.microsoft.com/office/drawing/2014/main" id="{967A646E-9FE3-4497-9C9E-2CB61B570C1F}"/>
              </a:ext>
            </a:extLst>
          </p:cNvPr>
          <p:cNvSpPr>
            <a:spLocks noChangeArrowheads="1"/>
          </p:cNvSpPr>
          <p:nvPr/>
        </p:nvSpPr>
        <p:spPr bwMode="auto">
          <a:xfrm>
            <a:off x="1440014" y="1843127"/>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分析目的</a:t>
            </a:r>
          </a:p>
        </p:txBody>
      </p:sp>
      <p:sp>
        <p:nvSpPr>
          <p:cNvPr id="23" name="矩形 3">
            <a:extLst>
              <a:ext uri="{FF2B5EF4-FFF2-40B4-BE49-F238E27FC236}">
                <a16:creationId xmlns:a16="http://schemas.microsoft.com/office/drawing/2014/main" id="{A7BE107C-755E-446B-AE1B-9D7F4B754F2F}"/>
              </a:ext>
            </a:extLst>
          </p:cNvPr>
          <p:cNvSpPr>
            <a:spLocks noChangeArrowheads="1"/>
          </p:cNvSpPr>
          <p:nvPr/>
        </p:nvSpPr>
        <p:spPr bwMode="auto">
          <a:xfrm>
            <a:off x="1440014" y="2513052"/>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设计控制</a:t>
            </a:r>
            <a:endParaRPr lang="en-US" altLang="zh-CN">
              <a:latin typeface="微软雅黑" panose="020B0503020204020204" pitchFamily="34" charset="-122"/>
              <a:ea typeface="微软雅黑" panose="020B0503020204020204" pitchFamily="34" charset="-122"/>
            </a:endParaRPr>
          </a:p>
        </p:txBody>
      </p:sp>
      <p:sp>
        <p:nvSpPr>
          <p:cNvPr id="24" name="矩形 4">
            <a:extLst>
              <a:ext uri="{FF2B5EF4-FFF2-40B4-BE49-F238E27FC236}">
                <a16:creationId xmlns:a16="http://schemas.microsoft.com/office/drawing/2014/main" id="{4E4DA449-F875-431A-967A-8AE3EB2089A8}"/>
              </a:ext>
            </a:extLst>
          </p:cNvPr>
          <p:cNvSpPr>
            <a:spLocks noChangeArrowheads="1"/>
          </p:cNvSpPr>
          <p:nvPr/>
        </p:nvSpPr>
        <p:spPr bwMode="auto">
          <a:xfrm>
            <a:off x="1443189" y="3243302"/>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预防控制</a:t>
            </a:r>
          </a:p>
        </p:txBody>
      </p:sp>
      <p:sp>
        <p:nvSpPr>
          <p:cNvPr id="25" name="矩形 5">
            <a:extLst>
              <a:ext uri="{FF2B5EF4-FFF2-40B4-BE49-F238E27FC236}">
                <a16:creationId xmlns:a16="http://schemas.microsoft.com/office/drawing/2014/main" id="{B15EA309-1692-4996-BC98-9FECB4F55A58}"/>
              </a:ext>
            </a:extLst>
          </p:cNvPr>
          <p:cNvSpPr>
            <a:spLocks noChangeArrowheads="1"/>
          </p:cNvSpPr>
          <p:nvPr/>
        </p:nvSpPr>
        <p:spPr bwMode="auto">
          <a:xfrm>
            <a:off x="1446364" y="3937039"/>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探测控制</a:t>
            </a:r>
          </a:p>
        </p:txBody>
      </p:sp>
      <p:sp>
        <p:nvSpPr>
          <p:cNvPr id="26" name="右箭头 14">
            <a:extLst>
              <a:ext uri="{FF2B5EF4-FFF2-40B4-BE49-F238E27FC236}">
                <a16:creationId xmlns:a16="http://schemas.microsoft.com/office/drawing/2014/main" id="{5566B241-52A5-4439-AA4B-96794C9EC224}"/>
              </a:ext>
            </a:extLst>
          </p:cNvPr>
          <p:cNvSpPr>
            <a:spLocks noChangeArrowheads="1"/>
          </p:cNvSpPr>
          <p:nvPr/>
        </p:nvSpPr>
        <p:spPr bwMode="auto">
          <a:xfrm>
            <a:off x="2937849" y="5316578"/>
            <a:ext cx="518204" cy="320674"/>
          </a:xfrm>
          <a:prstGeom prst="rightArrow">
            <a:avLst>
              <a:gd name="adj1" fmla="val 50000"/>
              <a:gd name="adj2" fmla="val 49562"/>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27" name="矩形 21">
            <a:extLst>
              <a:ext uri="{FF2B5EF4-FFF2-40B4-BE49-F238E27FC236}">
                <a16:creationId xmlns:a16="http://schemas.microsoft.com/office/drawing/2014/main" id="{32663A1E-AED8-4E4D-8B5E-F5BFCBAB10DA}"/>
              </a:ext>
            </a:extLst>
          </p:cNvPr>
          <p:cNvSpPr>
            <a:spLocks noChangeArrowheads="1"/>
          </p:cNvSpPr>
          <p:nvPr/>
        </p:nvSpPr>
        <p:spPr bwMode="auto">
          <a:xfrm>
            <a:off x="1438427" y="4599027"/>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控制确认</a:t>
            </a:r>
            <a:endParaRPr lang="en-US" altLang="zh-CN" dirty="0">
              <a:latin typeface="微软雅黑" panose="020B0503020204020204" pitchFamily="34" charset="-122"/>
              <a:ea typeface="微软雅黑" panose="020B0503020204020204" pitchFamily="34" charset="-122"/>
            </a:endParaRPr>
          </a:p>
        </p:txBody>
      </p:sp>
      <p:sp>
        <p:nvSpPr>
          <p:cNvPr id="28" name="矩形 18">
            <a:extLst>
              <a:ext uri="{FF2B5EF4-FFF2-40B4-BE49-F238E27FC236}">
                <a16:creationId xmlns:a16="http://schemas.microsoft.com/office/drawing/2014/main" id="{24930F78-6C38-4000-8D74-D3F9EAC076AB}"/>
              </a:ext>
            </a:extLst>
          </p:cNvPr>
          <p:cNvSpPr>
            <a:spLocks noChangeArrowheads="1"/>
          </p:cNvSpPr>
          <p:nvPr/>
        </p:nvSpPr>
        <p:spPr bwMode="auto">
          <a:xfrm>
            <a:off x="1438427" y="5268952"/>
            <a:ext cx="1336675"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风险评估</a:t>
            </a:r>
          </a:p>
        </p:txBody>
      </p:sp>
      <p:cxnSp>
        <p:nvCxnSpPr>
          <p:cNvPr id="29" name="肘形连接符 7">
            <a:extLst>
              <a:ext uri="{FF2B5EF4-FFF2-40B4-BE49-F238E27FC236}">
                <a16:creationId xmlns:a16="http://schemas.microsoft.com/office/drawing/2014/main" id="{69587DAE-CCD3-4392-966D-2815ABB0C709}"/>
              </a:ext>
            </a:extLst>
          </p:cNvPr>
          <p:cNvCxnSpPr>
            <a:cxnSpLocks noChangeShapeType="1"/>
            <a:stCxn id="21" idx="2"/>
            <a:endCxn id="22" idx="1"/>
          </p:cNvCxnSpPr>
          <p:nvPr/>
        </p:nvCxnSpPr>
        <p:spPr bwMode="auto">
          <a:xfrm rot="16200000" flipH="1">
            <a:off x="908996" y="1496258"/>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肘形连接符 9">
            <a:extLst>
              <a:ext uri="{FF2B5EF4-FFF2-40B4-BE49-F238E27FC236}">
                <a16:creationId xmlns:a16="http://schemas.microsoft.com/office/drawing/2014/main" id="{67D963B9-7722-4E07-9519-96EC279C4CF6}"/>
              </a:ext>
            </a:extLst>
          </p:cNvPr>
          <p:cNvCxnSpPr>
            <a:cxnSpLocks noChangeShapeType="1"/>
            <a:stCxn id="21" idx="2"/>
            <a:endCxn id="23" idx="1"/>
          </p:cNvCxnSpPr>
          <p:nvPr/>
        </p:nvCxnSpPr>
        <p:spPr bwMode="auto">
          <a:xfrm rot="16200000" flipH="1">
            <a:off x="574033" y="1831221"/>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肘形连接符 12">
            <a:extLst>
              <a:ext uri="{FF2B5EF4-FFF2-40B4-BE49-F238E27FC236}">
                <a16:creationId xmlns:a16="http://schemas.microsoft.com/office/drawing/2014/main" id="{ED372173-3814-4BFC-8DE3-F9D36E63303A}"/>
              </a:ext>
            </a:extLst>
          </p:cNvPr>
          <p:cNvCxnSpPr>
            <a:cxnSpLocks noChangeShapeType="1"/>
            <a:stCxn id="21" idx="2"/>
            <a:endCxn id="24" idx="1"/>
          </p:cNvCxnSpPr>
          <p:nvPr/>
        </p:nvCxnSpPr>
        <p:spPr bwMode="auto">
          <a:xfrm rot="16200000" flipH="1">
            <a:off x="210495" y="2194759"/>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肘形连接符 16">
            <a:extLst>
              <a:ext uri="{FF2B5EF4-FFF2-40B4-BE49-F238E27FC236}">
                <a16:creationId xmlns:a16="http://schemas.microsoft.com/office/drawing/2014/main" id="{4B900477-3925-4AA9-B35B-41161EA7598D}"/>
              </a:ext>
            </a:extLst>
          </p:cNvPr>
          <p:cNvCxnSpPr>
            <a:cxnSpLocks noChangeShapeType="1"/>
            <a:stCxn id="21" idx="2"/>
            <a:endCxn id="25" idx="1"/>
          </p:cNvCxnSpPr>
          <p:nvPr/>
        </p:nvCxnSpPr>
        <p:spPr bwMode="auto">
          <a:xfrm rot="16200000" flipH="1">
            <a:off x="-134785" y="2540039"/>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肘形连接符 19">
            <a:extLst>
              <a:ext uri="{FF2B5EF4-FFF2-40B4-BE49-F238E27FC236}">
                <a16:creationId xmlns:a16="http://schemas.microsoft.com/office/drawing/2014/main" id="{BC518718-05CA-4232-A3F3-E18E4455858C}"/>
              </a:ext>
            </a:extLst>
          </p:cNvPr>
          <p:cNvCxnSpPr>
            <a:cxnSpLocks noChangeShapeType="1"/>
            <a:stCxn id="21" idx="2"/>
            <a:endCxn id="27" idx="1"/>
          </p:cNvCxnSpPr>
          <p:nvPr/>
        </p:nvCxnSpPr>
        <p:spPr bwMode="auto">
          <a:xfrm rot="16200000" flipH="1">
            <a:off x="-470542" y="2875796"/>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肘形连接符 29">
            <a:extLst>
              <a:ext uri="{FF2B5EF4-FFF2-40B4-BE49-F238E27FC236}">
                <a16:creationId xmlns:a16="http://schemas.microsoft.com/office/drawing/2014/main" id="{FD86FFFA-F33F-4BBA-94F9-B8E6C82AE7DA}"/>
              </a:ext>
            </a:extLst>
          </p:cNvPr>
          <p:cNvCxnSpPr>
            <a:cxnSpLocks noChangeShapeType="1"/>
            <a:stCxn id="21" idx="2"/>
            <a:endCxn id="28" idx="1"/>
          </p:cNvCxnSpPr>
          <p:nvPr/>
        </p:nvCxnSpPr>
        <p:spPr bwMode="auto">
          <a:xfrm rot="16200000" flipH="1">
            <a:off x="-804711" y="3209965"/>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0" name="组合 19">
            <a:extLst>
              <a:ext uri="{FF2B5EF4-FFF2-40B4-BE49-F238E27FC236}">
                <a16:creationId xmlns:a16="http://schemas.microsoft.com/office/drawing/2014/main" id="{2DC927B4-43E9-444E-BE14-C99753E9572F}"/>
              </a:ext>
            </a:extLst>
          </p:cNvPr>
          <p:cNvGrpSpPr/>
          <p:nvPr/>
        </p:nvGrpSpPr>
        <p:grpSpPr>
          <a:xfrm>
            <a:off x="3230344" y="1166813"/>
            <a:ext cx="7456715" cy="4974777"/>
            <a:chOff x="304799" y="1567538"/>
            <a:chExt cx="7456715" cy="4974777"/>
          </a:xfrm>
        </p:grpSpPr>
        <p:sp>
          <p:nvSpPr>
            <p:cNvPr id="33" name="箭头: 上 32">
              <a:extLst>
                <a:ext uri="{FF2B5EF4-FFF2-40B4-BE49-F238E27FC236}">
                  <a16:creationId xmlns:a16="http://schemas.microsoft.com/office/drawing/2014/main" id="{5AE3D43A-26B6-42FF-AAEF-3E2E32CF2B5D}"/>
                </a:ext>
              </a:extLst>
            </p:cNvPr>
            <p:cNvSpPr/>
            <p:nvPr/>
          </p:nvSpPr>
          <p:spPr>
            <a:xfrm>
              <a:off x="304799" y="1567538"/>
              <a:ext cx="3439711" cy="1045029"/>
            </a:xfrm>
            <a:prstGeom prst="upArrow">
              <a:avLst>
                <a:gd name="adj1" fmla="val 70690"/>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安全法规</a:t>
              </a:r>
              <a:r>
                <a:rPr lang="en-US" altLang="zh-CN" dirty="0">
                  <a:solidFill>
                    <a:schemeClr val="tx1"/>
                  </a:solidFill>
                </a:rPr>
                <a:t>【9-10</a:t>
              </a:r>
              <a:r>
                <a:rPr lang="zh-CN" altLang="en-US" dirty="0">
                  <a:solidFill>
                    <a:schemeClr val="tx1"/>
                  </a:solidFill>
                </a:rPr>
                <a:t>分</a:t>
              </a:r>
              <a:r>
                <a:rPr lang="en-US" altLang="zh-CN" dirty="0">
                  <a:solidFill>
                    <a:schemeClr val="tx1"/>
                  </a:solidFill>
                </a:rPr>
                <a:t>】</a:t>
              </a:r>
              <a:endParaRPr lang="zh-CN" altLang="en-US" dirty="0">
                <a:solidFill>
                  <a:schemeClr val="tx1"/>
                </a:solidFill>
              </a:endParaRPr>
            </a:p>
          </p:txBody>
        </p:sp>
        <p:sp>
          <p:nvSpPr>
            <p:cNvPr id="34" name="矩形 33">
              <a:extLst>
                <a:ext uri="{FF2B5EF4-FFF2-40B4-BE49-F238E27FC236}">
                  <a16:creationId xmlns:a16="http://schemas.microsoft.com/office/drawing/2014/main" id="{E1844F3C-5523-4639-894D-DAE6ACB78D2C}"/>
                </a:ext>
              </a:extLst>
            </p:cNvPr>
            <p:cNvSpPr/>
            <p:nvPr/>
          </p:nvSpPr>
          <p:spPr>
            <a:xfrm>
              <a:off x="838197" y="2988123"/>
              <a:ext cx="2471057" cy="65314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主要功能</a:t>
              </a:r>
              <a:r>
                <a:rPr lang="en-US" altLang="zh-CN" dirty="0">
                  <a:solidFill>
                    <a:schemeClr val="tx1"/>
                  </a:solidFill>
                </a:rPr>
                <a:t>【7-8</a:t>
              </a:r>
              <a:r>
                <a:rPr lang="zh-CN" altLang="en-US" dirty="0">
                  <a:solidFill>
                    <a:schemeClr val="tx1"/>
                  </a:solidFill>
                </a:rPr>
                <a:t>分</a:t>
              </a:r>
              <a:r>
                <a:rPr lang="en-US" altLang="zh-CN" dirty="0">
                  <a:solidFill>
                    <a:schemeClr val="tx1"/>
                  </a:solidFill>
                </a:rPr>
                <a:t>】</a:t>
              </a:r>
              <a:endParaRPr lang="zh-CN" altLang="en-US" dirty="0">
                <a:solidFill>
                  <a:schemeClr val="tx1"/>
                </a:solidFill>
              </a:endParaRPr>
            </a:p>
          </p:txBody>
        </p:sp>
        <p:sp>
          <p:nvSpPr>
            <p:cNvPr id="35" name="矩形 34">
              <a:extLst>
                <a:ext uri="{FF2B5EF4-FFF2-40B4-BE49-F238E27FC236}">
                  <a16:creationId xmlns:a16="http://schemas.microsoft.com/office/drawing/2014/main" id="{DE72B38A-48FB-4F08-BCE4-080BC3E7F6F2}"/>
                </a:ext>
              </a:extLst>
            </p:cNvPr>
            <p:cNvSpPr/>
            <p:nvPr/>
          </p:nvSpPr>
          <p:spPr>
            <a:xfrm>
              <a:off x="838197" y="4022267"/>
              <a:ext cx="2471057" cy="65314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次要功能</a:t>
              </a:r>
              <a:r>
                <a:rPr lang="en-US" altLang="zh-CN" dirty="0">
                  <a:solidFill>
                    <a:schemeClr val="tx1"/>
                  </a:solidFill>
                </a:rPr>
                <a:t>【5-6</a:t>
              </a:r>
              <a:r>
                <a:rPr lang="zh-CN" altLang="en-US" dirty="0">
                  <a:solidFill>
                    <a:schemeClr val="tx1"/>
                  </a:solidFill>
                </a:rPr>
                <a:t>分</a:t>
              </a:r>
              <a:r>
                <a:rPr lang="en-US" altLang="zh-CN" dirty="0">
                  <a:solidFill>
                    <a:schemeClr val="tx1"/>
                  </a:solidFill>
                </a:rPr>
                <a:t>】</a:t>
              </a:r>
              <a:endParaRPr lang="zh-CN" altLang="en-US" dirty="0">
                <a:solidFill>
                  <a:schemeClr val="tx1"/>
                </a:solidFill>
              </a:endParaRPr>
            </a:p>
          </p:txBody>
        </p:sp>
        <p:sp>
          <p:nvSpPr>
            <p:cNvPr id="36" name="矩形 35">
              <a:extLst>
                <a:ext uri="{FF2B5EF4-FFF2-40B4-BE49-F238E27FC236}">
                  <a16:creationId xmlns:a16="http://schemas.microsoft.com/office/drawing/2014/main" id="{9EB78303-8CB7-47A3-B490-219E28E33B5E}"/>
                </a:ext>
              </a:extLst>
            </p:cNvPr>
            <p:cNvSpPr/>
            <p:nvPr/>
          </p:nvSpPr>
          <p:spPr>
            <a:xfrm>
              <a:off x="838196" y="5061834"/>
              <a:ext cx="2471057" cy="65314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感官影响</a:t>
              </a:r>
              <a:r>
                <a:rPr lang="en-US" altLang="zh-CN" dirty="0">
                  <a:solidFill>
                    <a:schemeClr val="tx1"/>
                  </a:solidFill>
                </a:rPr>
                <a:t>【2-4</a:t>
              </a:r>
              <a:r>
                <a:rPr lang="zh-CN" altLang="en-US" dirty="0">
                  <a:solidFill>
                    <a:schemeClr val="tx1"/>
                  </a:solidFill>
                </a:rPr>
                <a:t>分</a:t>
              </a:r>
              <a:r>
                <a:rPr lang="en-US" altLang="zh-CN" dirty="0">
                  <a:solidFill>
                    <a:schemeClr val="tx1"/>
                  </a:solidFill>
                </a:rPr>
                <a:t>】</a:t>
              </a:r>
              <a:endParaRPr lang="zh-CN" altLang="en-US" dirty="0">
                <a:solidFill>
                  <a:schemeClr val="tx1"/>
                </a:solidFill>
              </a:endParaRPr>
            </a:p>
          </p:txBody>
        </p:sp>
        <p:sp>
          <p:nvSpPr>
            <p:cNvPr id="40" name="矩形 39">
              <a:extLst>
                <a:ext uri="{FF2B5EF4-FFF2-40B4-BE49-F238E27FC236}">
                  <a16:creationId xmlns:a16="http://schemas.microsoft.com/office/drawing/2014/main" id="{8F4FBBE9-D27C-4FFA-83AF-DFB8F8045C39}"/>
                </a:ext>
              </a:extLst>
            </p:cNvPr>
            <p:cNvSpPr/>
            <p:nvPr/>
          </p:nvSpPr>
          <p:spPr>
            <a:xfrm>
              <a:off x="838198" y="6030587"/>
              <a:ext cx="2471057" cy="51172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没有影响</a:t>
              </a:r>
              <a:r>
                <a:rPr lang="en-US" altLang="zh-CN" dirty="0">
                  <a:solidFill>
                    <a:schemeClr val="tx1"/>
                  </a:solidFill>
                </a:rPr>
                <a:t>【1</a:t>
              </a:r>
              <a:r>
                <a:rPr lang="zh-CN" altLang="en-US" dirty="0">
                  <a:solidFill>
                    <a:schemeClr val="tx1"/>
                  </a:solidFill>
                </a:rPr>
                <a:t>分</a:t>
              </a:r>
              <a:r>
                <a:rPr lang="en-US" altLang="zh-CN" dirty="0">
                  <a:solidFill>
                    <a:schemeClr val="tx1"/>
                  </a:solidFill>
                </a:rPr>
                <a:t>】</a:t>
              </a:r>
              <a:endParaRPr lang="zh-CN" altLang="en-US" dirty="0">
                <a:solidFill>
                  <a:schemeClr val="tx1"/>
                </a:solidFill>
              </a:endParaRPr>
            </a:p>
          </p:txBody>
        </p:sp>
        <p:cxnSp>
          <p:nvCxnSpPr>
            <p:cNvPr id="41" name="直接箭头连接符 40">
              <a:extLst>
                <a:ext uri="{FF2B5EF4-FFF2-40B4-BE49-F238E27FC236}">
                  <a16:creationId xmlns:a16="http://schemas.microsoft.com/office/drawing/2014/main" id="{60CE3443-DDAC-4CC4-ADCD-050E5C79FA7A}"/>
                </a:ext>
              </a:extLst>
            </p:cNvPr>
            <p:cNvCxnSpPr>
              <a:stCxn id="33" idx="3"/>
              <a:endCxn id="42" idx="1"/>
            </p:cNvCxnSpPr>
            <p:nvPr/>
          </p:nvCxnSpPr>
          <p:spPr>
            <a:xfrm flipV="1">
              <a:off x="3744510" y="2005931"/>
              <a:ext cx="1284690" cy="84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74544C78-27F9-46F6-97B7-12354B274F10}"/>
                </a:ext>
              </a:extLst>
            </p:cNvPr>
            <p:cNvSpPr/>
            <p:nvPr/>
          </p:nvSpPr>
          <p:spPr>
            <a:xfrm>
              <a:off x="5029200" y="1788216"/>
              <a:ext cx="2732314" cy="43542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安全</a:t>
              </a:r>
              <a:r>
                <a:rPr lang="en-US" altLang="zh-CN" dirty="0">
                  <a:solidFill>
                    <a:schemeClr val="tx1"/>
                  </a:solidFill>
                </a:rPr>
                <a:t>10</a:t>
              </a:r>
              <a:r>
                <a:rPr lang="zh-CN" altLang="en-US" dirty="0">
                  <a:solidFill>
                    <a:schemeClr val="tx1"/>
                  </a:solidFill>
                </a:rPr>
                <a:t>分</a:t>
              </a:r>
            </a:p>
          </p:txBody>
        </p:sp>
        <p:sp>
          <p:nvSpPr>
            <p:cNvPr id="43" name="矩形: 圆角 42">
              <a:extLst>
                <a:ext uri="{FF2B5EF4-FFF2-40B4-BE49-F238E27FC236}">
                  <a16:creationId xmlns:a16="http://schemas.microsoft.com/office/drawing/2014/main" id="{07FABDE4-E4F5-4F15-A0A2-E7D7C38958AA}"/>
                </a:ext>
              </a:extLst>
            </p:cNvPr>
            <p:cNvSpPr/>
            <p:nvPr/>
          </p:nvSpPr>
          <p:spPr>
            <a:xfrm>
              <a:off x="5029200" y="2332502"/>
              <a:ext cx="2732314" cy="43542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法规</a:t>
              </a:r>
              <a:r>
                <a:rPr lang="en-US" altLang="zh-CN" dirty="0">
                  <a:solidFill>
                    <a:schemeClr val="tx1"/>
                  </a:solidFill>
                </a:rPr>
                <a:t>9</a:t>
              </a:r>
              <a:r>
                <a:rPr lang="zh-CN" altLang="en-US" dirty="0">
                  <a:solidFill>
                    <a:schemeClr val="tx1"/>
                  </a:solidFill>
                </a:rPr>
                <a:t>分</a:t>
              </a:r>
            </a:p>
          </p:txBody>
        </p:sp>
        <p:cxnSp>
          <p:nvCxnSpPr>
            <p:cNvPr id="44" name="直接箭头连接符 43">
              <a:extLst>
                <a:ext uri="{FF2B5EF4-FFF2-40B4-BE49-F238E27FC236}">
                  <a16:creationId xmlns:a16="http://schemas.microsoft.com/office/drawing/2014/main" id="{016A71D5-0B39-4918-A136-A7A6F9F430D5}"/>
                </a:ext>
              </a:extLst>
            </p:cNvPr>
            <p:cNvCxnSpPr>
              <a:stCxn id="33" idx="3"/>
              <a:endCxn id="43" idx="1"/>
            </p:cNvCxnSpPr>
            <p:nvPr/>
          </p:nvCxnSpPr>
          <p:spPr>
            <a:xfrm>
              <a:off x="3744510" y="2090053"/>
              <a:ext cx="1284690" cy="4601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圆角 44">
              <a:extLst>
                <a:ext uri="{FF2B5EF4-FFF2-40B4-BE49-F238E27FC236}">
                  <a16:creationId xmlns:a16="http://schemas.microsoft.com/office/drawing/2014/main" id="{721E3580-750A-4112-AD73-3728EED000E6}"/>
                </a:ext>
              </a:extLst>
            </p:cNvPr>
            <p:cNvSpPr/>
            <p:nvPr/>
          </p:nvSpPr>
          <p:spPr>
            <a:xfrm>
              <a:off x="5029200" y="2865896"/>
              <a:ext cx="2732314" cy="4354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失去</a:t>
              </a:r>
              <a:r>
                <a:rPr lang="en-US" altLang="zh-CN" dirty="0">
                  <a:solidFill>
                    <a:schemeClr val="tx1"/>
                  </a:solidFill>
                </a:rPr>
                <a:t>8</a:t>
              </a:r>
              <a:r>
                <a:rPr lang="zh-CN" altLang="en-US" dirty="0">
                  <a:solidFill>
                    <a:schemeClr val="tx1"/>
                  </a:solidFill>
                </a:rPr>
                <a:t>分</a:t>
              </a:r>
            </a:p>
          </p:txBody>
        </p:sp>
        <p:cxnSp>
          <p:nvCxnSpPr>
            <p:cNvPr id="46" name="直接箭头连接符 45">
              <a:extLst>
                <a:ext uri="{FF2B5EF4-FFF2-40B4-BE49-F238E27FC236}">
                  <a16:creationId xmlns:a16="http://schemas.microsoft.com/office/drawing/2014/main" id="{9C76ABB7-14BC-4403-BDB6-A6612812AAB9}"/>
                </a:ext>
              </a:extLst>
            </p:cNvPr>
            <p:cNvCxnSpPr>
              <a:stCxn id="34" idx="3"/>
              <a:endCxn id="45" idx="1"/>
            </p:cNvCxnSpPr>
            <p:nvPr/>
          </p:nvCxnSpPr>
          <p:spPr>
            <a:xfrm flipV="1">
              <a:off x="3309254" y="3083611"/>
              <a:ext cx="1719946" cy="2310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096A62AB-C9F6-474C-9441-B0F7E05DE4A7}"/>
                </a:ext>
              </a:extLst>
            </p:cNvPr>
            <p:cNvSpPr/>
            <p:nvPr/>
          </p:nvSpPr>
          <p:spPr>
            <a:xfrm>
              <a:off x="5029200" y="3382966"/>
              <a:ext cx="2732314" cy="4354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降低</a:t>
              </a:r>
              <a:r>
                <a:rPr lang="en-US" altLang="zh-CN" dirty="0">
                  <a:solidFill>
                    <a:schemeClr val="tx1"/>
                  </a:solidFill>
                </a:rPr>
                <a:t>7</a:t>
              </a:r>
              <a:r>
                <a:rPr lang="zh-CN" altLang="en-US" dirty="0">
                  <a:solidFill>
                    <a:schemeClr val="tx1"/>
                  </a:solidFill>
                </a:rPr>
                <a:t>分</a:t>
              </a:r>
            </a:p>
          </p:txBody>
        </p:sp>
        <p:cxnSp>
          <p:nvCxnSpPr>
            <p:cNvPr id="48" name="直接箭头连接符 47">
              <a:extLst>
                <a:ext uri="{FF2B5EF4-FFF2-40B4-BE49-F238E27FC236}">
                  <a16:creationId xmlns:a16="http://schemas.microsoft.com/office/drawing/2014/main" id="{FF60BAE9-AEB1-4815-BF6C-10E9C55A4604}"/>
                </a:ext>
              </a:extLst>
            </p:cNvPr>
            <p:cNvCxnSpPr>
              <a:stCxn id="34" idx="3"/>
              <a:endCxn id="47" idx="1"/>
            </p:cNvCxnSpPr>
            <p:nvPr/>
          </p:nvCxnSpPr>
          <p:spPr>
            <a:xfrm>
              <a:off x="3309254" y="3314695"/>
              <a:ext cx="1719946" cy="2859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圆角 48">
              <a:extLst>
                <a:ext uri="{FF2B5EF4-FFF2-40B4-BE49-F238E27FC236}">
                  <a16:creationId xmlns:a16="http://schemas.microsoft.com/office/drawing/2014/main" id="{FD343196-A4E3-4ADD-B388-B2E42B5C99D9}"/>
                </a:ext>
              </a:extLst>
            </p:cNvPr>
            <p:cNvSpPr/>
            <p:nvPr/>
          </p:nvSpPr>
          <p:spPr>
            <a:xfrm>
              <a:off x="5029200" y="3943586"/>
              <a:ext cx="2732314" cy="435429"/>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失去</a:t>
              </a:r>
              <a:r>
                <a:rPr lang="en-US" altLang="zh-CN" dirty="0">
                  <a:solidFill>
                    <a:schemeClr val="tx1"/>
                  </a:solidFill>
                </a:rPr>
                <a:t>6</a:t>
              </a:r>
              <a:r>
                <a:rPr lang="zh-CN" altLang="en-US" dirty="0">
                  <a:solidFill>
                    <a:schemeClr val="tx1"/>
                  </a:solidFill>
                </a:rPr>
                <a:t>分</a:t>
              </a:r>
            </a:p>
          </p:txBody>
        </p:sp>
        <p:cxnSp>
          <p:nvCxnSpPr>
            <p:cNvPr id="50" name="直接箭头连接符 49">
              <a:extLst>
                <a:ext uri="{FF2B5EF4-FFF2-40B4-BE49-F238E27FC236}">
                  <a16:creationId xmlns:a16="http://schemas.microsoft.com/office/drawing/2014/main" id="{1AE079D4-6EA1-4E4A-BB99-A4BFA9D52443}"/>
                </a:ext>
              </a:extLst>
            </p:cNvPr>
            <p:cNvCxnSpPr>
              <a:stCxn id="35" idx="3"/>
              <a:endCxn id="49" idx="1"/>
            </p:cNvCxnSpPr>
            <p:nvPr/>
          </p:nvCxnSpPr>
          <p:spPr>
            <a:xfrm flipV="1">
              <a:off x="3309254" y="4161301"/>
              <a:ext cx="1719946" cy="1875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9BE8C1F8-C769-47DC-9323-735C44E980E6}"/>
                </a:ext>
              </a:extLst>
            </p:cNvPr>
            <p:cNvSpPr/>
            <p:nvPr/>
          </p:nvSpPr>
          <p:spPr>
            <a:xfrm>
              <a:off x="5029200" y="4476986"/>
              <a:ext cx="2732314" cy="435429"/>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降低</a:t>
              </a:r>
              <a:r>
                <a:rPr lang="en-US" altLang="zh-CN" dirty="0">
                  <a:solidFill>
                    <a:schemeClr val="tx1"/>
                  </a:solidFill>
                </a:rPr>
                <a:t>5</a:t>
              </a:r>
              <a:r>
                <a:rPr lang="zh-CN" altLang="en-US" dirty="0">
                  <a:solidFill>
                    <a:schemeClr val="tx1"/>
                  </a:solidFill>
                </a:rPr>
                <a:t>分</a:t>
              </a:r>
            </a:p>
          </p:txBody>
        </p:sp>
        <p:cxnSp>
          <p:nvCxnSpPr>
            <p:cNvPr id="52" name="直接箭头连接符 51">
              <a:extLst>
                <a:ext uri="{FF2B5EF4-FFF2-40B4-BE49-F238E27FC236}">
                  <a16:creationId xmlns:a16="http://schemas.microsoft.com/office/drawing/2014/main" id="{351DCBB3-80DF-4839-8A63-9A6214E2172D}"/>
                </a:ext>
              </a:extLst>
            </p:cNvPr>
            <p:cNvCxnSpPr>
              <a:stCxn id="35" idx="3"/>
              <a:endCxn id="51" idx="1"/>
            </p:cNvCxnSpPr>
            <p:nvPr/>
          </p:nvCxnSpPr>
          <p:spPr>
            <a:xfrm>
              <a:off x="3309254" y="4348839"/>
              <a:ext cx="1719946" cy="345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圆角 52">
              <a:extLst>
                <a:ext uri="{FF2B5EF4-FFF2-40B4-BE49-F238E27FC236}">
                  <a16:creationId xmlns:a16="http://schemas.microsoft.com/office/drawing/2014/main" id="{20EB4373-EDBA-48CB-B5EF-90471C1CDC5C}"/>
                </a:ext>
              </a:extLst>
            </p:cNvPr>
            <p:cNvSpPr/>
            <p:nvPr/>
          </p:nvSpPr>
          <p:spPr>
            <a:xfrm>
              <a:off x="5029200" y="5043040"/>
              <a:ext cx="2732314" cy="43542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非常不舒服</a:t>
              </a:r>
              <a:r>
                <a:rPr lang="en-US" altLang="zh-CN" dirty="0">
                  <a:solidFill>
                    <a:schemeClr val="tx1"/>
                  </a:solidFill>
                </a:rPr>
                <a:t>【</a:t>
              </a:r>
              <a:r>
                <a:rPr lang="zh-CN" altLang="en-US" dirty="0">
                  <a:solidFill>
                    <a:schemeClr val="tx1"/>
                  </a:solidFill>
                </a:rPr>
                <a:t>严重</a:t>
              </a:r>
              <a:r>
                <a:rPr lang="en-US" altLang="zh-CN" dirty="0">
                  <a:solidFill>
                    <a:schemeClr val="tx1"/>
                  </a:solidFill>
                </a:rPr>
                <a:t>】4</a:t>
              </a:r>
              <a:r>
                <a:rPr lang="zh-CN" altLang="en-US" dirty="0">
                  <a:solidFill>
                    <a:schemeClr val="tx1"/>
                  </a:solidFill>
                </a:rPr>
                <a:t>分</a:t>
              </a:r>
            </a:p>
          </p:txBody>
        </p:sp>
        <p:cxnSp>
          <p:nvCxnSpPr>
            <p:cNvPr id="54" name="直接箭头连接符 53">
              <a:extLst>
                <a:ext uri="{FF2B5EF4-FFF2-40B4-BE49-F238E27FC236}">
                  <a16:creationId xmlns:a16="http://schemas.microsoft.com/office/drawing/2014/main" id="{9B0252EF-807D-4D69-9CE6-9B9674A126FD}"/>
                </a:ext>
              </a:extLst>
            </p:cNvPr>
            <p:cNvCxnSpPr>
              <a:stCxn id="36" idx="3"/>
              <a:endCxn id="53" idx="1"/>
            </p:cNvCxnSpPr>
            <p:nvPr/>
          </p:nvCxnSpPr>
          <p:spPr>
            <a:xfrm flipV="1">
              <a:off x="3309253" y="5260755"/>
              <a:ext cx="1719947" cy="1276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D62A80DA-F060-4EE3-A6CD-4CED855914D6}"/>
                </a:ext>
              </a:extLst>
            </p:cNvPr>
            <p:cNvSpPr/>
            <p:nvPr/>
          </p:nvSpPr>
          <p:spPr>
            <a:xfrm>
              <a:off x="5029200" y="5554655"/>
              <a:ext cx="2732314" cy="43542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一般不舒服</a:t>
              </a:r>
              <a:r>
                <a:rPr lang="en-US" altLang="zh-CN" dirty="0">
                  <a:solidFill>
                    <a:schemeClr val="tx1"/>
                  </a:solidFill>
                </a:rPr>
                <a:t>【</a:t>
              </a:r>
              <a:r>
                <a:rPr lang="zh-CN" altLang="en-US" dirty="0">
                  <a:solidFill>
                    <a:schemeClr val="tx1"/>
                  </a:solidFill>
                </a:rPr>
                <a:t>中度</a:t>
              </a:r>
              <a:r>
                <a:rPr lang="en-US" altLang="zh-CN" dirty="0">
                  <a:solidFill>
                    <a:schemeClr val="tx1"/>
                  </a:solidFill>
                </a:rPr>
                <a:t>】3</a:t>
              </a:r>
              <a:r>
                <a:rPr lang="zh-CN" altLang="en-US" dirty="0">
                  <a:solidFill>
                    <a:schemeClr val="tx1"/>
                  </a:solidFill>
                </a:rPr>
                <a:t>分</a:t>
              </a:r>
            </a:p>
          </p:txBody>
        </p:sp>
        <p:cxnSp>
          <p:nvCxnSpPr>
            <p:cNvPr id="56" name="直接箭头连接符 55">
              <a:extLst>
                <a:ext uri="{FF2B5EF4-FFF2-40B4-BE49-F238E27FC236}">
                  <a16:creationId xmlns:a16="http://schemas.microsoft.com/office/drawing/2014/main" id="{C25A21BC-FBB5-4474-97B9-3D63250F284A}"/>
                </a:ext>
              </a:extLst>
            </p:cNvPr>
            <p:cNvCxnSpPr>
              <a:stCxn id="36" idx="3"/>
              <a:endCxn id="55" idx="1"/>
            </p:cNvCxnSpPr>
            <p:nvPr/>
          </p:nvCxnSpPr>
          <p:spPr>
            <a:xfrm>
              <a:off x="3309253" y="5388406"/>
              <a:ext cx="1719947" cy="3839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圆角 56">
              <a:extLst>
                <a:ext uri="{FF2B5EF4-FFF2-40B4-BE49-F238E27FC236}">
                  <a16:creationId xmlns:a16="http://schemas.microsoft.com/office/drawing/2014/main" id="{7C053A0A-2A11-472E-BC2D-3B22671B0BE8}"/>
                </a:ext>
              </a:extLst>
            </p:cNvPr>
            <p:cNvSpPr/>
            <p:nvPr/>
          </p:nvSpPr>
          <p:spPr>
            <a:xfrm>
              <a:off x="5029200" y="6066248"/>
              <a:ext cx="2732314" cy="43542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略微不舒服</a:t>
              </a:r>
              <a:r>
                <a:rPr lang="en-US" altLang="zh-CN" dirty="0">
                  <a:solidFill>
                    <a:schemeClr val="tx1"/>
                  </a:solidFill>
                </a:rPr>
                <a:t>【</a:t>
              </a:r>
              <a:r>
                <a:rPr lang="zh-CN" altLang="en-US" dirty="0">
                  <a:solidFill>
                    <a:schemeClr val="tx1"/>
                  </a:solidFill>
                </a:rPr>
                <a:t>轻微</a:t>
              </a:r>
              <a:r>
                <a:rPr lang="en-US" altLang="zh-CN" dirty="0">
                  <a:solidFill>
                    <a:schemeClr val="tx1"/>
                  </a:solidFill>
                </a:rPr>
                <a:t>】2</a:t>
              </a:r>
              <a:r>
                <a:rPr lang="zh-CN" altLang="en-US" dirty="0">
                  <a:solidFill>
                    <a:schemeClr val="tx1"/>
                  </a:solidFill>
                </a:rPr>
                <a:t>分</a:t>
              </a:r>
            </a:p>
          </p:txBody>
        </p:sp>
        <p:cxnSp>
          <p:nvCxnSpPr>
            <p:cNvPr id="58" name="直接箭头连接符 57">
              <a:extLst>
                <a:ext uri="{FF2B5EF4-FFF2-40B4-BE49-F238E27FC236}">
                  <a16:creationId xmlns:a16="http://schemas.microsoft.com/office/drawing/2014/main" id="{7E54CCC4-8FFE-4824-A5F5-3832E00EF8AF}"/>
                </a:ext>
              </a:extLst>
            </p:cNvPr>
            <p:cNvCxnSpPr>
              <a:stCxn id="36" idx="3"/>
              <a:endCxn id="57" idx="1"/>
            </p:cNvCxnSpPr>
            <p:nvPr/>
          </p:nvCxnSpPr>
          <p:spPr>
            <a:xfrm>
              <a:off x="3309253" y="5388406"/>
              <a:ext cx="1719947" cy="8955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5329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21" name="矩形 1">
            <a:extLst>
              <a:ext uri="{FF2B5EF4-FFF2-40B4-BE49-F238E27FC236}">
                <a16:creationId xmlns:a16="http://schemas.microsoft.com/office/drawing/2014/main" id="{D820E1EE-41D7-4C7A-A28B-730F5EBE2E1D}"/>
              </a:ext>
            </a:extLst>
          </p:cNvPr>
          <p:cNvSpPr>
            <a:spLocks noChangeArrowheads="1"/>
          </p:cNvSpPr>
          <p:nvPr/>
        </p:nvSpPr>
        <p:spPr bwMode="auto">
          <a:xfrm>
            <a:off x="862124" y="941427"/>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风险分析</a:t>
            </a:r>
            <a:endParaRPr lang="en-US" altLang="zh-CN" sz="2000">
              <a:latin typeface="微软雅黑" panose="020B0503020204020204" pitchFamily="34" charset="-122"/>
              <a:ea typeface="微软雅黑" panose="020B0503020204020204" pitchFamily="34" charset="-122"/>
            </a:endParaRPr>
          </a:p>
        </p:txBody>
      </p:sp>
      <p:sp>
        <p:nvSpPr>
          <p:cNvPr id="22" name="矩形 2">
            <a:extLst>
              <a:ext uri="{FF2B5EF4-FFF2-40B4-BE49-F238E27FC236}">
                <a16:creationId xmlns:a16="http://schemas.microsoft.com/office/drawing/2014/main" id="{967A646E-9FE3-4497-9C9E-2CB61B570C1F}"/>
              </a:ext>
            </a:extLst>
          </p:cNvPr>
          <p:cNvSpPr>
            <a:spLocks noChangeArrowheads="1"/>
          </p:cNvSpPr>
          <p:nvPr/>
        </p:nvSpPr>
        <p:spPr bwMode="auto">
          <a:xfrm>
            <a:off x="1849549" y="1843127"/>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分析目的</a:t>
            </a:r>
          </a:p>
        </p:txBody>
      </p:sp>
      <p:sp>
        <p:nvSpPr>
          <p:cNvPr id="23" name="矩形 3">
            <a:extLst>
              <a:ext uri="{FF2B5EF4-FFF2-40B4-BE49-F238E27FC236}">
                <a16:creationId xmlns:a16="http://schemas.microsoft.com/office/drawing/2014/main" id="{A7BE107C-755E-446B-AE1B-9D7F4B754F2F}"/>
              </a:ext>
            </a:extLst>
          </p:cNvPr>
          <p:cNvSpPr>
            <a:spLocks noChangeArrowheads="1"/>
          </p:cNvSpPr>
          <p:nvPr/>
        </p:nvSpPr>
        <p:spPr bwMode="auto">
          <a:xfrm>
            <a:off x="1849549" y="2513052"/>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设计控制</a:t>
            </a:r>
            <a:endParaRPr lang="en-US" altLang="zh-CN">
              <a:latin typeface="微软雅黑" panose="020B0503020204020204" pitchFamily="34" charset="-122"/>
              <a:ea typeface="微软雅黑" panose="020B0503020204020204" pitchFamily="34" charset="-122"/>
            </a:endParaRPr>
          </a:p>
        </p:txBody>
      </p:sp>
      <p:sp>
        <p:nvSpPr>
          <p:cNvPr id="24" name="矩形 4">
            <a:extLst>
              <a:ext uri="{FF2B5EF4-FFF2-40B4-BE49-F238E27FC236}">
                <a16:creationId xmlns:a16="http://schemas.microsoft.com/office/drawing/2014/main" id="{4E4DA449-F875-431A-967A-8AE3EB2089A8}"/>
              </a:ext>
            </a:extLst>
          </p:cNvPr>
          <p:cNvSpPr>
            <a:spLocks noChangeArrowheads="1"/>
          </p:cNvSpPr>
          <p:nvPr/>
        </p:nvSpPr>
        <p:spPr bwMode="auto">
          <a:xfrm>
            <a:off x="1852724" y="3243302"/>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预防控制</a:t>
            </a:r>
          </a:p>
        </p:txBody>
      </p:sp>
      <p:sp>
        <p:nvSpPr>
          <p:cNvPr id="25" name="矩形 5">
            <a:extLst>
              <a:ext uri="{FF2B5EF4-FFF2-40B4-BE49-F238E27FC236}">
                <a16:creationId xmlns:a16="http://schemas.microsoft.com/office/drawing/2014/main" id="{B15EA309-1692-4996-BC98-9FECB4F55A58}"/>
              </a:ext>
            </a:extLst>
          </p:cNvPr>
          <p:cNvSpPr>
            <a:spLocks noChangeArrowheads="1"/>
          </p:cNvSpPr>
          <p:nvPr/>
        </p:nvSpPr>
        <p:spPr bwMode="auto">
          <a:xfrm>
            <a:off x="1855899" y="3937039"/>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探测控制</a:t>
            </a:r>
          </a:p>
        </p:txBody>
      </p:sp>
      <p:sp>
        <p:nvSpPr>
          <p:cNvPr id="26" name="右箭头 14">
            <a:extLst>
              <a:ext uri="{FF2B5EF4-FFF2-40B4-BE49-F238E27FC236}">
                <a16:creationId xmlns:a16="http://schemas.microsoft.com/office/drawing/2014/main" id="{5566B241-52A5-4439-AA4B-96794C9EC224}"/>
              </a:ext>
            </a:extLst>
          </p:cNvPr>
          <p:cNvSpPr>
            <a:spLocks noChangeArrowheads="1"/>
          </p:cNvSpPr>
          <p:nvPr/>
        </p:nvSpPr>
        <p:spPr bwMode="auto">
          <a:xfrm>
            <a:off x="3311637" y="5316578"/>
            <a:ext cx="434975" cy="273050"/>
          </a:xfrm>
          <a:prstGeom prst="rightArrow">
            <a:avLst>
              <a:gd name="adj1" fmla="val 50000"/>
              <a:gd name="adj2" fmla="val 49562"/>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27" name="矩形 21">
            <a:extLst>
              <a:ext uri="{FF2B5EF4-FFF2-40B4-BE49-F238E27FC236}">
                <a16:creationId xmlns:a16="http://schemas.microsoft.com/office/drawing/2014/main" id="{32663A1E-AED8-4E4D-8B5E-F5BFCBAB10DA}"/>
              </a:ext>
            </a:extLst>
          </p:cNvPr>
          <p:cNvSpPr>
            <a:spLocks noChangeArrowheads="1"/>
          </p:cNvSpPr>
          <p:nvPr/>
        </p:nvSpPr>
        <p:spPr bwMode="auto">
          <a:xfrm>
            <a:off x="1847962" y="4599027"/>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控制的确认</a:t>
            </a:r>
            <a:endParaRPr lang="en-US" altLang="zh-CN">
              <a:latin typeface="微软雅黑" panose="020B0503020204020204" pitchFamily="34" charset="-122"/>
              <a:ea typeface="微软雅黑" panose="020B0503020204020204" pitchFamily="34" charset="-122"/>
            </a:endParaRPr>
          </a:p>
        </p:txBody>
      </p:sp>
      <p:sp>
        <p:nvSpPr>
          <p:cNvPr id="28" name="矩形 18">
            <a:extLst>
              <a:ext uri="{FF2B5EF4-FFF2-40B4-BE49-F238E27FC236}">
                <a16:creationId xmlns:a16="http://schemas.microsoft.com/office/drawing/2014/main" id="{24930F78-6C38-4000-8D74-D3F9EAC076AB}"/>
              </a:ext>
            </a:extLst>
          </p:cNvPr>
          <p:cNvSpPr>
            <a:spLocks noChangeArrowheads="1"/>
          </p:cNvSpPr>
          <p:nvPr/>
        </p:nvSpPr>
        <p:spPr bwMode="auto">
          <a:xfrm>
            <a:off x="1847962" y="5268952"/>
            <a:ext cx="1336675"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风险评估</a:t>
            </a:r>
          </a:p>
        </p:txBody>
      </p:sp>
      <p:cxnSp>
        <p:nvCxnSpPr>
          <p:cNvPr id="29" name="肘形连接符 7">
            <a:extLst>
              <a:ext uri="{FF2B5EF4-FFF2-40B4-BE49-F238E27FC236}">
                <a16:creationId xmlns:a16="http://schemas.microsoft.com/office/drawing/2014/main" id="{69587DAE-CCD3-4392-966D-2815ABB0C709}"/>
              </a:ext>
            </a:extLst>
          </p:cNvPr>
          <p:cNvCxnSpPr>
            <a:cxnSpLocks noChangeShapeType="1"/>
            <a:stCxn id="21" idx="2"/>
            <a:endCxn id="22" idx="1"/>
          </p:cNvCxnSpPr>
          <p:nvPr/>
        </p:nvCxnSpPr>
        <p:spPr bwMode="auto">
          <a:xfrm rot="16200000" flipH="1">
            <a:off x="1318531" y="1496258"/>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肘形连接符 9">
            <a:extLst>
              <a:ext uri="{FF2B5EF4-FFF2-40B4-BE49-F238E27FC236}">
                <a16:creationId xmlns:a16="http://schemas.microsoft.com/office/drawing/2014/main" id="{67D963B9-7722-4E07-9519-96EC279C4CF6}"/>
              </a:ext>
            </a:extLst>
          </p:cNvPr>
          <p:cNvCxnSpPr>
            <a:cxnSpLocks noChangeShapeType="1"/>
            <a:stCxn id="21" idx="2"/>
            <a:endCxn id="23" idx="1"/>
          </p:cNvCxnSpPr>
          <p:nvPr/>
        </p:nvCxnSpPr>
        <p:spPr bwMode="auto">
          <a:xfrm rot="16200000" flipH="1">
            <a:off x="983568" y="1831221"/>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肘形连接符 12">
            <a:extLst>
              <a:ext uri="{FF2B5EF4-FFF2-40B4-BE49-F238E27FC236}">
                <a16:creationId xmlns:a16="http://schemas.microsoft.com/office/drawing/2014/main" id="{ED372173-3814-4BFC-8DE3-F9D36E63303A}"/>
              </a:ext>
            </a:extLst>
          </p:cNvPr>
          <p:cNvCxnSpPr>
            <a:cxnSpLocks noChangeShapeType="1"/>
            <a:stCxn id="21" idx="2"/>
            <a:endCxn id="24" idx="1"/>
          </p:cNvCxnSpPr>
          <p:nvPr/>
        </p:nvCxnSpPr>
        <p:spPr bwMode="auto">
          <a:xfrm rot="16200000" flipH="1">
            <a:off x="620030" y="2194759"/>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肘形连接符 16">
            <a:extLst>
              <a:ext uri="{FF2B5EF4-FFF2-40B4-BE49-F238E27FC236}">
                <a16:creationId xmlns:a16="http://schemas.microsoft.com/office/drawing/2014/main" id="{4B900477-3925-4AA9-B35B-41161EA7598D}"/>
              </a:ext>
            </a:extLst>
          </p:cNvPr>
          <p:cNvCxnSpPr>
            <a:cxnSpLocks noChangeShapeType="1"/>
            <a:stCxn id="21" idx="2"/>
            <a:endCxn id="25" idx="1"/>
          </p:cNvCxnSpPr>
          <p:nvPr/>
        </p:nvCxnSpPr>
        <p:spPr bwMode="auto">
          <a:xfrm rot="16200000" flipH="1">
            <a:off x="274750" y="2540039"/>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肘形连接符 19">
            <a:extLst>
              <a:ext uri="{FF2B5EF4-FFF2-40B4-BE49-F238E27FC236}">
                <a16:creationId xmlns:a16="http://schemas.microsoft.com/office/drawing/2014/main" id="{BC518718-05CA-4232-A3F3-E18E4455858C}"/>
              </a:ext>
            </a:extLst>
          </p:cNvPr>
          <p:cNvCxnSpPr>
            <a:cxnSpLocks noChangeShapeType="1"/>
            <a:stCxn id="21" idx="2"/>
            <a:endCxn id="27" idx="1"/>
          </p:cNvCxnSpPr>
          <p:nvPr/>
        </p:nvCxnSpPr>
        <p:spPr bwMode="auto">
          <a:xfrm rot="16200000" flipH="1">
            <a:off x="-61007" y="2875796"/>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肘形连接符 29">
            <a:extLst>
              <a:ext uri="{FF2B5EF4-FFF2-40B4-BE49-F238E27FC236}">
                <a16:creationId xmlns:a16="http://schemas.microsoft.com/office/drawing/2014/main" id="{FD86FFFA-F33F-4BBA-94F9-B8E6C82AE7DA}"/>
              </a:ext>
            </a:extLst>
          </p:cNvPr>
          <p:cNvCxnSpPr>
            <a:cxnSpLocks noChangeShapeType="1"/>
            <a:stCxn id="21" idx="2"/>
            <a:endCxn id="28" idx="1"/>
          </p:cNvCxnSpPr>
          <p:nvPr/>
        </p:nvCxnSpPr>
        <p:spPr bwMode="auto">
          <a:xfrm rot="16200000" flipH="1">
            <a:off x="-395176" y="3209965"/>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矩形 1">
            <a:extLst>
              <a:ext uri="{FF2B5EF4-FFF2-40B4-BE49-F238E27FC236}">
                <a16:creationId xmlns:a16="http://schemas.microsoft.com/office/drawing/2014/main" id="{19073BED-1003-4BE0-99AC-7456ABF0E253}"/>
              </a:ext>
            </a:extLst>
          </p:cNvPr>
          <p:cNvSpPr>
            <a:spLocks noChangeArrowheads="1"/>
          </p:cNvSpPr>
          <p:nvPr/>
        </p:nvSpPr>
        <p:spPr bwMode="auto">
          <a:xfrm>
            <a:off x="3756137" y="1371181"/>
            <a:ext cx="7361190" cy="4480842"/>
          </a:xfrm>
          <a:prstGeom prst="rect">
            <a:avLst/>
          </a:prstGeom>
          <a:solidFill>
            <a:schemeClr val="accent6">
              <a:lumMod val="20000"/>
              <a:lumOff val="80000"/>
            </a:schemeClr>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defRPr/>
            </a:pPr>
            <a:r>
              <a:rPr lang="en-US" altLang="zh-CN" sz="1600" b="1" dirty="0">
                <a:solidFill>
                  <a:srgbClr val="FF0000"/>
                </a:solidFill>
                <a:latin typeface="微软雅黑" panose="020B0503020204020204" pitchFamily="34" charset="-122"/>
                <a:ea typeface="微软雅黑" panose="020B0503020204020204" pitchFamily="34" charset="-122"/>
              </a:rPr>
              <a:t>2</a:t>
            </a:r>
            <a:r>
              <a:rPr lang="zh-CN" altLang="en-US" sz="1600" b="1" dirty="0">
                <a:solidFill>
                  <a:srgbClr val="FF0000"/>
                </a:solidFill>
                <a:latin typeface="微软雅黑" panose="020B0503020204020204" pitchFamily="34" charset="-122"/>
                <a:ea typeface="微软雅黑" panose="020B0503020204020204" pitchFamily="34" charset="-122"/>
              </a:rPr>
              <a:t>）频度（</a:t>
            </a:r>
            <a:r>
              <a:rPr lang="en-US" altLang="zh-CN" sz="1600" b="1" dirty="0">
                <a:solidFill>
                  <a:srgbClr val="FF0000"/>
                </a:solidFill>
                <a:latin typeface="微软雅黑" panose="020B0503020204020204" pitchFamily="34" charset="-122"/>
                <a:ea typeface="微软雅黑" panose="020B0503020204020204" pitchFamily="34" charset="-122"/>
              </a:rPr>
              <a:t>O</a:t>
            </a:r>
            <a:r>
              <a:rPr lang="zh-CN" altLang="en-US" sz="1600" b="1" dirty="0">
                <a:solidFill>
                  <a:srgbClr val="FF0000"/>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频度评级是根据</a:t>
            </a:r>
            <a:r>
              <a:rPr lang="zh-CN" altLang="en-US" sz="1600" b="1" dirty="0">
                <a:solidFill>
                  <a:srgbClr val="FF0000"/>
                </a:solidFill>
                <a:latin typeface="微软雅黑" panose="020B0503020204020204" pitchFamily="34" charset="-122"/>
                <a:ea typeface="微软雅黑" panose="020B0503020204020204" pitchFamily="34" charset="-122"/>
              </a:rPr>
              <a:t>评级标准</a:t>
            </a:r>
            <a:r>
              <a:rPr lang="zh-CN" altLang="en-US" sz="1600" dirty="0">
                <a:latin typeface="微软雅黑" panose="020B0503020204020204" pitchFamily="34" charset="-122"/>
                <a:ea typeface="微软雅黑" panose="020B0503020204020204" pitchFamily="34" charset="-122"/>
              </a:rPr>
              <a:t>对预防控制有效性的衡量。</a:t>
            </a:r>
          </a:p>
          <a:p>
            <a:pPr marL="285750" indent="-285750" algn="just">
              <a:lnSpc>
                <a:spcPct val="150000"/>
              </a:lnSpc>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频度评级表可以扩充，以包括特定产品的示例。</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项目团队应就</a:t>
            </a:r>
            <a:r>
              <a:rPr lang="zh-CN" altLang="en-US" sz="1600" b="1" dirty="0">
                <a:solidFill>
                  <a:srgbClr val="FF0000"/>
                </a:solidFill>
                <a:latin typeface="微软雅黑" panose="020B0503020204020204" pitchFamily="34" charset="-122"/>
                <a:ea typeface="微软雅黑" panose="020B0503020204020204" pitchFamily="34" charset="-122"/>
              </a:rPr>
              <a:t>评估标准</a:t>
            </a:r>
            <a:r>
              <a:rPr lang="zh-CN" altLang="en-US" sz="1600" dirty="0">
                <a:latin typeface="微软雅黑" panose="020B0503020204020204" pitchFamily="34" charset="-122"/>
                <a:ea typeface="微软雅黑" panose="020B0503020204020204" pitchFamily="34" charset="-122"/>
              </a:rPr>
              <a:t>和</a:t>
            </a:r>
            <a:r>
              <a:rPr lang="zh-CN" altLang="en-US" sz="1600" b="1" dirty="0">
                <a:solidFill>
                  <a:srgbClr val="FF0000"/>
                </a:solidFill>
                <a:latin typeface="微软雅黑" panose="020B0503020204020204" pitchFamily="34" charset="-122"/>
                <a:ea typeface="微软雅黑" panose="020B0503020204020204" pitchFamily="34" charset="-122"/>
              </a:rPr>
              <a:t>评级体系</a:t>
            </a:r>
            <a:r>
              <a:rPr lang="zh-CN" altLang="en-US" sz="1600" dirty="0">
                <a:latin typeface="微软雅黑" panose="020B0503020204020204" pitchFamily="34" charset="-122"/>
                <a:ea typeface="微软雅黑" panose="020B0503020204020204" pitchFamily="34" charset="-122"/>
              </a:rPr>
              <a:t>达成一致，即使根据单个设计分析（例如客车、卡车、摩托车等）做了修改，该标准和体系也是一致的。</a:t>
            </a:r>
          </a:p>
          <a:p>
            <a:pPr marL="285750" indent="-285750" algn="just">
              <a:lnSpc>
                <a:spcPct val="150000"/>
              </a:lnSpc>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频度评级值是</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范围内的一个</a:t>
            </a:r>
            <a:r>
              <a:rPr lang="zh-CN" altLang="en-US" sz="1600" b="1" dirty="0">
                <a:solidFill>
                  <a:srgbClr val="FF0000"/>
                </a:solidFill>
                <a:latin typeface="微软雅黑" panose="020B0503020204020204" pitchFamily="34" charset="-122"/>
                <a:ea typeface="微软雅黑" panose="020B0503020204020204" pitchFamily="34" charset="-122"/>
              </a:rPr>
              <a:t>相对级别</a:t>
            </a:r>
            <a:r>
              <a:rPr lang="zh-CN" altLang="en-US" sz="1600" dirty="0">
                <a:latin typeface="微软雅黑" panose="020B0503020204020204" pitchFamily="34" charset="-122"/>
                <a:ea typeface="微软雅黑" panose="020B0503020204020204" pitchFamily="34" charset="-122"/>
              </a:rPr>
              <a:t>，可能不能反映实际发生的情况。</a:t>
            </a:r>
          </a:p>
          <a:p>
            <a:pPr marL="285750" indent="-285750" algn="just">
              <a:lnSpc>
                <a:spcPct val="150000"/>
              </a:lnSpc>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根据评级表，并考虑</a:t>
            </a:r>
            <a:r>
              <a:rPr lang="zh-CN" altLang="en-US" sz="1600" b="1" dirty="0">
                <a:solidFill>
                  <a:srgbClr val="FF0000"/>
                </a:solidFill>
                <a:latin typeface="微软雅黑" panose="020B0503020204020204" pitchFamily="34" charset="-122"/>
                <a:ea typeface="微软雅黑" panose="020B0503020204020204" pitchFamily="34" charset="-122"/>
              </a:rPr>
              <a:t>已经完成</a:t>
            </a:r>
            <a:r>
              <a:rPr lang="zh-CN" altLang="en-US" sz="1600" dirty="0">
                <a:latin typeface="微软雅黑" panose="020B0503020204020204" pitchFamily="34" charset="-122"/>
                <a:ea typeface="微软雅黑" panose="020B0503020204020204" pitchFamily="34" charset="-122"/>
              </a:rPr>
              <a:t>的探测控制的结果，频度评级描述了顾客操作中可能发生的潜在失效起因。</a:t>
            </a:r>
          </a:p>
          <a:p>
            <a:pPr marL="285750" indent="-285750" algn="just">
              <a:lnSpc>
                <a:spcPct val="150000"/>
              </a:lnSpc>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在分析评价值时，可以查阅</a:t>
            </a:r>
            <a:r>
              <a:rPr lang="zh-CN" altLang="en-US" sz="1600" b="1" dirty="0">
                <a:solidFill>
                  <a:srgbClr val="FF0000"/>
                </a:solidFill>
                <a:latin typeface="微软雅黑" panose="020B0503020204020204" pitchFamily="34" charset="-122"/>
                <a:ea typeface="微软雅黑" panose="020B0503020204020204" pitchFamily="34" charset="-122"/>
              </a:rPr>
              <a:t>类似产品</a:t>
            </a:r>
            <a:r>
              <a:rPr lang="zh-CN" altLang="en-US" sz="1600" dirty="0">
                <a:latin typeface="微软雅黑" panose="020B0503020204020204" pitchFamily="34" charset="-122"/>
                <a:ea typeface="微软雅黑" panose="020B0503020204020204" pitchFamily="34" charset="-122"/>
              </a:rPr>
              <a:t>领域的专家意见、数据手册、保修数据库和其它经验。</a:t>
            </a:r>
          </a:p>
          <a:p>
            <a:pPr marL="285750" indent="-285750" algn="just">
              <a:lnSpc>
                <a:spcPct val="150000"/>
              </a:lnSpc>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当针对频度评定</a:t>
            </a:r>
            <a:r>
              <a:rPr lang="zh-CN" altLang="en-US" sz="1600" b="1" dirty="0">
                <a:solidFill>
                  <a:srgbClr val="FF0000"/>
                </a:solidFill>
                <a:latin typeface="微软雅黑" panose="020B0503020204020204" pitchFamily="34" charset="-122"/>
                <a:ea typeface="微软雅黑" panose="020B0503020204020204" pitchFamily="34" charset="-122"/>
              </a:rPr>
              <a:t>失效起因</a:t>
            </a:r>
            <a:r>
              <a:rPr lang="zh-CN" altLang="en-US" sz="1600" dirty="0">
                <a:latin typeface="微软雅黑" panose="020B0503020204020204" pitchFamily="34" charset="-122"/>
                <a:ea typeface="微软雅黑" panose="020B0503020204020204" pitchFamily="34" charset="-122"/>
              </a:rPr>
              <a:t>时，考虑了对当前预防控制有效性的估计。评级的</a:t>
            </a:r>
            <a:r>
              <a:rPr lang="zh-CN" altLang="en-US" sz="1600" b="1" dirty="0">
                <a:solidFill>
                  <a:srgbClr val="FF0000"/>
                </a:solidFill>
                <a:latin typeface="微软雅黑" panose="020B0503020204020204" pitchFamily="34" charset="-122"/>
                <a:ea typeface="微软雅黑" panose="020B0503020204020204" pitchFamily="34" charset="-122"/>
              </a:rPr>
              <a:t>准确性</a:t>
            </a:r>
            <a:r>
              <a:rPr lang="zh-CN" altLang="en-US" sz="1600" dirty="0">
                <a:latin typeface="微软雅黑" panose="020B0503020204020204" pitchFamily="34" charset="-122"/>
                <a:ea typeface="微软雅黑" panose="020B0503020204020204" pitchFamily="34" charset="-122"/>
              </a:rPr>
              <a:t>取决于对预防控制的描述。</a:t>
            </a:r>
          </a:p>
        </p:txBody>
      </p:sp>
    </p:spTree>
    <p:extLst>
      <p:ext uri="{BB962C8B-B14F-4D97-AF65-F5344CB8AC3E}">
        <p14:creationId xmlns:p14="http://schemas.microsoft.com/office/powerpoint/2010/main" val="38951801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21" name="矩形 1">
            <a:extLst>
              <a:ext uri="{FF2B5EF4-FFF2-40B4-BE49-F238E27FC236}">
                <a16:creationId xmlns:a16="http://schemas.microsoft.com/office/drawing/2014/main" id="{D820E1EE-41D7-4C7A-A28B-730F5EBE2E1D}"/>
              </a:ext>
            </a:extLst>
          </p:cNvPr>
          <p:cNvSpPr>
            <a:spLocks noChangeArrowheads="1"/>
          </p:cNvSpPr>
          <p:nvPr/>
        </p:nvSpPr>
        <p:spPr bwMode="auto">
          <a:xfrm>
            <a:off x="382741" y="941427"/>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风险分析</a:t>
            </a:r>
            <a:endParaRPr lang="en-US" altLang="zh-CN" sz="2000">
              <a:latin typeface="微软雅黑" panose="020B0503020204020204" pitchFamily="34" charset="-122"/>
              <a:ea typeface="微软雅黑" panose="020B0503020204020204" pitchFamily="34" charset="-122"/>
            </a:endParaRPr>
          </a:p>
        </p:txBody>
      </p:sp>
      <p:sp>
        <p:nvSpPr>
          <p:cNvPr id="22" name="矩形 2">
            <a:extLst>
              <a:ext uri="{FF2B5EF4-FFF2-40B4-BE49-F238E27FC236}">
                <a16:creationId xmlns:a16="http://schemas.microsoft.com/office/drawing/2014/main" id="{967A646E-9FE3-4497-9C9E-2CB61B570C1F}"/>
              </a:ext>
            </a:extLst>
          </p:cNvPr>
          <p:cNvSpPr>
            <a:spLocks noChangeArrowheads="1"/>
          </p:cNvSpPr>
          <p:nvPr/>
        </p:nvSpPr>
        <p:spPr bwMode="auto">
          <a:xfrm>
            <a:off x="1370166" y="1843127"/>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分析目的</a:t>
            </a:r>
          </a:p>
        </p:txBody>
      </p:sp>
      <p:sp>
        <p:nvSpPr>
          <p:cNvPr id="23" name="矩形 3">
            <a:extLst>
              <a:ext uri="{FF2B5EF4-FFF2-40B4-BE49-F238E27FC236}">
                <a16:creationId xmlns:a16="http://schemas.microsoft.com/office/drawing/2014/main" id="{A7BE107C-755E-446B-AE1B-9D7F4B754F2F}"/>
              </a:ext>
            </a:extLst>
          </p:cNvPr>
          <p:cNvSpPr>
            <a:spLocks noChangeArrowheads="1"/>
          </p:cNvSpPr>
          <p:nvPr/>
        </p:nvSpPr>
        <p:spPr bwMode="auto">
          <a:xfrm>
            <a:off x="1370166" y="2513052"/>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设计控制</a:t>
            </a:r>
            <a:endParaRPr lang="en-US" altLang="zh-CN">
              <a:latin typeface="微软雅黑" panose="020B0503020204020204" pitchFamily="34" charset="-122"/>
              <a:ea typeface="微软雅黑" panose="020B0503020204020204" pitchFamily="34" charset="-122"/>
            </a:endParaRPr>
          </a:p>
        </p:txBody>
      </p:sp>
      <p:sp>
        <p:nvSpPr>
          <p:cNvPr id="24" name="矩形 4">
            <a:extLst>
              <a:ext uri="{FF2B5EF4-FFF2-40B4-BE49-F238E27FC236}">
                <a16:creationId xmlns:a16="http://schemas.microsoft.com/office/drawing/2014/main" id="{4E4DA449-F875-431A-967A-8AE3EB2089A8}"/>
              </a:ext>
            </a:extLst>
          </p:cNvPr>
          <p:cNvSpPr>
            <a:spLocks noChangeArrowheads="1"/>
          </p:cNvSpPr>
          <p:nvPr/>
        </p:nvSpPr>
        <p:spPr bwMode="auto">
          <a:xfrm>
            <a:off x="1373341" y="3243302"/>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预防控制</a:t>
            </a:r>
          </a:p>
        </p:txBody>
      </p:sp>
      <p:sp>
        <p:nvSpPr>
          <p:cNvPr id="25" name="矩形 5">
            <a:extLst>
              <a:ext uri="{FF2B5EF4-FFF2-40B4-BE49-F238E27FC236}">
                <a16:creationId xmlns:a16="http://schemas.microsoft.com/office/drawing/2014/main" id="{B15EA309-1692-4996-BC98-9FECB4F55A58}"/>
              </a:ext>
            </a:extLst>
          </p:cNvPr>
          <p:cNvSpPr>
            <a:spLocks noChangeArrowheads="1"/>
          </p:cNvSpPr>
          <p:nvPr/>
        </p:nvSpPr>
        <p:spPr bwMode="auto">
          <a:xfrm>
            <a:off x="1376516" y="3937039"/>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探测控制</a:t>
            </a:r>
          </a:p>
        </p:txBody>
      </p:sp>
      <p:sp>
        <p:nvSpPr>
          <p:cNvPr id="26" name="右箭头 14">
            <a:extLst>
              <a:ext uri="{FF2B5EF4-FFF2-40B4-BE49-F238E27FC236}">
                <a16:creationId xmlns:a16="http://schemas.microsoft.com/office/drawing/2014/main" id="{5566B241-52A5-4439-AA4B-96794C9EC224}"/>
              </a:ext>
            </a:extLst>
          </p:cNvPr>
          <p:cNvSpPr>
            <a:spLocks noChangeArrowheads="1"/>
          </p:cNvSpPr>
          <p:nvPr/>
        </p:nvSpPr>
        <p:spPr bwMode="auto">
          <a:xfrm>
            <a:off x="2806094" y="5316577"/>
            <a:ext cx="484103" cy="273050"/>
          </a:xfrm>
          <a:prstGeom prst="rightArrow">
            <a:avLst>
              <a:gd name="adj1" fmla="val 50000"/>
              <a:gd name="adj2" fmla="val 49562"/>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27" name="矩形 21">
            <a:extLst>
              <a:ext uri="{FF2B5EF4-FFF2-40B4-BE49-F238E27FC236}">
                <a16:creationId xmlns:a16="http://schemas.microsoft.com/office/drawing/2014/main" id="{32663A1E-AED8-4E4D-8B5E-F5BFCBAB10DA}"/>
              </a:ext>
            </a:extLst>
          </p:cNvPr>
          <p:cNvSpPr>
            <a:spLocks noChangeArrowheads="1"/>
          </p:cNvSpPr>
          <p:nvPr/>
        </p:nvSpPr>
        <p:spPr bwMode="auto">
          <a:xfrm>
            <a:off x="1368579" y="4599027"/>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控制的确认</a:t>
            </a:r>
            <a:endParaRPr lang="en-US" altLang="zh-CN">
              <a:latin typeface="微软雅黑" panose="020B0503020204020204" pitchFamily="34" charset="-122"/>
              <a:ea typeface="微软雅黑" panose="020B0503020204020204" pitchFamily="34" charset="-122"/>
            </a:endParaRPr>
          </a:p>
        </p:txBody>
      </p:sp>
      <p:sp>
        <p:nvSpPr>
          <p:cNvPr id="28" name="矩形 18">
            <a:extLst>
              <a:ext uri="{FF2B5EF4-FFF2-40B4-BE49-F238E27FC236}">
                <a16:creationId xmlns:a16="http://schemas.microsoft.com/office/drawing/2014/main" id="{24930F78-6C38-4000-8D74-D3F9EAC076AB}"/>
              </a:ext>
            </a:extLst>
          </p:cNvPr>
          <p:cNvSpPr>
            <a:spLocks noChangeArrowheads="1"/>
          </p:cNvSpPr>
          <p:nvPr/>
        </p:nvSpPr>
        <p:spPr bwMode="auto">
          <a:xfrm>
            <a:off x="1368579" y="5268952"/>
            <a:ext cx="1336675"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风险评估</a:t>
            </a:r>
          </a:p>
        </p:txBody>
      </p:sp>
      <p:cxnSp>
        <p:nvCxnSpPr>
          <p:cNvPr id="29" name="肘形连接符 7">
            <a:extLst>
              <a:ext uri="{FF2B5EF4-FFF2-40B4-BE49-F238E27FC236}">
                <a16:creationId xmlns:a16="http://schemas.microsoft.com/office/drawing/2014/main" id="{69587DAE-CCD3-4392-966D-2815ABB0C709}"/>
              </a:ext>
            </a:extLst>
          </p:cNvPr>
          <p:cNvCxnSpPr>
            <a:cxnSpLocks noChangeShapeType="1"/>
            <a:stCxn id="21" idx="2"/>
            <a:endCxn id="22" idx="1"/>
          </p:cNvCxnSpPr>
          <p:nvPr/>
        </p:nvCxnSpPr>
        <p:spPr bwMode="auto">
          <a:xfrm rot="16200000" flipH="1">
            <a:off x="839148" y="1496258"/>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肘形连接符 9">
            <a:extLst>
              <a:ext uri="{FF2B5EF4-FFF2-40B4-BE49-F238E27FC236}">
                <a16:creationId xmlns:a16="http://schemas.microsoft.com/office/drawing/2014/main" id="{67D963B9-7722-4E07-9519-96EC279C4CF6}"/>
              </a:ext>
            </a:extLst>
          </p:cNvPr>
          <p:cNvCxnSpPr>
            <a:cxnSpLocks noChangeShapeType="1"/>
            <a:stCxn id="21" idx="2"/>
            <a:endCxn id="23" idx="1"/>
          </p:cNvCxnSpPr>
          <p:nvPr/>
        </p:nvCxnSpPr>
        <p:spPr bwMode="auto">
          <a:xfrm rot="16200000" flipH="1">
            <a:off x="504185" y="1831221"/>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肘形连接符 12">
            <a:extLst>
              <a:ext uri="{FF2B5EF4-FFF2-40B4-BE49-F238E27FC236}">
                <a16:creationId xmlns:a16="http://schemas.microsoft.com/office/drawing/2014/main" id="{ED372173-3814-4BFC-8DE3-F9D36E63303A}"/>
              </a:ext>
            </a:extLst>
          </p:cNvPr>
          <p:cNvCxnSpPr>
            <a:cxnSpLocks noChangeShapeType="1"/>
            <a:stCxn id="21" idx="2"/>
            <a:endCxn id="24" idx="1"/>
          </p:cNvCxnSpPr>
          <p:nvPr/>
        </p:nvCxnSpPr>
        <p:spPr bwMode="auto">
          <a:xfrm rot="16200000" flipH="1">
            <a:off x="140647" y="2194759"/>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肘形连接符 16">
            <a:extLst>
              <a:ext uri="{FF2B5EF4-FFF2-40B4-BE49-F238E27FC236}">
                <a16:creationId xmlns:a16="http://schemas.microsoft.com/office/drawing/2014/main" id="{4B900477-3925-4AA9-B35B-41161EA7598D}"/>
              </a:ext>
            </a:extLst>
          </p:cNvPr>
          <p:cNvCxnSpPr>
            <a:cxnSpLocks noChangeShapeType="1"/>
            <a:stCxn id="21" idx="2"/>
            <a:endCxn id="25" idx="1"/>
          </p:cNvCxnSpPr>
          <p:nvPr/>
        </p:nvCxnSpPr>
        <p:spPr bwMode="auto">
          <a:xfrm rot="16200000" flipH="1">
            <a:off x="-204633" y="2540039"/>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肘形连接符 19">
            <a:extLst>
              <a:ext uri="{FF2B5EF4-FFF2-40B4-BE49-F238E27FC236}">
                <a16:creationId xmlns:a16="http://schemas.microsoft.com/office/drawing/2014/main" id="{BC518718-05CA-4232-A3F3-E18E4455858C}"/>
              </a:ext>
            </a:extLst>
          </p:cNvPr>
          <p:cNvCxnSpPr>
            <a:cxnSpLocks noChangeShapeType="1"/>
            <a:stCxn id="21" idx="2"/>
            <a:endCxn id="27" idx="1"/>
          </p:cNvCxnSpPr>
          <p:nvPr/>
        </p:nvCxnSpPr>
        <p:spPr bwMode="auto">
          <a:xfrm rot="16200000" flipH="1">
            <a:off x="-540390" y="2875796"/>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肘形连接符 29">
            <a:extLst>
              <a:ext uri="{FF2B5EF4-FFF2-40B4-BE49-F238E27FC236}">
                <a16:creationId xmlns:a16="http://schemas.microsoft.com/office/drawing/2014/main" id="{FD86FFFA-F33F-4BBA-94F9-B8E6C82AE7DA}"/>
              </a:ext>
            </a:extLst>
          </p:cNvPr>
          <p:cNvCxnSpPr>
            <a:cxnSpLocks noChangeShapeType="1"/>
            <a:stCxn id="21" idx="2"/>
            <a:endCxn id="28" idx="1"/>
          </p:cNvCxnSpPr>
          <p:nvPr/>
        </p:nvCxnSpPr>
        <p:spPr bwMode="auto">
          <a:xfrm rot="16200000" flipH="1">
            <a:off x="-874559" y="3209965"/>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2">
            <a:extLst>
              <a:ext uri="{FF2B5EF4-FFF2-40B4-BE49-F238E27FC236}">
                <a16:creationId xmlns:a16="http://schemas.microsoft.com/office/drawing/2014/main" id="{B97FFB9A-BE8B-4E03-8DE1-E5CAFB9EC7F5}"/>
              </a:ext>
            </a:extLst>
          </p:cNvPr>
          <p:cNvSpPr>
            <a:spLocks noChangeArrowheads="1"/>
          </p:cNvSpPr>
          <p:nvPr/>
        </p:nvSpPr>
        <p:spPr bwMode="auto">
          <a:xfrm>
            <a:off x="3492150" y="2019339"/>
            <a:ext cx="7194344" cy="3742178"/>
          </a:xfrm>
          <a:prstGeom prst="rect">
            <a:avLst/>
          </a:prstGeom>
          <a:solidFill>
            <a:schemeClr val="accent6">
              <a:lumMod val="20000"/>
              <a:lumOff val="80000"/>
            </a:schemeClr>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600" dirty="0">
                <a:latin typeface="微软雅黑" panose="020B0503020204020204" pitchFamily="34" charset="-122"/>
                <a:ea typeface="微软雅黑" panose="020B0503020204020204" pitchFamily="34" charset="-122"/>
              </a:rPr>
              <a:t>以下问题可帮助团队确定适当的频度等级：</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类似组件、子系统或系统的</a:t>
            </a:r>
            <a:r>
              <a:rPr lang="zh-CN" altLang="en-US" sz="1600" b="1" dirty="0">
                <a:solidFill>
                  <a:srgbClr val="FF0000"/>
                </a:solidFill>
                <a:latin typeface="微软雅黑" panose="020B0503020204020204" pitchFamily="34" charset="-122"/>
                <a:ea typeface="微软雅黑" panose="020B0503020204020204" pitchFamily="34" charset="-122"/>
              </a:rPr>
              <a:t>过往使用</a:t>
            </a:r>
            <a:r>
              <a:rPr lang="zh-CN" altLang="en-US" sz="1600" dirty="0">
                <a:latin typeface="微软雅黑" panose="020B0503020204020204" pitchFamily="34" charset="-122"/>
                <a:ea typeface="微软雅黑" panose="020B0503020204020204" pitchFamily="34" charset="-122"/>
              </a:rPr>
              <a:t>情况和</a:t>
            </a:r>
            <a:r>
              <a:rPr lang="zh-CN" altLang="en-US" sz="1600" b="1" dirty="0">
                <a:solidFill>
                  <a:srgbClr val="FF0000"/>
                </a:solidFill>
                <a:latin typeface="微软雅黑" panose="020B0503020204020204" pitchFamily="34" charset="-122"/>
                <a:ea typeface="微软雅黑" panose="020B0503020204020204" pitchFamily="34" charset="-122"/>
              </a:rPr>
              <a:t>使用现场</a:t>
            </a:r>
            <a:r>
              <a:rPr lang="zh-CN" altLang="en-US" sz="1600" dirty="0">
                <a:latin typeface="微软雅黑" panose="020B0503020204020204" pitchFamily="34" charset="-122"/>
                <a:ea typeface="微软雅黑" panose="020B0503020204020204" pitchFamily="34" charset="-122"/>
              </a:rPr>
              <a:t>经验是怎样的？</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该项目是否是一个</a:t>
            </a:r>
            <a:r>
              <a:rPr lang="zh-CN" altLang="en-US" sz="1600" b="1" dirty="0">
                <a:solidFill>
                  <a:srgbClr val="FF0000"/>
                </a:solidFill>
                <a:latin typeface="微软雅黑" panose="020B0503020204020204" pitchFamily="34" charset="-122"/>
                <a:ea typeface="微软雅黑" panose="020B0503020204020204" pitchFamily="34" charset="-122"/>
              </a:rPr>
              <a:t>借用件</a:t>
            </a:r>
            <a:r>
              <a:rPr lang="zh-CN" altLang="en-US" sz="1600" dirty="0">
                <a:latin typeface="微软雅黑" panose="020B0503020204020204" pitchFamily="34" charset="-122"/>
                <a:ea typeface="微软雅黑" panose="020B0503020204020204" pitchFamily="34" charset="-122"/>
              </a:rPr>
              <a:t>或</a:t>
            </a:r>
            <a:r>
              <a:rPr lang="zh-CN" altLang="en-US" sz="1600" b="1" dirty="0">
                <a:solidFill>
                  <a:srgbClr val="FF0000"/>
                </a:solidFill>
                <a:latin typeface="微软雅黑" panose="020B0503020204020204" pitchFamily="34" charset="-122"/>
                <a:ea typeface="微软雅黑" panose="020B0503020204020204" pitchFamily="34" charset="-122"/>
              </a:rPr>
              <a:t>类似于先前</a:t>
            </a:r>
            <a:r>
              <a:rPr lang="zh-CN" altLang="en-US" sz="1600" dirty="0">
                <a:latin typeface="微软雅黑" panose="020B0503020204020204" pitchFamily="34" charset="-122"/>
                <a:ea typeface="微软雅黑" panose="020B0503020204020204" pitchFamily="34" charset="-122"/>
              </a:rPr>
              <a:t>水平的项目？</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与</a:t>
            </a:r>
            <a:r>
              <a:rPr lang="zh-CN" altLang="en-US" sz="1600" b="1" dirty="0">
                <a:solidFill>
                  <a:srgbClr val="FF0000"/>
                </a:solidFill>
                <a:latin typeface="微软雅黑" panose="020B0503020204020204" pitchFamily="34" charset="-122"/>
                <a:ea typeface="微软雅黑" panose="020B0503020204020204" pitchFamily="34" charset="-122"/>
              </a:rPr>
              <a:t>先前水平</a:t>
            </a:r>
            <a:r>
              <a:rPr lang="zh-CN" altLang="en-US" sz="1600" dirty="0">
                <a:latin typeface="微软雅黑" panose="020B0503020204020204" pitchFamily="34" charset="-122"/>
                <a:ea typeface="微软雅黑" panose="020B0503020204020204" pitchFamily="34" charset="-122"/>
              </a:rPr>
              <a:t>的项目相比，变化有多大？</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该项目是</a:t>
            </a:r>
            <a:r>
              <a:rPr lang="zh-CN" altLang="en-US" sz="1600" b="1" dirty="0">
                <a:solidFill>
                  <a:srgbClr val="FF0000"/>
                </a:solidFill>
                <a:latin typeface="微软雅黑" panose="020B0503020204020204" pitchFamily="34" charset="-122"/>
                <a:ea typeface="微软雅黑" panose="020B0503020204020204" pitchFamily="34" charset="-122"/>
              </a:rPr>
              <a:t>完全新的</a:t>
            </a:r>
            <a:r>
              <a:rPr lang="zh-CN" altLang="en-US" sz="1600" dirty="0">
                <a:latin typeface="微软雅黑" panose="020B0503020204020204" pitchFamily="34" charset="-122"/>
                <a:ea typeface="微软雅黑" panose="020B0503020204020204" pitchFamily="34" charset="-122"/>
              </a:rPr>
              <a:t>吗？</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应用是什么或有哪些</a:t>
            </a:r>
            <a:r>
              <a:rPr lang="zh-CN" altLang="en-US" sz="1600" b="1" dirty="0">
                <a:solidFill>
                  <a:srgbClr val="FF0000"/>
                </a:solidFill>
                <a:latin typeface="微软雅黑" panose="020B0503020204020204" pitchFamily="34" charset="-122"/>
                <a:ea typeface="微软雅黑" panose="020B0503020204020204" pitchFamily="34" charset="-122"/>
              </a:rPr>
              <a:t>环境</a:t>
            </a:r>
            <a:r>
              <a:rPr lang="zh-CN" altLang="en-US" sz="1600" dirty="0">
                <a:latin typeface="微软雅黑" panose="020B0503020204020204" pitchFamily="34" charset="-122"/>
                <a:ea typeface="微软雅黑" panose="020B0503020204020204" pitchFamily="34" charset="-122"/>
              </a:rPr>
              <a:t>改变？</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是否使用了</a:t>
            </a:r>
            <a:r>
              <a:rPr lang="zh-CN" altLang="en-US" sz="1600" b="1" dirty="0">
                <a:solidFill>
                  <a:srgbClr val="FF0000"/>
                </a:solidFill>
                <a:latin typeface="微软雅黑" panose="020B0503020204020204" pitchFamily="34" charset="-122"/>
                <a:ea typeface="微软雅黑" panose="020B0503020204020204" pitchFamily="34" charset="-122"/>
              </a:rPr>
              <a:t>工程分析</a:t>
            </a:r>
            <a:r>
              <a:rPr lang="zh-CN" altLang="en-US" sz="1600" dirty="0">
                <a:latin typeface="微软雅黑" panose="020B0503020204020204" pitchFamily="34" charset="-122"/>
                <a:ea typeface="微软雅黑" panose="020B0503020204020204" pitchFamily="34" charset="-122"/>
              </a:rPr>
              <a:t>（例如：可靠性）来对应用的预期可比较频度等级进行估计？</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b="1" dirty="0">
                <a:solidFill>
                  <a:srgbClr val="FF0000"/>
                </a:solidFill>
                <a:latin typeface="微软雅黑" panose="020B0503020204020204" pitchFamily="34" charset="-122"/>
                <a:ea typeface="微软雅黑" panose="020B0503020204020204" pitchFamily="34" charset="-122"/>
              </a:rPr>
              <a:t>预防控制</a:t>
            </a:r>
            <a:r>
              <a:rPr lang="zh-CN" altLang="en-US" sz="1600" dirty="0">
                <a:latin typeface="微软雅黑" panose="020B0503020204020204" pitchFamily="34" charset="-122"/>
                <a:ea typeface="微软雅黑" panose="020B0503020204020204" pitchFamily="34" charset="-122"/>
              </a:rPr>
              <a:t>是否到位？</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在产品开发过程中，其</a:t>
            </a:r>
            <a:r>
              <a:rPr lang="zh-CN" altLang="en-US" sz="1600" b="1" dirty="0">
                <a:solidFill>
                  <a:srgbClr val="FF0000"/>
                </a:solidFill>
                <a:latin typeface="微软雅黑" panose="020B0503020204020204" pitchFamily="34" charset="-122"/>
                <a:ea typeface="微软雅黑" panose="020B0503020204020204" pitchFamily="34" charset="-122"/>
              </a:rPr>
              <a:t>健壮性</a:t>
            </a:r>
            <a:r>
              <a:rPr lang="zh-CN" altLang="en-US" sz="1600" dirty="0">
                <a:latin typeface="微软雅黑" panose="020B0503020204020204" pitchFamily="34" charset="-122"/>
                <a:ea typeface="微软雅黑" panose="020B0503020204020204" pitchFamily="34" charset="-122"/>
              </a:rPr>
              <a:t>是否得到验证？</a:t>
            </a:r>
          </a:p>
        </p:txBody>
      </p:sp>
      <p:sp>
        <p:nvSpPr>
          <p:cNvPr id="32" name="矩形 6">
            <a:extLst>
              <a:ext uri="{FF2B5EF4-FFF2-40B4-BE49-F238E27FC236}">
                <a16:creationId xmlns:a16="http://schemas.microsoft.com/office/drawing/2014/main" id="{3FC16F78-8319-44A8-86D2-5C801333329B}"/>
              </a:ext>
            </a:extLst>
          </p:cNvPr>
          <p:cNvSpPr>
            <a:spLocks noChangeArrowheads="1"/>
          </p:cNvSpPr>
          <p:nvPr/>
        </p:nvSpPr>
        <p:spPr bwMode="auto">
          <a:xfrm>
            <a:off x="3456053" y="1597838"/>
            <a:ext cx="1670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b="1">
                <a:solidFill>
                  <a:srgbClr val="FF0000"/>
                </a:solidFill>
                <a:latin typeface="微软雅黑" panose="020B0503020204020204" pitchFamily="34" charset="-122"/>
                <a:ea typeface="微软雅黑" panose="020B0503020204020204" pitchFamily="34" charset="-122"/>
              </a:rPr>
              <a:t>2</a:t>
            </a:r>
            <a:r>
              <a:rPr lang="zh-CN" altLang="en-US" b="1">
                <a:solidFill>
                  <a:srgbClr val="FF0000"/>
                </a:solidFill>
                <a:latin typeface="微软雅黑" panose="020B0503020204020204" pitchFamily="34" charset="-122"/>
                <a:ea typeface="微软雅黑" panose="020B0503020204020204" pitchFamily="34" charset="-122"/>
              </a:rPr>
              <a:t>）频度（</a:t>
            </a:r>
            <a:r>
              <a:rPr lang="en-US" altLang="zh-CN" b="1">
                <a:solidFill>
                  <a:srgbClr val="FF0000"/>
                </a:solidFill>
                <a:latin typeface="微软雅黑" panose="020B0503020204020204" pitchFamily="34" charset="-122"/>
                <a:ea typeface="微软雅黑" panose="020B0503020204020204" pitchFamily="34" charset="-122"/>
              </a:rPr>
              <a:t>O</a:t>
            </a:r>
            <a:r>
              <a:rPr lang="zh-CN" altLang="en-US" b="1">
                <a:solidFill>
                  <a:srgbClr val="FF0000"/>
                </a:solidFill>
                <a:latin typeface="微软雅黑" panose="020B0503020204020204" pitchFamily="34" charset="-122"/>
                <a:ea typeface="微软雅黑" panose="020B0503020204020204" pitchFamily="34" charset="-122"/>
              </a:rPr>
              <a:t>）</a:t>
            </a:r>
            <a:endParaRPr lang="en-US" altLang="zh-CN" b="1">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00433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21" name="矩形 1">
            <a:extLst>
              <a:ext uri="{FF2B5EF4-FFF2-40B4-BE49-F238E27FC236}">
                <a16:creationId xmlns:a16="http://schemas.microsoft.com/office/drawing/2014/main" id="{D820E1EE-41D7-4C7A-A28B-730F5EBE2E1D}"/>
              </a:ext>
            </a:extLst>
          </p:cNvPr>
          <p:cNvSpPr>
            <a:spLocks noChangeArrowheads="1"/>
          </p:cNvSpPr>
          <p:nvPr/>
        </p:nvSpPr>
        <p:spPr bwMode="auto">
          <a:xfrm>
            <a:off x="312893" y="941427"/>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风险分析</a:t>
            </a:r>
            <a:endParaRPr lang="en-US" altLang="zh-CN" sz="2000">
              <a:latin typeface="微软雅黑" panose="020B0503020204020204" pitchFamily="34" charset="-122"/>
              <a:ea typeface="微软雅黑" panose="020B0503020204020204" pitchFamily="34" charset="-122"/>
            </a:endParaRPr>
          </a:p>
        </p:txBody>
      </p:sp>
      <p:sp>
        <p:nvSpPr>
          <p:cNvPr id="22" name="矩形 2">
            <a:extLst>
              <a:ext uri="{FF2B5EF4-FFF2-40B4-BE49-F238E27FC236}">
                <a16:creationId xmlns:a16="http://schemas.microsoft.com/office/drawing/2014/main" id="{967A646E-9FE3-4497-9C9E-2CB61B570C1F}"/>
              </a:ext>
            </a:extLst>
          </p:cNvPr>
          <p:cNvSpPr>
            <a:spLocks noChangeArrowheads="1"/>
          </p:cNvSpPr>
          <p:nvPr/>
        </p:nvSpPr>
        <p:spPr bwMode="auto">
          <a:xfrm>
            <a:off x="1300318" y="1843127"/>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分析目的</a:t>
            </a:r>
          </a:p>
        </p:txBody>
      </p:sp>
      <p:sp>
        <p:nvSpPr>
          <p:cNvPr id="23" name="矩形 3">
            <a:extLst>
              <a:ext uri="{FF2B5EF4-FFF2-40B4-BE49-F238E27FC236}">
                <a16:creationId xmlns:a16="http://schemas.microsoft.com/office/drawing/2014/main" id="{A7BE107C-755E-446B-AE1B-9D7F4B754F2F}"/>
              </a:ext>
            </a:extLst>
          </p:cNvPr>
          <p:cNvSpPr>
            <a:spLocks noChangeArrowheads="1"/>
          </p:cNvSpPr>
          <p:nvPr/>
        </p:nvSpPr>
        <p:spPr bwMode="auto">
          <a:xfrm>
            <a:off x="1300318" y="2513052"/>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设计控制</a:t>
            </a:r>
            <a:endParaRPr lang="en-US" altLang="zh-CN">
              <a:latin typeface="微软雅黑" panose="020B0503020204020204" pitchFamily="34" charset="-122"/>
              <a:ea typeface="微软雅黑" panose="020B0503020204020204" pitchFamily="34" charset="-122"/>
            </a:endParaRPr>
          </a:p>
        </p:txBody>
      </p:sp>
      <p:sp>
        <p:nvSpPr>
          <p:cNvPr id="24" name="矩形 4">
            <a:extLst>
              <a:ext uri="{FF2B5EF4-FFF2-40B4-BE49-F238E27FC236}">
                <a16:creationId xmlns:a16="http://schemas.microsoft.com/office/drawing/2014/main" id="{4E4DA449-F875-431A-967A-8AE3EB2089A8}"/>
              </a:ext>
            </a:extLst>
          </p:cNvPr>
          <p:cNvSpPr>
            <a:spLocks noChangeArrowheads="1"/>
          </p:cNvSpPr>
          <p:nvPr/>
        </p:nvSpPr>
        <p:spPr bwMode="auto">
          <a:xfrm>
            <a:off x="1303493" y="3243302"/>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预防控制</a:t>
            </a:r>
          </a:p>
        </p:txBody>
      </p:sp>
      <p:sp>
        <p:nvSpPr>
          <p:cNvPr id="25" name="矩形 5">
            <a:extLst>
              <a:ext uri="{FF2B5EF4-FFF2-40B4-BE49-F238E27FC236}">
                <a16:creationId xmlns:a16="http://schemas.microsoft.com/office/drawing/2014/main" id="{B15EA309-1692-4996-BC98-9FECB4F55A58}"/>
              </a:ext>
            </a:extLst>
          </p:cNvPr>
          <p:cNvSpPr>
            <a:spLocks noChangeArrowheads="1"/>
          </p:cNvSpPr>
          <p:nvPr/>
        </p:nvSpPr>
        <p:spPr bwMode="auto">
          <a:xfrm>
            <a:off x="1306668" y="3937039"/>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探测控制</a:t>
            </a:r>
          </a:p>
        </p:txBody>
      </p:sp>
      <p:sp>
        <p:nvSpPr>
          <p:cNvPr id="26" name="右箭头 14">
            <a:extLst>
              <a:ext uri="{FF2B5EF4-FFF2-40B4-BE49-F238E27FC236}">
                <a16:creationId xmlns:a16="http://schemas.microsoft.com/office/drawing/2014/main" id="{5566B241-52A5-4439-AA4B-96794C9EC224}"/>
              </a:ext>
            </a:extLst>
          </p:cNvPr>
          <p:cNvSpPr>
            <a:spLocks noChangeArrowheads="1"/>
          </p:cNvSpPr>
          <p:nvPr/>
        </p:nvSpPr>
        <p:spPr bwMode="auto">
          <a:xfrm>
            <a:off x="2757573" y="5316577"/>
            <a:ext cx="414255" cy="273050"/>
          </a:xfrm>
          <a:prstGeom prst="rightArrow">
            <a:avLst>
              <a:gd name="adj1" fmla="val 50000"/>
              <a:gd name="adj2" fmla="val 49562"/>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27" name="矩形 21">
            <a:extLst>
              <a:ext uri="{FF2B5EF4-FFF2-40B4-BE49-F238E27FC236}">
                <a16:creationId xmlns:a16="http://schemas.microsoft.com/office/drawing/2014/main" id="{32663A1E-AED8-4E4D-8B5E-F5BFCBAB10DA}"/>
              </a:ext>
            </a:extLst>
          </p:cNvPr>
          <p:cNvSpPr>
            <a:spLocks noChangeArrowheads="1"/>
          </p:cNvSpPr>
          <p:nvPr/>
        </p:nvSpPr>
        <p:spPr bwMode="auto">
          <a:xfrm>
            <a:off x="1298731" y="4599027"/>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控制的确认</a:t>
            </a:r>
            <a:endParaRPr lang="en-US" altLang="zh-CN">
              <a:latin typeface="微软雅黑" panose="020B0503020204020204" pitchFamily="34" charset="-122"/>
              <a:ea typeface="微软雅黑" panose="020B0503020204020204" pitchFamily="34" charset="-122"/>
            </a:endParaRPr>
          </a:p>
        </p:txBody>
      </p:sp>
      <p:sp>
        <p:nvSpPr>
          <p:cNvPr id="28" name="矩形 18">
            <a:extLst>
              <a:ext uri="{FF2B5EF4-FFF2-40B4-BE49-F238E27FC236}">
                <a16:creationId xmlns:a16="http://schemas.microsoft.com/office/drawing/2014/main" id="{24930F78-6C38-4000-8D74-D3F9EAC076AB}"/>
              </a:ext>
            </a:extLst>
          </p:cNvPr>
          <p:cNvSpPr>
            <a:spLocks noChangeArrowheads="1"/>
          </p:cNvSpPr>
          <p:nvPr/>
        </p:nvSpPr>
        <p:spPr bwMode="auto">
          <a:xfrm>
            <a:off x="1298731" y="5268952"/>
            <a:ext cx="1336675"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风险评估</a:t>
            </a:r>
          </a:p>
        </p:txBody>
      </p:sp>
      <p:cxnSp>
        <p:nvCxnSpPr>
          <p:cNvPr id="29" name="肘形连接符 7">
            <a:extLst>
              <a:ext uri="{FF2B5EF4-FFF2-40B4-BE49-F238E27FC236}">
                <a16:creationId xmlns:a16="http://schemas.microsoft.com/office/drawing/2014/main" id="{69587DAE-CCD3-4392-966D-2815ABB0C709}"/>
              </a:ext>
            </a:extLst>
          </p:cNvPr>
          <p:cNvCxnSpPr>
            <a:cxnSpLocks noChangeShapeType="1"/>
            <a:stCxn id="21" idx="2"/>
            <a:endCxn id="22" idx="1"/>
          </p:cNvCxnSpPr>
          <p:nvPr/>
        </p:nvCxnSpPr>
        <p:spPr bwMode="auto">
          <a:xfrm rot="16200000" flipH="1">
            <a:off x="769300" y="1496258"/>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肘形连接符 9">
            <a:extLst>
              <a:ext uri="{FF2B5EF4-FFF2-40B4-BE49-F238E27FC236}">
                <a16:creationId xmlns:a16="http://schemas.microsoft.com/office/drawing/2014/main" id="{67D963B9-7722-4E07-9519-96EC279C4CF6}"/>
              </a:ext>
            </a:extLst>
          </p:cNvPr>
          <p:cNvCxnSpPr>
            <a:cxnSpLocks noChangeShapeType="1"/>
            <a:stCxn id="21" idx="2"/>
            <a:endCxn id="23" idx="1"/>
          </p:cNvCxnSpPr>
          <p:nvPr/>
        </p:nvCxnSpPr>
        <p:spPr bwMode="auto">
          <a:xfrm rot="16200000" flipH="1">
            <a:off x="434337" y="1831221"/>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肘形连接符 12">
            <a:extLst>
              <a:ext uri="{FF2B5EF4-FFF2-40B4-BE49-F238E27FC236}">
                <a16:creationId xmlns:a16="http://schemas.microsoft.com/office/drawing/2014/main" id="{ED372173-3814-4BFC-8DE3-F9D36E63303A}"/>
              </a:ext>
            </a:extLst>
          </p:cNvPr>
          <p:cNvCxnSpPr>
            <a:cxnSpLocks noChangeShapeType="1"/>
            <a:stCxn id="21" idx="2"/>
            <a:endCxn id="24" idx="1"/>
          </p:cNvCxnSpPr>
          <p:nvPr/>
        </p:nvCxnSpPr>
        <p:spPr bwMode="auto">
          <a:xfrm rot="16200000" flipH="1">
            <a:off x="70799" y="2194759"/>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肘形连接符 16">
            <a:extLst>
              <a:ext uri="{FF2B5EF4-FFF2-40B4-BE49-F238E27FC236}">
                <a16:creationId xmlns:a16="http://schemas.microsoft.com/office/drawing/2014/main" id="{4B900477-3925-4AA9-B35B-41161EA7598D}"/>
              </a:ext>
            </a:extLst>
          </p:cNvPr>
          <p:cNvCxnSpPr>
            <a:cxnSpLocks noChangeShapeType="1"/>
            <a:stCxn id="21" idx="2"/>
            <a:endCxn id="25" idx="1"/>
          </p:cNvCxnSpPr>
          <p:nvPr/>
        </p:nvCxnSpPr>
        <p:spPr bwMode="auto">
          <a:xfrm rot="16200000" flipH="1">
            <a:off x="-274481" y="2540039"/>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肘形连接符 19">
            <a:extLst>
              <a:ext uri="{FF2B5EF4-FFF2-40B4-BE49-F238E27FC236}">
                <a16:creationId xmlns:a16="http://schemas.microsoft.com/office/drawing/2014/main" id="{BC518718-05CA-4232-A3F3-E18E4455858C}"/>
              </a:ext>
            </a:extLst>
          </p:cNvPr>
          <p:cNvCxnSpPr>
            <a:cxnSpLocks noChangeShapeType="1"/>
            <a:stCxn id="21" idx="2"/>
            <a:endCxn id="27" idx="1"/>
          </p:cNvCxnSpPr>
          <p:nvPr/>
        </p:nvCxnSpPr>
        <p:spPr bwMode="auto">
          <a:xfrm rot="16200000" flipH="1">
            <a:off x="-610238" y="2875796"/>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肘形连接符 29">
            <a:extLst>
              <a:ext uri="{FF2B5EF4-FFF2-40B4-BE49-F238E27FC236}">
                <a16:creationId xmlns:a16="http://schemas.microsoft.com/office/drawing/2014/main" id="{FD86FFFA-F33F-4BBA-94F9-B8E6C82AE7DA}"/>
              </a:ext>
            </a:extLst>
          </p:cNvPr>
          <p:cNvCxnSpPr>
            <a:cxnSpLocks noChangeShapeType="1"/>
            <a:stCxn id="21" idx="2"/>
            <a:endCxn id="28" idx="1"/>
          </p:cNvCxnSpPr>
          <p:nvPr/>
        </p:nvCxnSpPr>
        <p:spPr bwMode="auto">
          <a:xfrm rot="16200000" flipH="1">
            <a:off x="-944407" y="3209965"/>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32" name="表格 31">
            <a:extLst>
              <a:ext uri="{FF2B5EF4-FFF2-40B4-BE49-F238E27FC236}">
                <a16:creationId xmlns:a16="http://schemas.microsoft.com/office/drawing/2014/main" id="{24E32725-ABCE-42B6-85DF-1A4105805B4F}"/>
              </a:ext>
            </a:extLst>
          </p:cNvPr>
          <p:cNvGraphicFramePr>
            <a:graphicFrameLocks noGrp="1"/>
          </p:cNvGraphicFramePr>
          <p:nvPr>
            <p:extLst>
              <p:ext uri="{D42A27DB-BD31-4B8C-83A1-F6EECF244321}">
                <p14:modId xmlns:p14="http://schemas.microsoft.com/office/powerpoint/2010/main" val="2898866721"/>
              </p:ext>
            </p:extLst>
          </p:nvPr>
        </p:nvGraphicFramePr>
        <p:xfrm>
          <a:off x="3171828" y="890548"/>
          <a:ext cx="8177050" cy="5359197"/>
        </p:xfrm>
        <a:graphic>
          <a:graphicData uri="http://schemas.openxmlformats.org/drawingml/2006/table">
            <a:tbl>
              <a:tblPr firstRow="1" bandRow="1">
                <a:tableStyleId>{5C22544A-7EE6-4342-B048-85BDC9FD1C3A}</a:tableStyleId>
              </a:tblPr>
              <a:tblGrid>
                <a:gridCol w="403827">
                  <a:extLst>
                    <a:ext uri="{9D8B030D-6E8A-4147-A177-3AD203B41FA5}">
                      <a16:colId xmlns:a16="http://schemas.microsoft.com/office/drawing/2014/main" val="20000"/>
                    </a:ext>
                  </a:extLst>
                </a:gridCol>
                <a:gridCol w="891362">
                  <a:extLst>
                    <a:ext uri="{9D8B030D-6E8A-4147-A177-3AD203B41FA5}">
                      <a16:colId xmlns:a16="http://schemas.microsoft.com/office/drawing/2014/main" val="20001"/>
                    </a:ext>
                  </a:extLst>
                </a:gridCol>
                <a:gridCol w="5356501">
                  <a:extLst>
                    <a:ext uri="{9D8B030D-6E8A-4147-A177-3AD203B41FA5}">
                      <a16:colId xmlns:a16="http://schemas.microsoft.com/office/drawing/2014/main" val="20002"/>
                    </a:ext>
                  </a:extLst>
                </a:gridCol>
                <a:gridCol w="1525360">
                  <a:extLst>
                    <a:ext uri="{9D8B030D-6E8A-4147-A177-3AD203B41FA5}">
                      <a16:colId xmlns:a16="http://schemas.microsoft.com/office/drawing/2014/main" val="20003"/>
                    </a:ext>
                  </a:extLst>
                </a:gridCol>
              </a:tblGrid>
              <a:tr h="393795">
                <a:tc gridSpan="4">
                  <a:txBody>
                    <a:bodyPr/>
                    <a:lstStyle/>
                    <a:p>
                      <a:pPr algn="ctr"/>
                      <a:r>
                        <a:rPr lang="zh-CN" altLang="en-US" sz="2400" dirty="0">
                          <a:latin typeface="微软雅黑" panose="020B0503020204020204" pitchFamily="34" charset="-122"/>
                          <a:ea typeface="微软雅黑" panose="020B0503020204020204" pitchFamily="34" charset="-122"/>
                        </a:rPr>
                        <a:t>产品的潜在频度</a:t>
                      </a:r>
                      <a:r>
                        <a:rPr lang="en-US" altLang="zh-CN" sz="2400" dirty="0">
                          <a:latin typeface="微软雅黑" panose="020B0503020204020204" pitchFamily="34" charset="-122"/>
                          <a:ea typeface="微软雅黑" panose="020B0503020204020204" pitchFamily="34" charset="-122"/>
                        </a:rPr>
                        <a:t>【O】</a:t>
                      </a:r>
                      <a:endParaRPr lang="zh-CN" altLang="en-US" sz="2400" dirty="0">
                        <a:latin typeface="微软雅黑" panose="020B0503020204020204" pitchFamily="34" charset="-122"/>
                        <a:ea typeface="微软雅黑" panose="020B0503020204020204" pitchFamily="3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453675">
                <a:tc gridSpan="3">
                  <a:txBody>
                    <a:bodyPr/>
                    <a:lstStyle/>
                    <a:p>
                      <a:pPr algn="l"/>
                      <a:r>
                        <a:rPr lang="zh-CN" altLang="en-US" sz="1200" dirty="0">
                          <a:latin typeface="微软雅黑" panose="020B0503020204020204" pitchFamily="34" charset="-122"/>
                          <a:ea typeface="微软雅黑" panose="020B0503020204020204" pitchFamily="34" charset="-122"/>
                        </a:rPr>
                        <a:t>根据以下标准对潜在失效起因进行评级。在确定最佳预估频度</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定性评级</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时应考虑产品经验和预防控制</a:t>
                      </a:r>
                    </a:p>
                  </a:txBody>
                  <a:tcPr anchor="ctr"/>
                </a:tc>
                <a:tc hMerge="1">
                  <a:txBody>
                    <a:bodyPr/>
                    <a:lstStyle/>
                    <a:p>
                      <a:endParaRPr lang="zh-CN"/>
                    </a:p>
                  </a:txBody>
                  <a:tcPr/>
                </a:tc>
                <a:tc hMerge="1">
                  <a:txBody>
                    <a:bodyPr/>
                    <a:lstStyle/>
                    <a:p>
                      <a:endParaRPr lang="zh-CN"/>
                    </a:p>
                  </a:txBody>
                  <a:tcPr/>
                </a:tc>
                <a:tc>
                  <a:txBody>
                    <a:bodyPr/>
                    <a:lstStyle/>
                    <a:p>
                      <a:r>
                        <a:rPr lang="zh-CN" altLang="en-US" sz="1200" dirty="0">
                          <a:latin typeface="微软雅黑" panose="020B0503020204020204" pitchFamily="34" charset="-122"/>
                          <a:ea typeface="微软雅黑" panose="020B0503020204020204" pitchFamily="34" charset="-122"/>
                        </a:rPr>
                        <a:t>空白，由使用人员填写</a:t>
                      </a:r>
                    </a:p>
                  </a:txBody>
                  <a:tcPr anchor="ctr"/>
                </a:tc>
                <a:extLst>
                  <a:ext uri="{0D108BD9-81ED-4DB2-BD59-A6C34878D82A}">
                    <a16:rowId xmlns:a16="http://schemas.microsoft.com/office/drawing/2014/main" val="10001"/>
                  </a:ext>
                </a:extLst>
              </a:tr>
              <a:tr h="453675">
                <a:tc>
                  <a:txBody>
                    <a:bodyPr/>
                    <a:lstStyle/>
                    <a:p>
                      <a:pPr algn="ctr"/>
                      <a:r>
                        <a:rPr lang="en-US" altLang="zh-CN" sz="1200" b="1" dirty="0">
                          <a:latin typeface="微软雅黑" panose="020B0503020204020204" pitchFamily="34" charset="-122"/>
                          <a:ea typeface="微软雅黑" panose="020B0503020204020204" pitchFamily="34" charset="-122"/>
                        </a:rPr>
                        <a:t>O</a:t>
                      </a:r>
                      <a:endParaRPr lang="zh-CN" altLang="en-US" sz="12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失效起因预测</a:t>
                      </a: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频度标准</a:t>
                      </a:r>
                      <a:r>
                        <a:rPr lang="en-US" altLang="zh-CN" sz="1200" dirty="0">
                          <a:latin typeface="微软雅黑" panose="020B0503020204020204" pitchFamily="34" charset="-122"/>
                          <a:ea typeface="微软雅黑" panose="020B0503020204020204" pitchFamily="34" charset="-122"/>
                        </a:rPr>
                        <a:t>--DFMEA</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r>
                        <a:rPr lang="zh-CN" altLang="en-US" sz="1200" dirty="0">
                          <a:latin typeface="微软雅黑" panose="020B0503020204020204" pitchFamily="34" charset="-122"/>
                          <a:ea typeface="微软雅黑" panose="020B0503020204020204" pitchFamily="34" charset="-122"/>
                        </a:rPr>
                        <a:t>公司或产品系列示例</a:t>
                      </a:r>
                    </a:p>
                  </a:txBody>
                  <a:tcPr anchor="ctr"/>
                </a:tc>
                <a:extLst>
                  <a:ext uri="{0D108BD9-81ED-4DB2-BD59-A6C34878D82A}">
                    <a16:rowId xmlns:a16="http://schemas.microsoft.com/office/drawing/2014/main" val="10002"/>
                  </a:ext>
                </a:extLst>
              </a:tr>
              <a:tr h="827289">
                <a:tc>
                  <a:txBody>
                    <a:bodyPr/>
                    <a:lstStyle/>
                    <a:p>
                      <a:pPr algn="ctr"/>
                      <a:r>
                        <a:rPr lang="en-US" altLang="zh-CN" sz="1200" dirty="0">
                          <a:latin typeface="微软雅黑" panose="020B0503020204020204" pitchFamily="34" charset="-122"/>
                          <a:ea typeface="微软雅黑" panose="020B0503020204020204" pitchFamily="34" charset="-122"/>
                        </a:rPr>
                        <a:t>10</a:t>
                      </a:r>
                      <a:endParaRPr lang="zh-CN" altLang="en-US" sz="1200" dirty="0">
                        <a:latin typeface="微软雅黑" panose="020B0503020204020204" pitchFamily="34" charset="-122"/>
                        <a:ea typeface="微软雅黑" panose="020B0503020204020204" pitchFamily="34" charset="-122"/>
                      </a:endParaRPr>
                    </a:p>
                  </a:txBody>
                  <a:tcPr anchor="ctr">
                    <a:lnB w="12700" cap="flat" cmpd="sng" algn="ctr">
                      <a:solidFill>
                        <a:schemeClr val="bg1"/>
                      </a:solidFill>
                      <a:prstDash val="solid"/>
                      <a:round/>
                      <a:headEnd type="none" w="med" len="med"/>
                      <a:tailEnd type="none" w="med" len="med"/>
                    </a:lnB>
                    <a:solidFill>
                      <a:srgbClr val="FF0000"/>
                    </a:solidFill>
                  </a:tcPr>
                </a:tc>
                <a:tc>
                  <a:txBody>
                    <a:bodyPr/>
                    <a:lstStyle/>
                    <a:p>
                      <a:pPr algn="ctr"/>
                      <a:r>
                        <a:rPr lang="zh-CN" altLang="en-US" sz="1200" dirty="0">
                          <a:latin typeface="微软雅黑" panose="020B0503020204020204" pitchFamily="34" charset="-122"/>
                          <a:ea typeface="微软雅黑" panose="020B0503020204020204" pitchFamily="34" charset="-122"/>
                        </a:rPr>
                        <a:t>极高</a:t>
                      </a:r>
                    </a:p>
                  </a:txBody>
                  <a:tcPr anchor="ctr">
                    <a:lnB w="12700" cap="flat" cmpd="sng" algn="ctr">
                      <a:solidFill>
                        <a:schemeClr val="bg1"/>
                      </a:solidFill>
                      <a:prstDash val="solid"/>
                      <a:round/>
                      <a:headEnd type="none" w="med" len="med"/>
                      <a:tailEnd type="none" w="med" len="med"/>
                    </a:lnB>
                    <a:solidFill>
                      <a:srgbClr val="FF0000"/>
                    </a:solidFill>
                  </a:tcPr>
                </a:tc>
                <a:tc>
                  <a:txBody>
                    <a:bodyPr/>
                    <a:lstStyle/>
                    <a:p>
                      <a:r>
                        <a:rPr lang="zh-CN" altLang="en-US" sz="1200" b="0" i="0" dirty="0">
                          <a:solidFill>
                            <a:srgbClr val="323232"/>
                          </a:solidFill>
                          <a:effectLst/>
                          <a:latin typeface="微软雅黑" panose="020B0503020204020204" pitchFamily="34" charset="-122"/>
                          <a:ea typeface="微软雅黑" panose="020B0503020204020204" pitchFamily="34" charset="-122"/>
                        </a:rPr>
                        <a:t>在</a:t>
                      </a:r>
                      <a:r>
                        <a:rPr lang="zh-CN" altLang="en-US" sz="1200" b="1" i="0" dirty="0">
                          <a:solidFill>
                            <a:srgbClr val="FF0000"/>
                          </a:solidFill>
                          <a:effectLst/>
                          <a:latin typeface="微软雅黑" panose="020B0503020204020204" pitchFamily="34" charset="-122"/>
                          <a:ea typeface="微软雅黑" panose="020B0503020204020204" pitchFamily="34" charset="-122"/>
                        </a:rPr>
                        <a:t>无操作经验</a:t>
                      </a:r>
                      <a:r>
                        <a:rPr lang="zh-CN" altLang="en-US" sz="1200" b="0" i="0" dirty="0">
                          <a:solidFill>
                            <a:srgbClr val="323232"/>
                          </a:solidFill>
                          <a:effectLst/>
                          <a:latin typeface="微软雅黑" panose="020B0503020204020204" pitchFamily="34" charset="-122"/>
                          <a:ea typeface="微软雅黑" panose="020B0503020204020204" pitchFamily="34" charset="-122"/>
                        </a:rPr>
                        <a:t>和或在运行条件不可控制的情况下的任何地方对</a:t>
                      </a:r>
                      <a:r>
                        <a:rPr lang="zh-CN" altLang="en-US" sz="1200" b="1" i="0" dirty="0">
                          <a:solidFill>
                            <a:srgbClr val="FF0000"/>
                          </a:solidFill>
                          <a:effectLst/>
                          <a:latin typeface="微软雅黑" panose="020B0503020204020204" pitchFamily="34" charset="-122"/>
                          <a:ea typeface="微软雅黑" panose="020B0503020204020204" pitchFamily="34" charset="-122"/>
                        </a:rPr>
                        <a:t>新技术的首次应用</a:t>
                      </a:r>
                      <a:r>
                        <a:rPr lang="zh-CN" altLang="en-US" sz="1200" b="0" i="0" dirty="0">
                          <a:solidFill>
                            <a:srgbClr val="4D4D4D"/>
                          </a:solidFill>
                          <a:effectLst/>
                          <a:latin typeface="微软雅黑" panose="020B0503020204020204" pitchFamily="34" charset="-122"/>
                          <a:ea typeface="微软雅黑" panose="020B0503020204020204" pitchFamily="34" charset="-122"/>
                        </a:rPr>
                        <a:t>。</a:t>
                      </a:r>
                      <a:r>
                        <a:rPr lang="zh-CN" altLang="en-US" sz="1200" b="1" i="0" dirty="0">
                          <a:solidFill>
                            <a:srgbClr val="FF0000"/>
                          </a:solidFill>
                          <a:effectLst/>
                          <a:latin typeface="微软雅黑" panose="020B0503020204020204" pitchFamily="34" charset="-122"/>
                          <a:ea typeface="微软雅黑" panose="020B0503020204020204" pitchFamily="34" charset="-122"/>
                        </a:rPr>
                        <a:t>没有对产品进行验证和或确认的经验 </a:t>
                      </a:r>
                      <a:r>
                        <a:rPr lang="zh-CN" altLang="en-US" sz="1200" b="0" i="0" dirty="0">
                          <a:solidFill>
                            <a:srgbClr val="4D4D4D"/>
                          </a:solidFill>
                          <a:effectLst/>
                          <a:latin typeface="微软雅黑" panose="020B0503020204020204" pitchFamily="34" charset="-122"/>
                          <a:ea typeface="微软雅黑" panose="020B0503020204020204" pitchFamily="34" charset="-122"/>
                        </a:rPr>
                        <a:t>。</a:t>
                      </a:r>
                      <a:endParaRPr lang="en-US" altLang="zh-CN" sz="1200" b="0" i="0" dirty="0">
                        <a:solidFill>
                          <a:srgbClr val="4D4D4D"/>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i="0" dirty="0">
                          <a:solidFill>
                            <a:srgbClr val="FF0000"/>
                          </a:solidFill>
                          <a:effectLst/>
                          <a:latin typeface="微软雅黑" panose="020B0503020204020204" pitchFamily="34" charset="-122"/>
                          <a:ea typeface="微软雅黑" panose="020B0503020204020204" pitchFamily="34" charset="-122"/>
                        </a:rPr>
                        <a:t>不存在标准</a:t>
                      </a:r>
                      <a:r>
                        <a:rPr lang="zh-CN" altLang="en-US" sz="1200" b="0" i="0" dirty="0">
                          <a:solidFill>
                            <a:srgbClr val="323232"/>
                          </a:solidFill>
                          <a:effectLst/>
                          <a:latin typeface="微软雅黑" panose="020B0503020204020204" pitchFamily="34" charset="-122"/>
                          <a:ea typeface="微软雅黑" panose="020B0503020204020204" pitchFamily="34" charset="-122"/>
                        </a:rPr>
                        <a:t>，且</a:t>
                      </a:r>
                      <a:r>
                        <a:rPr lang="zh-CN" altLang="en-US" sz="1200" b="1" i="0" dirty="0">
                          <a:solidFill>
                            <a:srgbClr val="FF0000"/>
                          </a:solidFill>
                          <a:effectLst/>
                          <a:latin typeface="微软雅黑" panose="020B0503020204020204" pitchFamily="34" charset="-122"/>
                          <a:ea typeface="微软雅黑" panose="020B0503020204020204" pitchFamily="34" charset="-122"/>
                        </a:rPr>
                        <a:t>尚未确定最佳实践 </a:t>
                      </a:r>
                      <a:r>
                        <a:rPr lang="zh-CN" altLang="en-US" sz="1200" b="0" i="0" dirty="0">
                          <a:solidFill>
                            <a:srgbClr val="4D4D4D"/>
                          </a:solidFill>
                          <a:effectLst/>
                          <a:latin typeface="微软雅黑" panose="020B0503020204020204" pitchFamily="34" charset="-122"/>
                          <a:ea typeface="微软雅黑" panose="020B0503020204020204" pitchFamily="34" charset="-122"/>
                        </a:rPr>
                        <a:t>。 </a:t>
                      </a:r>
                      <a:r>
                        <a:rPr lang="zh-CN" altLang="en-US" sz="1200" b="1" i="0" dirty="0">
                          <a:solidFill>
                            <a:srgbClr val="FF0000"/>
                          </a:solidFill>
                          <a:effectLst/>
                          <a:latin typeface="微软雅黑" panose="020B0503020204020204" pitchFamily="34" charset="-122"/>
                          <a:ea typeface="微软雅黑" panose="020B0503020204020204" pitchFamily="34" charset="-122"/>
                        </a:rPr>
                        <a:t>预防控制不能预测</a:t>
                      </a:r>
                      <a:r>
                        <a:rPr lang="zh-CN" altLang="en-US" sz="1200" b="0" i="0" dirty="0">
                          <a:solidFill>
                            <a:srgbClr val="323232"/>
                          </a:solidFill>
                          <a:effectLst/>
                          <a:latin typeface="微软雅黑" panose="020B0503020204020204" pitchFamily="34" charset="-122"/>
                          <a:ea typeface="微软雅黑" panose="020B0503020204020204" pitchFamily="34" charset="-122"/>
                        </a:rPr>
                        <a:t>使用现场绩效或不存在预防控制。</a:t>
                      </a:r>
                      <a:endParaRPr lang="zh-CN" altLang="en-US" sz="1200" dirty="0">
                        <a:effectLst/>
                        <a:latin typeface="微软雅黑" panose="020B0503020204020204" pitchFamily="34" charset="-122"/>
                        <a:ea typeface="微软雅黑" panose="020B0503020204020204" pitchFamily="34" charset="-122"/>
                      </a:endParaRPr>
                    </a:p>
                  </a:txBody>
                  <a:tcPr anchor="ctr">
                    <a:noFill/>
                  </a:tcPr>
                </a:tc>
                <a:tc>
                  <a:txBody>
                    <a:bodyPr/>
                    <a:lstStyle/>
                    <a:p>
                      <a:endParaRPr lang="zh-CN" altLang="en-US" sz="1200" dirty="0">
                        <a:effectLst/>
                        <a:latin typeface="微软雅黑" panose="020B0503020204020204" pitchFamily="34" charset="-122"/>
                        <a:ea typeface="微软雅黑" panose="020B0503020204020204" pitchFamily="34" charset="-122"/>
                      </a:endParaRPr>
                    </a:p>
                  </a:txBody>
                  <a:tcPr anchor="ctr">
                    <a:noFill/>
                  </a:tcPr>
                </a:tc>
                <a:extLst>
                  <a:ext uri="{0D108BD9-81ED-4DB2-BD59-A6C34878D82A}">
                    <a16:rowId xmlns:a16="http://schemas.microsoft.com/office/drawing/2014/main" val="10003"/>
                  </a:ext>
                </a:extLst>
              </a:tr>
              <a:tr h="650652">
                <a:tc>
                  <a:txBody>
                    <a:bodyPr/>
                    <a:lstStyle/>
                    <a:p>
                      <a:pPr algn="ctr"/>
                      <a:r>
                        <a:rPr lang="en-US" altLang="zh-CN" sz="1200" dirty="0">
                          <a:latin typeface="微软雅黑" panose="020B0503020204020204" pitchFamily="34" charset="-122"/>
                          <a:ea typeface="微软雅黑" panose="020B0503020204020204" pitchFamily="34" charset="-122"/>
                        </a:rPr>
                        <a:t>9</a:t>
                      </a:r>
                      <a:endParaRPr lang="zh-CN" altLang="en-US" sz="1200" dirty="0">
                        <a:latin typeface="微软雅黑" panose="020B0503020204020204" pitchFamily="34" charset="-122"/>
                        <a:ea typeface="微软雅黑" panose="020B0503020204020204" pitchFamily="34" charset="-122"/>
                      </a:endParaRPr>
                    </a:p>
                  </a:txBody>
                  <a:tcPr anchor="ctr">
                    <a:lnT w="12700" cap="flat" cmpd="sng" algn="ctr">
                      <a:solidFill>
                        <a:schemeClr val="bg1"/>
                      </a:solidFill>
                      <a:prstDash val="solid"/>
                      <a:round/>
                      <a:headEnd type="none" w="med" len="med"/>
                      <a:tailEnd type="none" w="med" len="med"/>
                    </a:lnT>
                    <a:solidFill>
                      <a:srgbClr val="FFC000"/>
                    </a:solidFill>
                  </a:tcPr>
                </a:tc>
                <a:tc rowSpan="2">
                  <a:txBody>
                    <a:bodyPr/>
                    <a:lstStyle/>
                    <a:p>
                      <a:pPr algn="ctr"/>
                      <a:r>
                        <a:rPr lang="zh-CN" altLang="en-US" sz="1200" dirty="0">
                          <a:latin typeface="微软雅黑" panose="020B0503020204020204" pitchFamily="34" charset="-122"/>
                          <a:ea typeface="微软雅黑" panose="020B0503020204020204" pitchFamily="34" charset="-122"/>
                        </a:rPr>
                        <a:t>非常高</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r>
                        <a:rPr lang="zh-CN" altLang="en-US" sz="1200" b="0" i="0" dirty="0">
                          <a:solidFill>
                            <a:srgbClr val="323232"/>
                          </a:solidFill>
                          <a:effectLst/>
                          <a:latin typeface="微软雅黑" panose="020B0503020204020204" pitchFamily="34" charset="-122"/>
                          <a:ea typeface="微软雅黑" panose="020B0503020204020204" pitchFamily="34" charset="-122"/>
                        </a:rPr>
                        <a:t>在</a:t>
                      </a:r>
                      <a:r>
                        <a:rPr lang="zh-CN" altLang="en-US" sz="1200" b="1" i="0" dirty="0">
                          <a:solidFill>
                            <a:srgbClr val="FF0000"/>
                          </a:solidFill>
                          <a:effectLst/>
                          <a:latin typeface="微软雅黑" panose="020B0503020204020204" pitchFamily="34" charset="-122"/>
                          <a:ea typeface="微软雅黑" panose="020B0503020204020204" pitchFamily="34" charset="-122"/>
                        </a:rPr>
                        <a:t>公司内首次应用</a:t>
                      </a:r>
                      <a:r>
                        <a:rPr lang="zh-CN" altLang="en-US" sz="1200" b="0" i="0" dirty="0">
                          <a:solidFill>
                            <a:srgbClr val="323232"/>
                          </a:solidFill>
                          <a:effectLst/>
                          <a:latin typeface="微软雅黑" panose="020B0503020204020204" pitchFamily="34" charset="-122"/>
                          <a:ea typeface="微软雅黑" panose="020B0503020204020204" pitchFamily="34" charset="-122"/>
                        </a:rPr>
                        <a:t>具有技术创新或材料的设计。新应用，或工作周期／</a:t>
                      </a:r>
                      <a:r>
                        <a:rPr lang="zh-CN" altLang="en-US" sz="1200" b="1" i="0" dirty="0">
                          <a:solidFill>
                            <a:srgbClr val="FF0000"/>
                          </a:solidFill>
                          <a:effectLst/>
                          <a:latin typeface="微软雅黑" panose="020B0503020204020204" pitchFamily="34" charset="-122"/>
                          <a:ea typeface="微软雅黑" panose="020B0503020204020204" pitchFamily="34" charset="-122"/>
                        </a:rPr>
                        <a:t>运行条件有改变</a:t>
                      </a:r>
                      <a:r>
                        <a:rPr lang="zh-CN" altLang="en-US" sz="1200" b="0" i="0" dirty="0">
                          <a:solidFill>
                            <a:srgbClr val="323232"/>
                          </a:solidFill>
                          <a:effectLst/>
                          <a:latin typeface="微软雅黑" panose="020B0503020204020204" pitchFamily="34" charset="-122"/>
                          <a:ea typeface="微软雅黑" panose="020B0503020204020204" pitchFamily="34" charset="-122"/>
                        </a:rPr>
                        <a:t>。</a:t>
                      </a:r>
                      <a:r>
                        <a:rPr lang="zh-CN" altLang="en-US" sz="1200" b="1" i="0" dirty="0">
                          <a:solidFill>
                            <a:srgbClr val="FF0000"/>
                          </a:solidFill>
                          <a:effectLst/>
                          <a:latin typeface="微软雅黑" panose="020B0503020204020204" pitchFamily="34" charset="-122"/>
                          <a:ea typeface="微软雅黑" panose="020B0503020204020204" pitchFamily="34" charset="-122"/>
                        </a:rPr>
                        <a:t>没有对产品进行验证和或确认的经验</a:t>
                      </a:r>
                      <a:r>
                        <a:rPr lang="zh-CN" altLang="en-US" sz="1200" b="0" i="0" dirty="0">
                          <a:solidFill>
                            <a:srgbClr val="323232"/>
                          </a:solidFill>
                          <a:effectLst/>
                          <a:latin typeface="微软雅黑" panose="020B0503020204020204" pitchFamily="34" charset="-122"/>
                          <a:ea typeface="微软雅黑" panose="020B0503020204020204" pitchFamily="34" charset="-122"/>
                        </a:rPr>
                        <a:t>。</a:t>
                      </a:r>
                      <a:endParaRPr lang="en-US" altLang="zh-CN" sz="1200" b="0" i="0" dirty="0">
                        <a:solidFill>
                          <a:srgbClr val="323232"/>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i="0" dirty="0">
                          <a:solidFill>
                            <a:srgbClr val="FF0000"/>
                          </a:solidFill>
                          <a:effectLst/>
                          <a:latin typeface="微软雅黑" panose="020B0503020204020204" pitchFamily="34" charset="-122"/>
                          <a:ea typeface="微软雅黑" panose="020B0503020204020204" pitchFamily="34" charset="-122"/>
                        </a:rPr>
                        <a:t>预防控制不是针对</a:t>
                      </a:r>
                      <a:r>
                        <a:rPr lang="zh-CN" altLang="en-US" sz="1200" b="0" i="0" dirty="0">
                          <a:solidFill>
                            <a:srgbClr val="323232"/>
                          </a:solidFill>
                          <a:effectLst/>
                          <a:latin typeface="微软雅黑" panose="020B0503020204020204" pitchFamily="34" charset="-122"/>
                          <a:ea typeface="微软雅黑" panose="020B0503020204020204" pitchFamily="34" charset="-122"/>
                        </a:rPr>
                        <a:t>确定特定要求的性能。</a:t>
                      </a:r>
                      <a:endParaRPr lang="zh-CN" altLang="en-US" sz="1200" dirty="0">
                        <a:effectLst/>
                        <a:latin typeface="微软雅黑" panose="020B0503020204020204" pitchFamily="34" charset="-122"/>
                        <a:ea typeface="微软雅黑" panose="020B0503020204020204" pitchFamily="34" charset="-122"/>
                      </a:endParaRPr>
                    </a:p>
                  </a:txBody>
                  <a:tcPr anchor="ctr">
                    <a:noFill/>
                  </a:tcPr>
                </a:tc>
                <a:tc>
                  <a:txBody>
                    <a:bodyPr/>
                    <a:lstStyle/>
                    <a:p>
                      <a:endParaRPr lang="zh-CN" altLang="en-US" sz="1200" dirty="0">
                        <a:effectLst/>
                        <a:latin typeface="微软雅黑" panose="020B0503020204020204" pitchFamily="34" charset="-122"/>
                        <a:ea typeface="微软雅黑" panose="020B0503020204020204" pitchFamily="34" charset="-122"/>
                      </a:endParaRPr>
                    </a:p>
                  </a:txBody>
                  <a:tcPr anchor="ctr">
                    <a:noFill/>
                  </a:tcPr>
                </a:tc>
                <a:extLst>
                  <a:ext uri="{0D108BD9-81ED-4DB2-BD59-A6C34878D82A}">
                    <a16:rowId xmlns:a16="http://schemas.microsoft.com/office/drawing/2014/main" val="10004"/>
                  </a:ext>
                </a:extLst>
              </a:tr>
              <a:tr h="836552">
                <a:tc>
                  <a:txBody>
                    <a:bodyPr/>
                    <a:lstStyle/>
                    <a:p>
                      <a:pPr algn="ctr"/>
                      <a:r>
                        <a:rPr lang="en-US" altLang="zh-CN" sz="1200" dirty="0">
                          <a:latin typeface="微软雅黑" panose="020B0503020204020204" pitchFamily="34" charset="-122"/>
                          <a:ea typeface="微软雅黑" panose="020B0503020204020204" pitchFamily="34" charset="-122"/>
                        </a:rPr>
                        <a:t>8</a:t>
                      </a:r>
                      <a:endParaRPr lang="zh-CN" altLang="en-US" sz="1200" dirty="0">
                        <a:latin typeface="微软雅黑" panose="020B0503020204020204" pitchFamily="34" charset="-122"/>
                        <a:ea typeface="微软雅黑" panose="020B0503020204020204" pitchFamily="34" charset="-122"/>
                      </a:endParaRPr>
                    </a:p>
                  </a:txBody>
                  <a:tcPr anchor="ctr">
                    <a:lnB w="12700" cap="flat" cmpd="sng" algn="ctr">
                      <a:solidFill>
                        <a:schemeClr val="bg1"/>
                      </a:solidFill>
                      <a:prstDash val="solid"/>
                      <a:round/>
                      <a:headEnd type="none" w="med" len="med"/>
                      <a:tailEnd type="none" w="med" len="med"/>
                    </a:lnB>
                    <a:solidFill>
                      <a:srgbClr val="FFC000"/>
                    </a:solidFill>
                  </a:tcPr>
                </a:tc>
                <a:tc vMerge="1">
                  <a:txBody>
                    <a:bodyPr/>
                    <a:lstStyle/>
                    <a:p>
                      <a:endParaRPr lang="zh-CN"/>
                    </a:p>
                  </a:txBody>
                  <a:tcPr anchor="ctr">
                    <a:lnB w="12700" cap="flat" cmpd="sng" algn="ctr">
                      <a:solidFill>
                        <a:schemeClr val="bg1"/>
                      </a:solidFill>
                      <a:prstDash val="solid"/>
                      <a:round/>
                      <a:headEnd type="none" w="med" len="med"/>
                      <a:tailEnd type="none" w="med" len="med"/>
                    </a:lnB>
                    <a:noFill/>
                  </a:tcPr>
                </a:tc>
                <a:tc>
                  <a:txBody>
                    <a:bodyPr/>
                    <a:lstStyle/>
                    <a:p>
                      <a:r>
                        <a:rPr lang="zh-CN" altLang="en-US" sz="1200" b="0" i="0" dirty="0">
                          <a:solidFill>
                            <a:srgbClr val="323232"/>
                          </a:solidFill>
                          <a:effectLst/>
                          <a:latin typeface="微软雅黑" panose="020B0503020204020204" pitchFamily="34" charset="-122"/>
                          <a:ea typeface="微软雅黑" panose="020B0503020204020204" pitchFamily="34" charset="-122"/>
                        </a:rPr>
                        <a:t>在</a:t>
                      </a:r>
                      <a:r>
                        <a:rPr lang="zh-CN" altLang="en-US" sz="1200" b="1" i="0" dirty="0">
                          <a:solidFill>
                            <a:srgbClr val="FF0000"/>
                          </a:solidFill>
                          <a:effectLst/>
                          <a:latin typeface="微软雅黑" panose="020B0503020204020204" pitchFamily="34" charset="-122"/>
                          <a:ea typeface="微软雅黑" panose="020B0503020204020204" pitchFamily="34" charset="-122"/>
                        </a:rPr>
                        <a:t>新应用内首次使用具备创新技术</a:t>
                      </a:r>
                      <a:r>
                        <a:rPr lang="zh-CN" altLang="en-US" sz="1200" b="0" i="0" dirty="0">
                          <a:solidFill>
                            <a:srgbClr val="323232"/>
                          </a:solidFill>
                          <a:effectLst/>
                          <a:latin typeface="微软雅黑" panose="020B0503020204020204" pitchFamily="34" charset="-122"/>
                          <a:ea typeface="微软雅黑" panose="020B0503020204020204" pitchFamily="34" charset="-122"/>
                        </a:rPr>
                        <a:t>的设计产品或材料。新应用，或工作周期／</a:t>
                      </a:r>
                      <a:r>
                        <a:rPr lang="zh-CN" altLang="en-US" sz="1200" b="1" i="0" dirty="0">
                          <a:solidFill>
                            <a:srgbClr val="FF0000"/>
                          </a:solidFill>
                          <a:effectLst/>
                          <a:latin typeface="微软雅黑" panose="020B0503020204020204" pitchFamily="34" charset="-122"/>
                          <a:ea typeface="微软雅黑" panose="020B0503020204020204" pitchFamily="34" charset="-122"/>
                        </a:rPr>
                        <a:t>运行条件有改变</a:t>
                      </a:r>
                      <a:r>
                        <a:rPr lang="zh-CN" altLang="en-US" sz="1200" b="0" i="0" dirty="0">
                          <a:solidFill>
                            <a:srgbClr val="323232"/>
                          </a:solidFill>
                          <a:effectLst/>
                          <a:latin typeface="微软雅黑" panose="020B0503020204020204" pitchFamily="34" charset="-122"/>
                          <a:ea typeface="微软雅黑" panose="020B0503020204020204" pitchFamily="34" charset="-122"/>
                        </a:rPr>
                        <a:t>。</a:t>
                      </a:r>
                      <a:r>
                        <a:rPr lang="zh-CN" altLang="en-US" sz="1200" b="1" i="0" dirty="0">
                          <a:solidFill>
                            <a:srgbClr val="FF0000"/>
                          </a:solidFill>
                          <a:effectLst/>
                          <a:latin typeface="微软雅黑" panose="020B0503020204020204" pitchFamily="34" charset="-122"/>
                          <a:ea typeface="微软雅黑" panose="020B0503020204020204" pitchFamily="34" charset="-122"/>
                        </a:rPr>
                        <a:t>没有对产品进行验证和或确认的经验 </a:t>
                      </a:r>
                      <a:r>
                        <a:rPr lang="zh-CN" altLang="en-US" sz="1200" b="0" i="0" dirty="0">
                          <a:solidFill>
                            <a:srgbClr val="4D4D4D"/>
                          </a:solidFill>
                          <a:effectLst/>
                          <a:latin typeface="微软雅黑" panose="020B0503020204020204" pitchFamily="34" charset="-122"/>
                          <a:ea typeface="微软雅黑" panose="020B0503020204020204" pitchFamily="34" charset="-122"/>
                        </a:rPr>
                        <a:t>。</a:t>
                      </a:r>
                      <a:endParaRPr lang="en-US" altLang="zh-CN" sz="1200" b="0" i="0" dirty="0">
                        <a:solidFill>
                          <a:srgbClr val="4D4D4D"/>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i="0" dirty="0">
                          <a:solidFill>
                            <a:srgbClr val="FF0000"/>
                          </a:solidFill>
                          <a:effectLst/>
                          <a:latin typeface="微软雅黑" panose="020B0503020204020204" pitchFamily="34" charset="-122"/>
                          <a:ea typeface="微软雅黑" panose="020B0503020204020204" pitchFamily="34" charset="-122"/>
                        </a:rPr>
                        <a:t>极少存在现有标准和最佳实践</a:t>
                      </a:r>
                      <a:r>
                        <a:rPr lang="zh-CN" altLang="en-US" sz="1200" b="0" i="0" dirty="0">
                          <a:solidFill>
                            <a:srgbClr val="323232"/>
                          </a:solidFill>
                          <a:effectLst/>
                          <a:latin typeface="微软雅黑" panose="020B0503020204020204" pitchFamily="34" charset="-122"/>
                          <a:ea typeface="微软雅黑" panose="020B0503020204020204" pitchFamily="34" charset="-122"/>
                        </a:rPr>
                        <a:t>，不能直接用于该设计产品。</a:t>
                      </a:r>
                      <a:r>
                        <a:rPr lang="zh-CN" altLang="en-US" sz="1200" b="1" i="0" dirty="0">
                          <a:solidFill>
                            <a:srgbClr val="FF0000"/>
                          </a:solidFill>
                          <a:effectLst/>
                          <a:latin typeface="微软雅黑" panose="020B0503020204020204" pitchFamily="34" charset="-122"/>
                          <a:ea typeface="微软雅黑" panose="020B0503020204020204" pitchFamily="34" charset="-122"/>
                        </a:rPr>
                        <a:t>预防控制不能可靠</a:t>
                      </a:r>
                      <a:r>
                        <a:rPr lang="zh-CN" altLang="en-US" sz="1200" b="0" i="0" dirty="0">
                          <a:solidFill>
                            <a:srgbClr val="323232"/>
                          </a:solidFill>
                          <a:effectLst/>
                          <a:latin typeface="微软雅黑" panose="020B0503020204020204" pitchFamily="34" charset="-122"/>
                          <a:ea typeface="微软雅黑" panose="020B0503020204020204" pitchFamily="34" charset="-122"/>
                        </a:rPr>
                        <a:t>地反映使用现场绩效。</a:t>
                      </a:r>
                      <a:endParaRPr lang="zh-CN" altLang="en-US" sz="1200" dirty="0">
                        <a:effectLst/>
                        <a:latin typeface="微软雅黑" panose="020B0503020204020204" pitchFamily="34" charset="-122"/>
                        <a:ea typeface="微软雅黑" panose="020B0503020204020204" pitchFamily="34" charset="-122"/>
                      </a:endParaRPr>
                    </a:p>
                  </a:txBody>
                  <a:tcPr anchor="ctr">
                    <a:noFill/>
                  </a:tcPr>
                </a:tc>
                <a:tc>
                  <a:txBody>
                    <a:bodyPr/>
                    <a:lstStyle/>
                    <a:p>
                      <a:endParaRPr lang="zh-CN" altLang="en-US" sz="1200" dirty="0">
                        <a:effectLst/>
                        <a:latin typeface="微软雅黑" panose="020B0503020204020204" pitchFamily="34" charset="-122"/>
                        <a:ea typeface="微软雅黑" panose="020B0503020204020204" pitchFamily="34" charset="-122"/>
                      </a:endParaRPr>
                    </a:p>
                  </a:txBody>
                  <a:tcPr anchor="ctr">
                    <a:noFill/>
                  </a:tcPr>
                </a:tc>
                <a:extLst>
                  <a:ext uri="{0D108BD9-81ED-4DB2-BD59-A6C34878D82A}">
                    <a16:rowId xmlns:a16="http://schemas.microsoft.com/office/drawing/2014/main" val="10005"/>
                  </a:ext>
                </a:extLst>
              </a:tr>
              <a:tr h="836552">
                <a:tc>
                  <a:txBody>
                    <a:bodyPr/>
                    <a:lstStyle/>
                    <a:p>
                      <a:pPr algn="ctr"/>
                      <a:r>
                        <a:rPr lang="en-US" altLang="zh-CN" sz="1200" dirty="0">
                          <a:latin typeface="微软雅黑" panose="020B0503020204020204" pitchFamily="34" charset="-122"/>
                          <a:ea typeface="微软雅黑" panose="020B0503020204020204" pitchFamily="34" charset="-122"/>
                        </a:rPr>
                        <a:t>7</a:t>
                      </a:r>
                      <a:endParaRPr lang="zh-CN" altLang="en-US" sz="1200" dirty="0">
                        <a:latin typeface="微软雅黑" panose="020B0503020204020204" pitchFamily="34" charset="-122"/>
                        <a:ea typeface="微软雅黑" panose="020B0503020204020204" pitchFamily="34" charset="-122"/>
                      </a:endParaRPr>
                    </a:p>
                  </a:txBody>
                  <a:tcPr anchor="ctr">
                    <a:lnT w="12700" cap="flat" cmpd="sng" algn="ctr">
                      <a:solidFill>
                        <a:schemeClr val="bg1"/>
                      </a:solidFill>
                      <a:prstDash val="solid"/>
                      <a:round/>
                      <a:headEnd type="none" w="med" len="med"/>
                      <a:tailEnd type="none" w="med" len="med"/>
                    </a:lnT>
                    <a:solidFill>
                      <a:srgbClr val="FFFF00"/>
                    </a:solidFill>
                  </a:tcPr>
                </a:tc>
                <a:tc rowSpan="2">
                  <a:txBody>
                    <a:bodyPr/>
                    <a:lstStyle/>
                    <a:p>
                      <a:pPr algn="ctr"/>
                      <a:r>
                        <a:rPr lang="zh-CN" altLang="en-US" sz="1200" dirty="0">
                          <a:latin typeface="微软雅黑" panose="020B0503020204020204" pitchFamily="34" charset="-122"/>
                          <a:ea typeface="微软雅黑" panose="020B0503020204020204" pitchFamily="34" charset="-122"/>
                        </a:rPr>
                        <a:t>高</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r>
                        <a:rPr lang="zh-CN" altLang="en-US" sz="1200" b="0" i="0" dirty="0">
                          <a:solidFill>
                            <a:srgbClr val="313131"/>
                          </a:solidFill>
                          <a:effectLst/>
                          <a:latin typeface="微软雅黑" panose="020B0503020204020204" pitchFamily="34" charset="-122"/>
                          <a:ea typeface="微软雅黑" panose="020B0503020204020204" pitchFamily="34" charset="-122"/>
                        </a:rPr>
                        <a:t>根据</a:t>
                      </a:r>
                      <a:r>
                        <a:rPr lang="zh-CN" altLang="en-US" sz="1200" b="1" i="0" dirty="0">
                          <a:solidFill>
                            <a:srgbClr val="FF0000"/>
                          </a:solidFill>
                          <a:effectLst/>
                          <a:latin typeface="微软雅黑" panose="020B0503020204020204" pitchFamily="34" charset="-122"/>
                          <a:ea typeface="微软雅黑" panose="020B0503020204020204" pitchFamily="34" charset="-122"/>
                        </a:rPr>
                        <a:t>相似技术和材料</a:t>
                      </a:r>
                      <a:r>
                        <a:rPr lang="zh-CN" altLang="en-US" sz="1200" b="0" i="0" dirty="0">
                          <a:solidFill>
                            <a:srgbClr val="313131"/>
                          </a:solidFill>
                          <a:effectLst/>
                          <a:latin typeface="微软雅黑" panose="020B0503020204020204" pitchFamily="34" charset="-122"/>
                          <a:ea typeface="微软雅黑" panose="020B0503020204020204" pitchFamily="34" charset="-122"/>
                        </a:rPr>
                        <a:t>的新型设计。新应用，或工作周期／</a:t>
                      </a:r>
                      <a:r>
                        <a:rPr lang="zh-CN" altLang="en-US" sz="1200" b="1" i="0" dirty="0">
                          <a:solidFill>
                            <a:srgbClr val="FF0000"/>
                          </a:solidFill>
                          <a:effectLst/>
                          <a:latin typeface="微软雅黑" panose="020B0503020204020204" pitchFamily="34" charset="-122"/>
                          <a:ea typeface="微软雅黑" panose="020B0503020204020204" pitchFamily="34" charset="-122"/>
                        </a:rPr>
                        <a:t>运行条件有改变</a:t>
                      </a:r>
                      <a:r>
                        <a:rPr lang="zh-CN" altLang="en-US" sz="1200" b="0" i="0" dirty="0">
                          <a:solidFill>
                            <a:srgbClr val="313131"/>
                          </a:solidFill>
                          <a:effectLst/>
                          <a:latin typeface="微软雅黑" panose="020B0503020204020204" pitchFamily="34" charset="-122"/>
                          <a:ea typeface="微软雅黑" panose="020B0503020204020204" pitchFamily="34" charset="-122"/>
                        </a:rPr>
                        <a:t>。</a:t>
                      </a:r>
                      <a:r>
                        <a:rPr lang="zh-CN" altLang="en-US" sz="1200" b="1" i="0" dirty="0">
                          <a:solidFill>
                            <a:srgbClr val="FF0000"/>
                          </a:solidFill>
                          <a:effectLst/>
                          <a:latin typeface="微软雅黑" panose="020B0503020204020204" pitchFamily="34" charset="-122"/>
                          <a:ea typeface="微软雅黑" panose="020B0503020204020204" pitchFamily="34" charset="-122"/>
                        </a:rPr>
                        <a:t>没有对产品进行验证和或确认的经验</a:t>
                      </a:r>
                      <a:r>
                        <a:rPr lang="zh-CN" altLang="en-US" sz="1200" b="0" i="0" dirty="0">
                          <a:solidFill>
                            <a:srgbClr val="313131"/>
                          </a:solidFill>
                          <a:effectLst/>
                          <a:latin typeface="微软雅黑" panose="020B0503020204020204" pitchFamily="34" charset="-122"/>
                          <a:ea typeface="微软雅黑" panose="020B0503020204020204" pitchFamily="34" charset="-122"/>
                        </a:rPr>
                        <a:t>。</a:t>
                      </a:r>
                      <a:endParaRPr lang="en-US" altLang="zh-CN" sz="1200" b="0" i="0" dirty="0">
                        <a:solidFill>
                          <a:srgbClr val="313131"/>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i="0" dirty="0">
                          <a:solidFill>
                            <a:srgbClr val="FF0000"/>
                          </a:solidFill>
                          <a:effectLst/>
                          <a:latin typeface="微软雅黑" panose="020B0503020204020204" pitchFamily="34" charset="-122"/>
                          <a:ea typeface="微软雅黑" panose="020B0503020204020204" pitchFamily="34" charset="-122"/>
                        </a:rPr>
                        <a:t>标准、最佳实践</a:t>
                      </a:r>
                      <a:r>
                        <a:rPr lang="zh-CN" altLang="en-US" sz="1200" b="0" i="0" dirty="0">
                          <a:solidFill>
                            <a:srgbClr val="313131"/>
                          </a:solidFill>
                          <a:effectLst/>
                          <a:latin typeface="微软雅黑" panose="020B0503020204020204" pitchFamily="34" charset="-122"/>
                          <a:ea typeface="微软雅黑" panose="020B0503020204020204" pitchFamily="34" charset="-122"/>
                        </a:rPr>
                        <a:t>和设计规则符合基础设计要求，但</a:t>
                      </a:r>
                      <a:r>
                        <a:rPr lang="zh-CN" altLang="en-US" sz="1200" b="1" i="0" dirty="0">
                          <a:solidFill>
                            <a:srgbClr val="FF0000"/>
                          </a:solidFill>
                          <a:effectLst/>
                          <a:latin typeface="微软雅黑" panose="020B0503020204020204" pitchFamily="34" charset="-122"/>
                          <a:ea typeface="微软雅黑" panose="020B0503020204020204" pitchFamily="34" charset="-122"/>
                        </a:rPr>
                        <a:t>不适用于创新产品 </a:t>
                      </a:r>
                      <a:r>
                        <a:rPr lang="zh-CN" altLang="en-US" sz="1200" b="0" i="0" dirty="0">
                          <a:solidFill>
                            <a:srgbClr val="4A4A4A"/>
                          </a:solidFill>
                          <a:effectLst/>
                          <a:latin typeface="微软雅黑" panose="020B0503020204020204" pitchFamily="34" charset="-122"/>
                          <a:ea typeface="微软雅黑" panose="020B0503020204020204" pitchFamily="34" charset="-122"/>
                        </a:rPr>
                        <a:t>。</a:t>
                      </a:r>
                      <a:r>
                        <a:rPr lang="zh-CN" altLang="en-US" sz="1200" b="1" i="0" dirty="0">
                          <a:solidFill>
                            <a:srgbClr val="FF0000"/>
                          </a:solidFill>
                          <a:effectLst/>
                          <a:latin typeface="微软雅黑" panose="020B0503020204020204" pitchFamily="34" charset="-122"/>
                          <a:ea typeface="微软雅黑" panose="020B0503020204020204" pitchFamily="34" charset="-122"/>
                        </a:rPr>
                        <a:t>预防控制提供了有限</a:t>
                      </a:r>
                      <a:r>
                        <a:rPr lang="zh-CN" altLang="en-US" sz="1200" b="0" i="0" dirty="0">
                          <a:solidFill>
                            <a:srgbClr val="313131"/>
                          </a:solidFill>
                          <a:effectLst/>
                          <a:latin typeface="微软雅黑" panose="020B0503020204020204" pitchFamily="34" charset="-122"/>
                          <a:ea typeface="微软雅黑" panose="020B0503020204020204" pitchFamily="34" charset="-122"/>
                        </a:rPr>
                        <a:t>的性能指标 </a:t>
                      </a:r>
                      <a:r>
                        <a:rPr lang="zh-CN" altLang="en-US" sz="1200" b="0" i="0" dirty="0">
                          <a:solidFill>
                            <a:srgbClr val="4A4A4A"/>
                          </a:solidFill>
                          <a:effectLst/>
                          <a:latin typeface="微软雅黑" panose="020B0503020204020204" pitchFamily="34" charset="-122"/>
                          <a:ea typeface="微软雅黑" panose="020B0503020204020204" pitchFamily="34" charset="-122"/>
                        </a:rPr>
                        <a:t>。</a:t>
                      </a:r>
                      <a:endParaRPr lang="zh-CN" altLang="en-US" sz="1200" dirty="0">
                        <a:effectLst/>
                        <a:latin typeface="微软雅黑" panose="020B0503020204020204" pitchFamily="34" charset="-122"/>
                        <a:ea typeface="微软雅黑" panose="020B0503020204020204" pitchFamily="34" charset="-122"/>
                      </a:endParaRPr>
                    </a:p>
                  </a:txBody>
                  <a:tcPr anchor="ctr">
                    <a:noFill/>
                  </a:tcPr>
                </a:tc>
                <a:tc>
                  <a:txBody>
                    <a:bodyPr/>
                    <a:lstStyle/>
                    <a:p>
                      <a:endParaRPr lang="zh-CN" altLang="en-US" sz="1200" dirty="0">
                        <a:effectLst/>
                        <a:latin typeface="微软雅黑" panose="020B0503020204020204" pitchFamily="34" charset="-122"/>
                        <a:ea typeface="微软雅黑" panose="020B0503020204020204" pitchFamily="34" charset="-122"/>
                      </a:endParaRPr>
                    </a:p>
                  </a:txBody>
                  <a:tcPr anchor="ctr">
                    <a:noFill/>
                  </a:tcPr>
                </a:tc>
                <a:extLst>
                  <a:ext uri="{0D108BD9-81ED-4DB2-BD59-A6C34878D82A}">
                    <a16:rowId xmlns:a16="http://schemas.microsoft.com/office/drawing/2014/main" val="10006"/>
                  </a:ext>
                </a:extLst>
              </a:tr>
              <a:tr h="836552">
                <a:tc>
                  <a:txBody>
                    <a:bodyPr/>
                    <a:lstStyle/>
                    <a:p>
                      <a:pPr algn="ctr"/>
                      <a:r>
                        <a:rPr lang="en-US" altLang="zh-CN" sz="1200" dirty="0">
                          <a:latin typeface="微软雅黑" panose="020B0503020204020204" pitchFamily="34" charset="-122"/>
                          <a:ea typeface="微软雅黑" panose="020B0503020204020204" pitchFamily="34" charset="-122"/>
                        </a:rPr>
                        <a:t>6</a:t>
                      </a:r>
                      <a:endParaRPr lang="zh-CN" altLang="en-US" sz="1200" dirty="0">
                        <a:latin typeface="微软雅黑" panose="020B0503020204020204" pitchFamily="34" charset="-122"/>
                        <a:ea typeface="微软雅黑" panose="020B0503020204020204" pitchFamily="34" charset="-122"/>
                      </a:endParaRPr>
                    </a:p>
                  </a:txBody>
                  <a:tcPr anchor="ctr">
                    <a:lnB w="12700" cap="flat" cmpd="sng" algn="ctr">
                      <a:solidFill>
                        <a:schemeClr val="bg1"/>
                      </a:solidFill>
                      <a:prstDash val="solid"/>
                      <a:round/>
                      <a:headEnd type="none" w="med" len="med"/>
                      <a:tailEnd type="none" w="med" len="med"/>
                    </a:lnB>
                    <a:solidFill>
                      <a:srgbClr val="FFFF00"/>
                    </a:solidFill>
                  </a:tcPr>
                </a:tc>
                <a:tc vMerge="1">
                  <a:txBody>
                    <a:bodyPr/>
                    <a:lstStyle/>
                    <a:p>
                      <a:endParaRPr lang="zh-CN"/>
                    </a:p>
                  </a:txBody>
                  <a:tcPr anchor="ctr">
                    <a:lnB w="12700" cap="flat" cmpd="sng" algn="ctr">
                      <a:solidFill>
                        <a:schemeClr val="bg1"/>
                      </a:solidFill>
                      <a:prstDash val="solid"/>
                      <a:round/>
                      <a:headEnd type="none" w="med" len="med"/>
                      <a:tailEnd type="none" w="med" len="med"/>
                    </a:lnB>
                    <a:noFill/>
                  </a:tcPr>
                </a:tc>
                <a:tc>
                  <a:txBody>
                    <a:bodyPr/>
                    <a:lstStyle/>
                    <a:p>
                      <a:r>
                        <a:rPr lang="zh-CN" altLang="en-US" sz="1200" b="0" i="0" dirty="0">
                          <a:solidFill>
                            <a:srgbClr val="313131"/>
                          </a:solidFill>
                          <a:effectLst/>
                          <a:latin typeface="微软雅黑" panose="020B0503020204020204" pitchFamily="34" charset="-122"/>
                          <a:ea typeface="微软雅黑" panose="020B0503020204020204" pitchFamily="34" charset="-122"/>
                        </a:rPr>
                        <a:t>应用现有技术和材料，与之前</a:t>
                      </a:r>
                      <a:r>
                        <a:rPr lang="zh-CN" altLang="en-US" sz="1200" b="1" i="0" dirty="0">
                          <a:solidFill>
                            <a:srgbClr val="FF0000"/>
                          </a:solidFill>
                          <a:effectLst/>
                          <a:latin typeface="微软雅黑" panose="020B0503020204020204" pitchFamily="34" charset="-122"/>
                          <a:ea typeface="微软雅黑" panose="020B0503020204020204" pitchFamily="34" charset="-122"/>
                        </a:rPr>
                        <a:t>设计相似 </a:t>
                      </a:r>
                      <a:r>
                        <a:rPr lang="zh-CN" altLang="en-US" sz="1200" b="0" i="0" dirty="0">
                          <a:solidFill>
                            <a:srgbClr val="4A4A4A"/>
                          </a:solidFill>
                          <a:effectLst/>
                          <a:latin typeface="微软雅黑" panose="020B0503020204020204" pitchFamily="34" charset="-122"/>
                          <a:ea typeface="微软雅黑" panose="020B0503020204020204" pitchFamily="34" charset="-122"/>
                        </a:rPr>
                        <a:t>。 </a:t>
                      </a:r>
                      <a:r>
                        <a:rPr lang="zh-CN" altLang="en-US" sz="1200" b="1" i="0" dirty="0">
                          <a:solidFill>
                            <a:srgbClr val="FF0000"/>
                          </a:solidFill>
                          <a:effectLst/>
                          <a:latin typeface="微软雅黑" panose="020B0503020204020204" pitchFamily="34" charset="-122"/>
                          <a:ea typeface="微软雅黑" panose="020B0503020204020204" pitchFamily="34" charset="-122"/>
                        </a:rPr>
                        <a:t>类似应用</a:t>
                      </a:r>
                      <a:r>
                        <a:rPr lang="zh-CN" altLang="en-US" sz="1200" b="0" i="0" dirty="0">
                          <a:solidFill>
                            <a:srgbClr val="313131"/>
                          </a:solidFill>
                          <a:effectLst/>
                          <a:latin typeface="微软雅黑" panose="020B0503020204020204" pitchFamily="34" charset="-122"/>
                          <a:ea typeface="微软雅黑" panose="020B0503020204020204" pitchFamily="34" charset="-122"/>
                        </a:rPr>
                        <a:t>，工作周期或</a:t>
                      </a:r>
                      <a:r>
                        <a:rPr lang="zh-CN" altLang="en-US" sz="1200" b="1" i="0" dirty="0">
                          <a:solidFill>
                            <a:srgbClr val="FF0000"/>
                          </a:solidFill>
                          <a:effectLst/>
                          <a:latin typeface="微软雅黑" panose="020B0503020204020204" pitchFamily="34" charset="-122"/>
                          <a:ea typeface="微软雅黑" panose="020B0503020204020204" pitchFamily="34" charset="-122"/>
                        </a:rPr>
                        <a:t>运行条件有改变</a:t>
                      </a:r>
                      <a:r>
                        <a:rPr lang="zh-CN" altLang="en-US" sz="1200" b="0" i="0" dirty="0">
                          <a:solidFill>
                            <a:srgbClr val="313131"/>
                          </a:solidFill>
                          <a:effectLst/>
                          <a:latin typeface="微软雅黑" panose="020B0503020204020204" pitchFamily="34" charset="-122"/>
                          <a:ea typeface="微软雅黑" panose="020B0503020204020204" pitchFamily="34" charset="-122"/>
                        </a:rPr>
                        <a:t>。之前的测试或使用现场经验。</a:t>
                      </a:r>
                      <a:endParaRPr lang="en-US" altLang="zh-CN" sz="1200" b="0" i="0" dirty="0">
                        <a:solidFill>
                          <a:srgbClr val="313131"/>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i="0" dirty="0">
                          <a:solidFill>
                            <a:srgbClr val="FF0000"/>
                          </a:solidFill>
                          <a:effectLst/>
                          <a:latin typeface="微软雅黑" panose="020B0503020204020204" pitchFamily="34" charset="-122"/>
                          <a:ea typeface="微软雅黑" panose="020B0503020204020204" pitchFamily="34" charset="-122"/>
                        </a:rPr>
                        <a:t>存在标准和设计规则</a:t>
                      </a:r>
                      <a:r>
                        <a:rPr lang="zh-CN" altLang="en-US" sz="1200" b="0" i="0" dirty="0">
                          <a:solidFill>
                            <a:srgbClr val="313131"/>
                          </a:solidFill>
                          <a:effectLst/>
                          <a:latin typeface="微软雅黑" panose="020B0503020204020204" pitchFamily="34" charset="-122"/>
                          <a:ea typeface="微软雅黑" panose="020B0503020204020204" pitchFamily="34" charset="-122"/>
                        </a:rPr>
                        <a:t>，但</a:t>
                      </a:r>
                      <a:r>
                        <a:rPr lang="zh-CN" altLang="en-US" sz="1200" b="1" i="0" dirty="0">
                          <a:solidFill>
                            <a:srgbClr val="FF0000"/>
                          </a:solidFill>
                          <a:effectLst/>
                          <a:latin typeface="微软雅黑" panose="020B0503020204020204" pitchFamily="34" charset="-122"/>
                          <a:ea typeface="微软雅黑" panose="020B0503020204020204" pitchFamily="34" charset="-122"/>
                        </a:rPr>
                        <a:t>不足以确保不会出现失效起因 </a:t>
                      </a:r>
                      <a:r>
                        <a:rPr lang="zh-CN" altLang="en-US" sz="1200" b="0" i="0" dirty="0">
                          <a:solidFill>
                            <a:srgbClr val="4A4A4A"/>
                          </a:solidFill>
                          <a:effectLst/>
                          <a:latin typeface="微软雅黑" panose="020B0503020204020204" pitchFamily="34" charset="-122"/>
                          <a:ea typeface="微软雅黑" panose="020B0503020204020204" pitchFamily="34" charset="-122"/>
                        </a:rPr>
                        <a:t>。 </a:t>
                      </a:r>
                      <a:r>
                        <a:rPr lang="zh-CN" altLang="en-US" sz="1200" b="1" i="0" dirty="0">
                          <a:solidFill>
                            <a:srgbClr val="FF0000"/>
                          </a:solidFill>
                          <a:effectLst/>
                          <a:latin typeface="微软雅黑" panose="020B0503020204020204" pitchFamily="34" charset="-122"/>
                          <a:ea typeface="微软雅黑" panose="020B0503020204020204" pitchFamily="34" charset="-122"/>
                        </a:rPr>
                        <a:t>预防控制提供</a:t>
                      </a:r>
                      <a:r>
                        <a:rPr lang="zh-CN" altLang="en-US" sz="1200" b="0" i="0" dirty="0">
                          <a:solidFill>
                            <a:srgbClr val="313131"/>
                          </a:solidFill>
                          <a:effectLst/>
                          <a:latin typeface="微软雅黑" panose="020B0503020204020204" pitchFamily="34" charset="-122"/>
                          <a:ea typeface="微软雅黑" panose="020B0503020204020204" pitchFamily="34" charset="-122"/>
                        </a:rPr>
                        <a:t>了预防失效起因的</a:t>
                      </a:r>
                      <a:r>
                        <a:rPr lang="zh-CN" altLang="en-US" sz="1200" b="1" i="0" dirty="0">
                          <a:solidFill>
                            <a:srgbClr val="FF0000"/>
                          </a:solidFill>
                          <a:effectLst/>
                          <a:latin typeface="微软雅黑" panose="020B0503020204020204" pitchFamily="34" charset="-122"/>
                          <a:ea typeface="微软雅黑" panose="020B0503020204020204" pitchFamily="34" charset="-122"/>
                        </a:rPr>
                        <a:t>部分能力</a:t>
                      </a:r>
                      <a:r>
                        <a:rPr lang="zh-CN" altLang="en-US" sz="1200" b="0" i="0" dirty="0">
                          <a:solidFill>
                            <a:srgbClr val="313131"/>
                          </a:solidFill>
                          <a:effectLst/>
                          <a:latin typeface="微软雅黑" panose="020B0503020204020204" pitchFamily="34" charset="-122"/>
                          <a:ea typeface="微软雅黑" panose="020B0503020204020204" pitchFamily="34" charset="-122"/>
                        </a:rPr>
                        <a:t>。</a:t>
                      </a:r>
                      <a:endParaRPr lang="zh-CN" altLang="en-US" sz="1200" dirty="0">
                        <a:effectLst/>
                        <a:latin typeface="微软雅黑" panose="020B0503020204020204" pitchFamily="34" charset="-122"/>
                        <a:ea typeface="微软雅黑" panose="020B0503020204020204" pitchFamily="34" charset="-122"/>
                      </a:endParaRPr>
                    </a:p>
                  </a:txBody>
                  <a:tcPr anchor="ctr">
                    <a:noFill/>
                  </a:tcPr>
                </a:tc>
                <a:tc>
                  <a:txBody>
                    <a:bodyPr/>
                    <a:lstStyle/>
                    <a:p>
                      <a:endParaRPr lang="zh-CN" altLang="en-US" sz="1200" dirty="0">
                        <a:effectLst/>
                        <a:latin typeface="微软雅黑" panose="020B0503020204020204" pitchFamily="34" charset="-122"/>
                        <a:ea typeface="微软雅黑" panose="020B0503020204020204" pitchFamily="34" charset="-122"/>
                      </a:endParaRPr>
                    </a:p>
                  </a:txBody>
                  <a:tcPr anchor="c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336216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21" name="矩形 1">
            <a:extLst>
              <a:ext uri="{FF2B5EF4-FFF2-40B4-BE49-F238E27FC236}">
                <a16:creationId xmlns:a16="http://schemas.microsoft.com/office/drawing/2014/main" id="{D820E1EE-41D7-4C7A-A28B-730F5EBE2E1D}"/>
              </a:ext>
            </a:extLst>
          </p:cNvPr>
          <p:cNvSpPr>
            <a:spLocks noChangeArrowheads="1"/>
          </p:cNvSpPr>
          <p:nvPr/>
        </p:nvSpPr>
        <p:spPr bwMode="auto">
          <a:xfrm>
            <a:off x="312893" y="941427"/>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风险分析</a:t>
            </a:r>
            <a:endParaRPr lang="en-US" altLang="zh-CN" sz="2000">
              <a:latin typeface="微软雅黑" panose="020B0503020204020204" pitchFamily="34" charset="-122"/>
              <a:ea typeface="微软雅黑" panose="020B0503020204020204" pitchFamily="34" charset="-122"/>
            </a:endParaRPr>
          </a:p>
        </p:txBody>
      </p:sp>
      <p:sp>
        <p:nvSpPr>
          <p:cNvPr id="22" name="矩形 2">
            <a:extLst>
              <a:ext uri="{FF2B5EF4-FFF2-40B4-BE49-F238E27FC236}">
                <a16:creationId xmlns:a16="http://schemas.microsoft.com/office/drawing/2014/main" id="{967A646E-9FE3-4497-9C9E-2CB61B570C1F}"/>
              </a:ext>
            </a:extLst>
          </p:cNvPr>
          <p:cNvSpPr>
            <a:spLocks noChangeArrowheads="1"/>
          </p:cNvSpPr>
          <p:nvPr/>
        </p:nvSpPr>
        <p:spPr bwMode="auto">
          <a:xfrm>
            <a:off x="1300318" y="1843127"/>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分析目的</a:t>
            </a:r>
          </a:p>
        </p:txBody>
      </p:sp>
      <p:sp>
        <p:nvSpPr>
          <p:cNvPr id="23" name="矩形 3">
            <a:extLst>
              <a:ext uri="{FF2B5EF4-FFF2-40B4-BE49-F238E27FC236}">
                <a16:creationId xmlns:a16="http://schemas.microsoft.com/office/drawing/2014/main" id="{A7BE107C-755E-446B-AE1B-9D7F4B754F2F}"/>
              </a:ext>
            </a:extLst>
          </p:cNvPr>
          <p:cNvSpPr>
            <a:spLocks noChangeArrowheads="1"/>
          </p:cNvSpPr>
          <p:nvPr/>
        </p:nvSpPr>
        <p:spPr bwMode="auto">
          <a:xfrm>
            <a:off x="1300318" y="2513052"/>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设计控制</a:t>
            </a:r>
            <a:endParaRPr lang="en-US" altLang="zh-CN">
              <a:latin typeface="微软雅黑" panose="020B0503020204020204" pitchFamily="34" charset="-122"/>
              <a:ea typeface="微软雅黑" panose="020B0503020204020204" pitchFamily="34" charset="-122"/>
            </a:endParaRPr>
          </a:p>
        </p:txBody>
      </p:sp>
      <p:sp>
        <p:nvSpPr>
          <p:cNvPr id="24" name="矩形 4">
            <a:extLst>
              <a:ext uri="{FF2B5EF4-FFF2-40B4-BE49-F238E27FC236}">
                <a16:creationId xmlns:a16="http://schemas.microsoft.com/office/drawing/2014/main" id="{4E4DA449-F875-431A-967A-8AE3EB2089A8}"/>
              </a:ext>
            </a:extLst>
          </p:cNvPr>
          <p:cNvSpPr>
            <a:spLocks noChangeArrowheads="1"/>
          </p:cNvSpPr>
          <p:nvPr/>
        </p:nvSpPr>
        <p:spPr bwMode="auto">
          <a:xfrm>
            <a:off x="1303493" y="3243302"/>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预防控制</a:t>
            </a:r>
          </a:p>
        </p:txBody>
      </p:sp>
      <p:sp>
        <p:nvSpPr>
          <p:cNvPr id="25" name="矩形 5">
            <a:extLst>
              <a:ext uri="{FF2B5EF4-FFF2-40B4-BE49-F238E27FC236}">
                <a16:creationId xmlns:a16="http://schemas.microsoft.com/office/drawing/2014/main" id="{B15EA309-1692-4996-BC98-9FECB4F55A58}"/>
              </a:ext>
            </a:extLst>
          </p:cNvPr>
          <p:cNvSpPr>
            <a:spLocks noChangeArrowheads="1"/>
          </p:cNvSpPr>
          <p:nvPr/>
        </p:nvSpPr>
        <p:spPr bwMode="auto">
          <a:xfrm>
            <a:off x="1306668" y="3937039"/>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探测控制</a:t>
            </a:r>
          </a:p>
        </p:txBody>
      </p:sp>
      <p:sp>
        <p:nvSpPr>
          <p:cNvPr id="26" name="右箭头 14">
            <a:extLst>
              <a:ext uri="{FF2B5EF4-FFF2-40B4-BE49-F238E27FC236}">
                <a16:creationId xmlns:a16="http://schemas.microsoft.com/office/drawing/2014/main" id="{5566B241-52A5-4439-AA4B-96794C9EC224}"/>
              </a:ext>
            </a:extLst>
          </p:cNvPr>
          <p:cNvSpPr>
            <a:spLocks noChangeArrowheads="1"/>
          </p:cNvSpPr>
          <p:nvPr/>
        </p:nvSpPr>
        <p:spPr bwMode="auto">
          <a:xfrm>
            <a:off x="2757573" y="5316577"/>
            <a:ext cx="414255" cy="273050"/>
          </a:xfrm>
          <a:prstGeom prst="rightArrow">
            <a:avLst>
              <a:gd name="adj1" fmla="val 50000"/>
              <a:gd name="adj2" fmla="val 49562"/>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27" name="矩形 21">
            <a:extLst>
              <a:ext uri="{FF2B5EF4-FFF2-40B4-BE49-F238E27FC236}">
                <a16:creationId xmlns:a16="http://schemas.microsoft.com/office/drawing/2014/main" id="{32663A1E-AED8-4E4D-8B5E-F5BFCBAB10DA}"/>
              </a:ext>
            </a:extLst>
          </p:cNvPr>
          <p:cNvSpPr>
            <a:spLocks noChangeArrowheads="1"/>
          </p:cNvSpPr>
          <p:nvPr/>
        </p:nvSpPr>
        <p:spPr bwMode="auto">
          <a:xfrm>
            <a:off x="1298731" y="4599027"/>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控制的确认</a:t>
            </a:r>
            <a:endParaRPr lang="en-US" altLang="zh-CN">
              <a:latin typeface="微软雅黑" panose="020B0503020204020204" pitchFamily="34" charset="-122"/>
              <a:ea typeface="微软雅黑" panose="020B0503020204020204" pitchFamily="34" charset="-122"/>
            </a:endParaRPr>
          </a:p>
        </p:txBody>
      </p:sp>
      <p:sp>
        <p:nvSpPr>
          <p:cNvPr id="28" name="矩形 18">
            <a:extLst>
              <a:ext uri="{FF2B5EF4-FFF2-40B4-BE49-F238E27FC236}">
                <a16:creationId xmlns:a16="http://schemas.microsoft.com/office/drawing/2014/main" id="{24930F78-6C38-4000-8D74-D3F9EAC076AB}"/>
              </a:ext>
            </a:extLst>
          </p:cNvPr>
          <p:cNvSpPr>
            <a:spLocks noChangeArrowheads="1"/>
          </p:cNvSpPr>
          <p:nvPr/>
        </p:nvSpPr>
        <p:spPr bwMode="auto">
          <a:xfrm>
            <a:off x="1298731" y="5268952"/>
            <a:ext cx="1336675"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风险评估</a:t>
            </a:r>
          </a:p>
        </p:txBody>
      </p:sp>
      <p:cxnSp>
        <p:nvCxnSpPr>
          <p:cNvPr id="29" name="肘形连接符 7">
            <a:extLst>
              <a:ext uri="{FF2B5EF4-FFF2-40B4-BE49-F238E27FC236}">
                <a16:creationId xmlns:a16="http://schemas.microsoft.com/office/drawing/2014/main" id="{69587DAE-CCD3-4392-966D-2815ABB0C709}"/>
              </a:ext>
            </a:extLst>
          </p:cNvPr>
          <p:cNvCxnSpPr>
            <a:cxnSpLocks noChangeShapeType="1"/>
            <a:stCxn id="21" idx="2"/>
            <a:endCxn id="22" idx="1"/>
          </p:cNvCxnSpPr>
          <p:nvPr/>
        </p:nvCxnSpPr>
        <p:spPr bwMode="auto">
          <a:xfrm rot="16200000" flipH="1">
            <a:off x="769300" y="1496258"/>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肘形连接符 9">
            <a:extLst>
              <a:ext uri="{FF2B5EF4-FFF2-40B4-BE49-F238E27FC236}">
                <a16:creationId xmlns:a16="http://schemas.microsoft.com/office/drawing/2014/main" id="{67D963B9-7722-4E07-9519-96EC279C4CF6}"/>
              </a:ext>
            </a:extLst>
          </p:cNvPr>
          <p:cNvCxnSpPr>
            <a:cxnSpLocks noChangeShapeType="1"/>
            <a:stCxn id="21" idx="2"/>
            <a:endCxn id="23" idx="1"/>
          </p:cNvCxnSpPr>
          <p:nvPr/>
        </p:nvCxnSpPr>
        <p:spPr bwMode="auto">
          <a:xfrm rot="16200000" flipH="1">
            <a:off x="434337" y="1831221"/>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肘形连接符 12">
            <a:extLst>
              <a:ext uri="{FF2B5EF4-FFF2-40B4-BE49-F238E27FC236}">
                <a16:creationId xmlns:a16="http://schemas.microsoft.com/office/drawing/2014/main" id="{ED372173-3814-4BFC-8DE3-F9D36E63303A}"/>
              </a:ext>
            </a:extLst>
          </p:cNvPr>
          <p:cNvCxnSpPr>
            <a:cxnSpLocks noChangeShapeType="1"/>
            <a:stCxn id="21" idx="2"/>
            <a:endCxn id="24" idx="1"/>
          </p:cNvCxnSpPr>
          <p:nvPr/>
        </p:nvCxnSpPr>
        <p:spPr bwMode="auto">
          <a:xfrm rot="16200000" flipH="1">
            <a:off x="70799" y="2194759"/>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肘形连接符 16">
            <a:extLst>
              <a:ext uri="{FF2B5EF4-FFF2-40B4-BE49-F238E27FC236}">
                <a16:creationId xmlns:a16="http://schemas.microsoft.com/office/drawing/2014/main" id="{4B900477-3925-4AA9-B35B-41161EA7598D}"/>
              </a:ext>
            </a:extLst>
          </p:cNvPr>
          <p:cNvCxnSpPr>
            <a:cxnSpLocks noChangeShapeType="1"/>
            <a:stCxn id="21" idx="2"/>
            <a:endCxn id="25" idx="1"/>
          </p:cNvCxnSpPr>
          <p:nvPr/>
        </p:nvCxnSpPr>
        <p:spPr bwMode="auto">
          <a:xfrm rot="16200000" flipH="1">
            <a:off x="-274481" y="2540039"/>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肘形连接符 19">
            <a:extLst>
              <a:ext uri="{FF2B5EF4-FFF2-40B4-BE49-F238E27FC236}">
                <a16:creationId xmlns:a16="http://schemas.microsoft.com/office/drawing/2014/main" id="{BC518718-05CA-4232-A3F3-E18E4455858C}"/>
              </a:ext>
            </a:extLst>
          </p:cNvPr>
          <p:cNvCxnSpPr>
            <a:cxnSpLocks noChangeShapeType="1"/>
            <a:stCxn id="21" idx="2"/>
            <a:endCxn id="27" idx="1"/>
          </p:cNvCxnSpPr>
          <p:nvPr/>
        </p:nvCxnSpPr>
        <p:spPr bwMode="auto">
          <a:xfrm rot="16200000" flipH="1">
            <a:off x="-610238" y="2875796"/>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肘形连接符 29">
            <a:extLst>
              <a:ext uri="{FF2B5EF4-FFF2-40B4-BE49-F238E27FC236}">
                <a16:creationId xmlns:a16="http://schemas.microsoft.com/office/drawing/2014/main" id="{FD86FFFA-F33F-4BBA-94F9-B8E6C82AE7DA}"/>
              </a:ext>
            </a:extLst>
          </p:cNvPr>
          <p:cNvCxnSpPr>
            <a:cxnSpLocks noChangeShapeType="1"/>
            <a:stCxn id="21" idx="2"/>
            <a:endCxn id="28" idx="1"/>
          </p:cNvCxnSpPr>
          <p:nvPr/>
        </p:nvCxnSpPr>
        <p:spPr bwMode="auto">
          <a:xfrm rot="16200000" flipH="1">
            <a:off x="-944407" y="3209965"/>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0" name="表格 19">
            <a:extLst>
              <a:ext uri="{FF2B5EF4-FFF2-40B4-BE49-F238E27FC236}">
                <a16:creationId xmlns:a16="http://schemas.microsoft.com/office/drawing/2014/main" id="{EDCD828D-D590-4ACA-B559-63B1F70FF3D6}"/>
              </a:ext>
            </a:extLst>
          </p:cNvPr>
          <p:cNvGraphicFramePr>
            <a:graphicFrameLocks noGrp="1"/>
          </p:cNvGraphicFramePr>
          <p:nvPr>
            <p:extLst>
              <p:ext uri="{D42A27DB-BD31-4B8C-83A1-F6EECF244321}">
                <p14:modId xmlns:p14="http://schemas.microsoft.com/office/powerpoint/2010/main" val="3399241190"/>
              </p:ext>
            </p:extLst>
          </p:nvPr>
        </p:nvGraphicFramePr>
        <p:xfrm>
          <a:off x="3290755" y="725559"/>
          <a:ext cx="7985034" cy="5521933"/>
        </p:xfrm>
        <a:graphic>
          <a:graphicData uri="http://schemas.openxmlformats.org/drawingml/2006/table">
            <a:tbl>
              <a:tblPr firstRow="1" bandRow="1">
                <a:tableStyleId>{5C22544A-7EE6-4342-B048-85BDC9FD1C3A}</a:tableStyleId>
              </a:tblPr>
              <a:tblGrid>
                <a:gridCol w="444690">
                  <a:extLst>
                    <a:ext uri="{9D8B030D-6E8A-4147-A177-3AD203B41FA5}">
                      <a16:colId xmlns:a16="http://schemas.microsoft.com/office/drawing/2014/main" val="20000"/>
                    </a:ext>
                  </a:extLst>
                </a:gridCol>
                <a:gridCol w="838176">
                  <a:extLst>
                    <a:ext uri="{9D8B030D-6E8A-4147-A177-3AD203B41FA5}">
                      <a16:colId xmlns:a16="http://schemas.microsoft.com/office/drawing/2014/main" val="20001"/>
                    </a:ext>
                  </a:extLst>
                </a:gridCol>
                <a:gridCol w="5098904">
                  <a:extLst>
                    <a:ext uri="{9D8B030D-6E8A-4147-A177-3AD203B41FA5}">
                      <a16:colId xmlns:a16="http://schemas.microsoft.com/office/drawing/2014/main" val="20002"/>
                    </a:ext>
                  </a:extLst>
                </a:gridCol>
                <a:gridCol w="1603264">
                  <a:extLst>
                    <a:ext uri="{9D8B030D-6E8A-4147-A177-3AD203B41FA5}">
                      <a16:colId xmlns:a16="http://schemas.microsoft.com/office/drawing/2014/main" val="20003"/>
                    </a:ext>
                  </a:extLst>
                </a:gridCol>
              </a:tblGrid>
              <a:tr h="357411">
                <a:tc gridSpan="4">
                  <a:txBody>
                    <a:bodyPr/>
                    <a:lstStyle/>
                    <a:p>
                      <a:pPr algn="ctr"/>
                      <a:r>
                        <a:rPr lang="zh-CN" altLang="en-US" sz="2400" dirty="0">
                          <a:latin typeface="微软雅黑" panose="020B0503020204020204" pitchFamily="34" charset="-122"/>
                          <a:ea typeface="微软雅黑" panose="020B0503020204020204" pitchFamily="34" charset="-122"/>
                        </a:rPr>
                        <a:t>产品的潜在频度</a:t>
                      </a:r>
                      <a:r>
                        <a:rPr lang="en-US" altLang="zh-CN" sz="2400" dirty="0">
                          <a:latin typeface="微软雅黑" panose="020B0503020204020204" pitchFamily="34" charset="-122"/>
                          <a:ea typeface="微软雅黑" panose="020B0503020204020204" pitchFamily="34" charset="-122"/>
                        </a:rPr>
                        <a:t>【O】</a:t>
                      </a:r>
                      <a:endParaRPr lang="zh-CN" altLang="en-US" sz="2400" dirty="0">
                        <a:latin typeface="微软雅黑" panose="020B0503020204020204" pitchFamily="34" charset="-122"/>
                        <a:ea typeface="微软雅黑" panose="020B0503020204020204" pitchFamily="3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gridSpan="3">
                  <a:txBody>
                    <a:bodyPr/>
                    <a:lstStyle/>
                    <a:p>
                      <a:pPr algn="l"/>
                      <a:r>
                        <a:rPr lang="zh-CN" altLang="en-US" sz="1200" dirty="0">
                          <a:latin typeface="微软雅黑" panose="020B0503020204020204" pitchFamily="34" charset="-122"/>
                          <a:ea typeface="微软雅黑" panose="020B0503020204020204" pitchFamily="34" charset="-122"/>
                        </a:rPr>
                        <a:t>根据以下标准对潜在失效起因进行评级。在确定最佳预估频度</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定性评级</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时应考虑产品经验和预防控制</a:t>
                      </a:r>
                    </a:p>
                  </a:txBody>
                  <a:tcPr anchor="ctr"/>
                </a:tc>
                <a:tc hMerge="1">
                  <a:txBody>
                    <a:bodyPr/>
                    <a:lstStyle/>
                    <a:p>
                      <a:endParaRPr lang="zh-CN"/>
                    </a:p>
                  </a:txBody>
                  <a:tcPr/>
                </a:tc>
                <a:tc hMerge="1">
                  <a:txBody>
                    <a:bodyPr/>
                    <a:lstStyle/>
                    <a:p>
                      <a:endParaRPr lang="zh-CN"/>
                    </a:p>
                  </a:txBody>
                  <a:tcPr/>
                </a:tc>
                <a:tc>
                  <a:txBody>
                    <a:bodyPr/>
                    <a:lstStyle/>
                    <a:p>
                      <a:pPr algn="ctr"/>
                      <a:r>
                        <a:rPr lang="zh-CN" altLang="en-US" sz="1200" dirty="0">
                          <a:latin typeface="微软雅黑" panose="020B0503020204020204" pitchFamily="34" charset="-122"/>
                          <a:ea typeface="微软雅黑" panose="020B0503020204020204" pitchFamily="34" charset="-122"/>
                        </a:rPr>
                        <a:t>空白，由使用人员填写</a:t>
                      </a:r>
                    </a:p>
                  </a:txBody>
                  <a:tcPr anchor="ctr"/>
                </a:tc>
                <a:extLst>
                  <a:ext uri="{0D108BD9-81ED-4DB2-BD59-A6C34878D82A}">
                    <a16:rowId xmlns:a16="http://schemas.microsoft.com/office/drawing/2014/main" val="10001"/>
                  </a:ext>
                </a:extLst>
              </a:tr>
              <a:tr h="0">
                <a:tc>
                  <a:txBody>
                    <a:bodyPr/>
                    <a:lstStyle/>
                    <a:p>
                      <a:pPr algn="ctr"/>
                      <a:r>
                        <a:rPr lang="en-US" altLang="zh-CN" sz="1200" b="1" dirty="0">
                          <a:latin typeface="微软雅黑" panose="020B0503020204020204" pitchFamily="34" charset="-122"/>
                          <a:ea typeface="微软雅黑" panose="020B0503020204020204" pitchFamily="34" charset="-122"/>
                        </a:rPr>
                        <a:t>O</a:t>
                      </a:r>
                      <a:endParaRPr lang="zh-CN" altLang="en-US" sz="12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失效起因预测</a:t>
                      </a: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频度标准</a:t>
                      </a:r>
                      <a:r>
                        <a:rPr lang="en-US" altLang="zh-CN" sz="1200" dirty="0">
                          <a:latin typeface="微软雅黑" panose="020B0503020204020204" pitchFamily="34" charset="-122"/>
                          <a:ea typeface="微软雅黑" panose="020B0503020204020204" pitchFamily="34" charset="-122"/>
                        </a:rPr>
                        <a:t>--DFMEA</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r>
                        <a:rPr lang="zh-CN" altLang="en-US" sz="1200" dirty="0">
                          <a:latin typeface="微软雅黑" panose="020B0503020204020204" pitchFamily="34" charset="-122"/>
                          <a:ea typeface="微软雅黑" panose="020B0503020204020204" pitchFamily="34" charset="-122"/>
                        </a:rPr>
                        <a:t>公司或产品系列示例</a:t>
                      </a:r>
                    </a:p>
                  </a:txBody>
                  <a:tcPr anchor="ctr"/>
                </a:tc>
                <a:extLst>
                  <a:ext uri="{0D108BD9-81ED-4DB2-BD59-A6C34878D82A}">
                    <a16:rowId xmlns:a16="http://schemas.microsoft.com/office/drawing/2014/main" val="3925256478"/>
                  </a:ext>
                </a:extLst>
              </a:tr>
              <a:tr h="738251">
                <a:tc>
                  <a:txBody>
                    <a:bodyPr/>
                    <a:lstStyle/>
                    <a:p>
                      <a:pPr algn="ctr"/>
                      <a:r>
                        <a:rPr lang="en-US" altLang="zh-CN" sz="1200" dirty="0">
                          <a:latin typeface="微软雅黑" panose="020B0503020204020204" pitchFamily="34" charset="-122"/>
                          <a:ea typeface="微软雅黑" panose="020B0503020204020204" pitchFamily="34" charset="-122"/>
                        </a:rPr>
                        <a:t>5</a:t>
                      </a:r>
                      <a:endParaRPr lang="zh-CN" altLang="en-US" sz="1200" dirty="0">
                        <a:latin typeface="微软雅黑" panose="020B0503020204020204" pitchFamily="34" charset="-122"/>
                        <a:ea typeface="微软雅黑" panose="020B0503020204020204" pitchFamily="34" charset="-122"/>
                      </a:endParaRPr>
                    </a:p>
                  </a:txBody>
                  <a:tcPr anchor="ctr">
                    <a:solidFill>
                      <a:schemeClr val="accent1"/>
                    </a:solidFill>
                  </a:tcPr>
                </a:tc>
                <a:tc rowSpan="2">
                  <a:txBody>
                    <a:bodyPr/>
                    <a:lstStyle/>
                    <a:p>
                      <a:pPr algn="ctr"/>
                      <a:r>
                        <a:rPr lang="zh-CN" altLang="en-US" sz="1200" dirty="0">
                          <a:latin typeface="微软雅黑" panose="020B0503020204020204" pitchFamily="34" charset="-122"/>
                          <a:ea typeface="微软雅黑" panose="020B0503020204020204" pitchFamily="34" charset="-122"/>
                        </a:rPr>
                        <a:t>中</a:t>
                      </a:r>
                    </a:p>
                  </a:txBody>
                  <a:tcPr anchor="ctr">
                    <a:solidFill>
                      <a:schemeClr val="accent1"/>
                    </a:solidFill>
                  </a:tcPr>
                </a:tc>
                <a:tc>
                  <a:txBody>
                    <a:bodyPr/>
                    <a:lstStyle/>
                    <a:p>
                      <a:r>
                        <a:rPr lang="zh-CN" altLang="en-US" sz="1200" b="1" i="0" dirty="0">
                          <a:solidFill>
                            <a:srgbClr val="FF0000"/>
                          </a:solidFill>
                          <a:effectLst/>
                          <a:latin typeface="微软雅黑" panose="020B0503020204020204" pitchFamily="34" charset="-122"/>
                          <a:ea typeface="微软雅黑" panose="020B0503020204020204" pitchFamily="34" charset="-122"/>
                        </a:rPr>
                        <a:t>应用成熟技术和材料</a:t>
                      </a:r>
                      <a:r>
                        <a:rPr lang="zh-CN" altLang="en-US" sz="1200" b="0" i="0" dirty="0">
                          <a:solidFill>
                            <a:srgbClr val="313131"/>
                          </a:solidFill>
                          <a:effectLst/>
                          <a:latin typeface="微软雅黑" panose="020B0503020204020204" pitchFamily="34" charset="-122"/>
                          <a:ea typeface="微软雅黑" panose="020B0503020204020204" pitchFamily="34" charset="-122"/>
                        </a:rPr>
                        <a:t>，与之前设计相比有</a:t>
                      </a:r>
                      <a:r>
                        <a:rPr lang="zh-CN" altLang="en-US" sz="1200" b="1" i="0" dirty="0">
                          <a:solidFill>
                            <a:srgbClr val="FF0000"/>
                          </a:solidFill>
                          <a:effectLst/>
                          <a:latin typeface="微软雅黑" panose="020B0503020204020204" pitchFamily="34" charset="-122"/>
                          <a:ea typeface="微软雅黑" panose="020B0503020204020204" pitchFamily="34" charset="-122"/>
                        </a:rPr>
                        <a:t>细节上的变化 </a:t>
                      </a:r>
                      <a:r>
                        <a:rPr lang="zh-CN" altLang="en-US" sz="1200" b="0" i="0" dirty="0">
                          <a:solidFill>
                            <a:srgbClr val="4A4A4A"/>
                          </a:solidFill>
                          <a:effectLst/>
                          <a:latin typeface="微软雅黑" panose="020B0503020204020204" pitchFamily="34" charset="-122"/>
                          <a:ea typeface="微软雅黑" panose="020B0503020204020204" pitchFamily="34" charset="-122"/>
                        </a:rPr>
                        <a:t>。 </a:t>
                      </a:r>
                      <a:r>
                        <a:rPr lang="zh-CN" altLang="en-US" sz="1200" b="1" i="0" dirty="0">
                          <a:solidFill>
                            <a:srgbClr val="FF0000"/>
                          </a:solidFill>
                          <a:effectLst/>
                          <a:latin typeface="微软雅黑" panose="020B0503020204020204" pitchFamily="34" charset="-122"/>
                          <a:ea typeface="微软雅黑" panose="020B0503020204020204" pitchFamily="34" charset="-122"/>
                        </a:rPr>
                        <a:t>类似的应用</a:t>
                      </a:r>
                      <a:r>
                        <a:rPr lang="zh-CN" altLang="en-US" sz="1200" b="0" i="0" dirty="0">
                          <a:solidFill>
                            <a:srgbClr val="313131"/>
                          </a:solidFill>
                          <a:effectLst/>
                          <a:latin typeface="微软雅黑" panose="020B0503020204020204" pitchFamily="34" charset="-122"/>
                          <a:ea typeface="微软雅黑" panose="020B0503020204020204" pitchFamily="34" charset="-122"/>
                        </a:rPr>
                        <a:t>、工作周期或运行条件。之前的</a:t>
                      </a:r>
                      <a:r>
                        <a:rPr lang="zh-CN" altLang="en-US" sz="1200" b="1" i="0" dirty="0">
                          <a:solidFill>
                            <a:srgbClr val="FF0000"/>
                          </a:solidFill>
                          <a:effectLst/>
                          <a:latin typeface="微软雅黑" panose="020B0503020204020204" pitchFamily="34" charset="-122"/>
                          <a:ea typeface="微软雅黑" panose="020B0503020204020204" pitchFamily="34" charset="-122"/>
                        </a:rPr>
                        <a:t>测试或使用现场经验</a:t>
                      </a:r>
                      <a:r>
                        <a:rPr lang="zh-CN" altLang="en-US" sz="1200" b="0" i="0" dirty="0">
                          <a:solidFill>
                            <a:srgbClr val="313131"/>
                          </a:solidFill>
                          <a:effectLst/>
                          <a:latin typeface="微软雅黑" panose="020B0503020204020204" pitchFamily="34" charset="-122"/>
                          <a:ea typeface="微软雅黑" panose="020B0503020204020204" pitchFamily="34" charset="-122"/>
                        </a:rPr>
                        <a:t>，或为具有与失效相关测试经验的新设计 </a:t>
                      </a:r>
                      <a:r>
                        <a:rPr lang="zh-CN" altLang="en-US" sz="1200" b="0" i="0" dirty="0">
                          <a:solidFill>
                            <a:srgbClr val="4A4A4A"/>
                          </a:solidFill>
                          <a:effectLst/>
                          <a:latin typeface="微软雅黑" panose="020B0503020204020204" pitchFamily="34" charset="-122"/>
                          <a:ea typeface="微软雅黑" panose="020B0503020204020204" pitchFamily="34" charset="-122"/>
                        </a:rPr>
                        <a:t>。</a:t>
                      </a:r>
                      <a:endParaRPr lang="en-US" altLang="zh-CN" sz="1200" b="0" i="0" dirty="0">
                        <a:solidFill>
                          <a:srgbClr val="4A4A4A"/>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dirty="0">
                          <a:solidFill>
                            <a:srgbClr val="313131"/>
                          </a:solidFill>
                          <a:effectLst/>
                          <a:latin typeface="微软雅黑" panose="020B0503020204020204" pitchFamily="34" charset="-122"/>
                          <a:ea typeface="微软雅黑" panose="020B0503020204020204" pitchFamily="34" charset="-122"/>
                        </a:rPr>
                        <a:t>在之前设计中所学到的与解决设计问题</a:t>
                      </a:r>
                      <a:r>
                        <a:rPr lang="zh-CN" altLang="en-US" sz="1200" b="1" i="0" dirty="0">
                          <a:solidFill>
                            <a:srgbClr val="FF0000"/>
                          </a:solidFill>
                          <a:effectLst/>
                          <a:latin typeface="微软雅黑" panose="020B0503020204020204" pitchFamily="34" charset="-122"/>
                          <a:ea typeface="微软雅黑" panose="020B0503020204020204" pitchFamily="34" charset="-122"/>
                        </a:rPr>
                        <a:t>相关的教训 </a:t>
                      </a:r>
                      <a:r>
                        <a:rPr lang="zh-CN" altLang="en-US" sz="1200" b="0" i="0" dirty="0">
                          <a:solidFill>
                            <a:srgbClr val="4A4A4A"/>
                          </a:solidFill>
                          <a:effectLst/>
                          <a:latin typeface="微软雅黑" panose="020B0503020204020204" pitchFamily="34" charset="-122"/>
                          <a:ea typeface="微软雅黑" panose="020B0503020204020204" pitchFamily="34" charset="-122"/>
                        </a:rPr>
                        <a:t>。 </a:t>
                      </a:r>
                      <a:r>
                        <a:rPr lang="zh-CN" altLang="en-US" sz="1200" b="0" i="0" dirty="0">
                          <a:solidFill>
                            <a:srgbClr val="313131"/>
                          </a:solidFill>
                          <a:effectLst/>
                          <a:latin typeface="微软雅黑" panose="020B0503020204020204" pitchFamily="34" charset="-122"/>
                          <a:ea typeface="微软雅黑" panose="020B0503020204020204" pitchFamily="34" charset="-122"/>
                        </a:rPr>
                        <a:t>在本设计中对</a:t>
                      </a:r>
                      <a:r>
                        <a:rPr lang="zh-CN" altLang="en-US" sz="1200" b="1" i="0" dirty="0">
                          <a:solidFill>
                            <a:srgbClr val="FF0000"/>
                          </a:solidFill>
                          <a:effectLst/>
                          <a:latin typeface="微软雅黑" panose="020B0503020204020204" pitchFamily="34" charset="-122"/>
                          <a:ea typeface="微软雅黑" panose="020B0503020204020204" pitchFamily="34" charset="-122"/>
                        </a:rPr>
                        <a:t>最佳实践进行再评估</a:t>
                      </a:r>
                      <a:r>
                        <a:rPr lang="zh-CN" altLang="en-US" sz="1200" b="0" i="0" dirty="0">
                          <a:solidFill>
                            <a:srgbClr val="313131"/>
                          </a:solidFill>
                          <a:effectLst/>
                          <a:latin typeface="微软雅黑" panose="020B0503020204020204" pitchFamily="34" charset="-122"/>
                          <a:ea typeface="微软雅黑" panose="020B0503020204020204" pitchFamily="34" charset="-122"/>
                        </a:rPr>
                        <a:t>，但尚未经过验证。预防控制</a:t>
                      </a:r>
                      <a:r>
                        <a:rPr lang="zh-CN" altLang="en-US" sz="1200" b="1" i="0" dirty="0">
                          <a:solidFill>
                            <a:srgbClr val="FF0000"/>
                          </a:solidFill>
                          <a:effectLst/>
                          <a:latin typeface="微软雅黑" panose="020B0503020204020204" pitchFamily="34" charset="-122"/>
                          <a:ea typeface="微软雅黑" panose="020B0503020204020204" pitchFamily="34" charset="-122"/>
                        </a:rPr>
                        <a:t>能够发现与失效起因</a:t>
                      </a:r>
                      <a:r>
                        <a:rPr lang="zh-CN" altLang="en-US" sz="1200" b="0" i="0" dirty="0">
                          <a:solidFill>
                            <a:srgbClr val="313131"/>
                          </a:solidFill>
                          <a:effectLst/>
                          <a:latin typeface="微软雅黑" panose="020B0503020204020204" pitchFamily="34" charset="-122"/>
                          <a:ea typeface="微软雅黑" panose="020B0503020204020204" pitchFamily="34" charset="-122"/>
                        </a:rPr>
                        <a:t>相关的产品缺陷，并提供部分性能指标。</a:t>
                      </a:r>
                      <a:endParaRPr lang="zh-CN" altLang="en-US" sz="1200" dirty="0">
                        <a:effectLst/>
                        <a:latin typeface="微软雅黑" panose="020B0503020204020204" pitchFamily="34" charset="-122"/>
                        <a:ea typeface="微软雅黑" panose="020B0503020204020204" pitchFamily="34" charset="-122"/>
                      </a:endParaRPr>
                    </a:p>
                  </a:txBody>
                  <a:tcPr anchor="ctr">
                    <a:noFill/>
                  </a:tcPr>
                </a:tc>
                <a:tc>
                  <a:txBody>
                    <a:bodyPr/>
                    <a:lstStyle/>
                    <a:p>
                      <a:endParaRPr lang="zh-CN" altLang="en-US" sz="1200" dirty="0">
                        <a:effectLst/>
                        <a:latin typeface="微软雅黑" panose="020B0503020204020204" pitchFamily="34" charset="-122"/>
                        <a:ea typeface="微软雅黑" panose="020B0503020204020204" pitchFamily="34" charset="-122"/>
                      </a:endParaRPr>
                    </a:p>
                  </a:txBody>
                  <a:tcPr anchor="ctr">
                    <a:noFill/>
                  </a:tcPr>
                </a:tc>
                <a:extLst>
                  <a:ext uri="{0D108BD9-81ED-4DB2-BD59-A6C34878D82A}">
                    <a16:rowId xmlns:a16="http://schemas.microsoft.com/office/drawing/2014/main" val="10002"/>
                  </a:ext>
                </a:extLst>
              </a:tr>
              <a:tr h="227001">
                <a:tc>
                  <a:txBody>
                    <a:bodyPr/>
                    <a:lstStyle/>
                    <a:p>
                      <a:pPr algn="ctr"/>
                      <a:r>
                        <a:rPr lang="en-US" altLang="zh-CN" sz="1200" dirty="0">
                          <a:latin typeface="微软雅黑" panose="020B0503020204020204" pitchFamily="34" charset="-122"/>
                          <a:ea typeface="微软雅黑" panose="020B0503020204020204" pitchFamily="34" charset="-122"/>
                        </a:rPr>
                        <a:t>4</a:t>
                      </a:r>
                      <a:endParaRPr lang="zh-CN" altLang="en-US" sz="1200" dirty="0">
                        <a:latin typeface="微软雅黑" panose="020B0503020204020204" pitchFamily="34" charset="-122"/>
                        <a:ea typeface="微软雅黑" panose="020B0503020204020204" pitchFamily="34" charset="-122"/>
                      </a:endParaRPr>
                    </a:p>
                  </a:txBody>
                  <a:tcPr anchor="ctr">
                    <a:solidFill>
                      <a:schemeClr val="accent1"/>
                    </a:solidFill>
                  </a:tcPr>
                </a:tc>
                <a:tc vMerge="1">
                  <a:txBody>
                    <a:bodyPr/>
                    <a:lstStyle/>
                    <a:p>
                      <a:endParaRPr lang="zh-CN"/>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dirty="0">
                          <a:solidFill>
                            <a:srgbClr val="313131"/>
                          </a:solidFill>
                          <a:effectLst/>
                          <a:latin typeface="微软雅黑" panose="020B0503020204020204" pitchFamily="34" charset="-122"/>
                          <a:ea typeface="微软雅黑" panose="020B0503020204020204" pitchFamily="34" charset="-122"/>
                        </a:rPr>
                        <a:t>与</a:t>
                      </a:r>
                      <a:r>
                        <a:rPr lang="zh-CN" altLang="en-US" sz="1200" b="1" i="0" dirty="0">
                          <a:solidFill>
                            <a:srgbClr val="FF0000"/>
                          </a:solidFill>
                          <a:effectLst/>
                          <a:latin typeface="微软雅黑" panose="020B0503020204020204" pitchFamily="34" charset="-122"/>
                          <a:ea typeface="微软雅黑" panose="020B0503020204020204" pitchFamily="34" charset="-122"/>
                        </a:rPr>
                        <a:t>短期现场使用暴露几乎相同的设计 </a:t>
                      </a:r>
                      <a:r>
                        <a:rPr lang="zh-CN" altLang="en-US" sz="1200" b="0" i="0" dirty="0">
                          <a:solidFill>
                            <a:srgbClr val="4A4A4A"/>
                          </a:solidFill>
                          <a:effectLst/>
                          <a:latin typeface="微软雅黑" panose="020B0503020204020204" pitchFamily="34" charset="-122"/>
                          <a:ea typeface="微软雅黑" panose="020B0503020204020204" pitchFamily="34" charset="-122"/>
                        </a:rPr>
                        <a:t>。 </a:t>
                      </a:r>
                      <a:r>
                        <a:rPr lang="zh-CN" altLang="en-US" sz="1200" b="1" i="0" dirty="0">
                          <a:solidFill>
                            <a:srgbClr val="FF0000"/>
                          </a:solidFill>
                          <a:effectLst/>
                          <a:latin typeface="微软雅黑" panose="020B0503020204020204" pitchFamily="34" charset="-122"/>
                          <a:ea typeface="微软雅黑" panose="020B0503020204020204" pitchFamily="34" charset="-122"/>
                        </a:rPr>
                        <a:t>类似应用</a:t>
                      </a:r>
                      <a:r>
                        <a:rPr lang="zh-CN" altLang="en-US" sz="1200" b="0" i="0" dirty="0">
                          <a:solidFill>
                            <a:srgbClr val="313131"/>
                          </a:solidFill>
                          <a:effectLst/>
                          <a:latin typeface="微软雅黑" panose="020B0503020204020204" pitchFamily="34" charset="-122"/>
                          <a:ea typeface="微软雅黑" panose="020B0503020204020204" pitchFamily="34" charset="-122"/>
                        </a:rPr>
                        <a:t>，工作周期或运行条件</a:t>
                      </a:r>
                      <a:r>
                        <a:rPr lang="zh-CN" altLang="en-US" sz="1200" b="1" i="0" dirty="0">
                          <a:solidFill>
                            <a:srgbClr val="FF0000"/>
                          </a:solidFill>
                          <a:effectLst/>
                          <a:latin typeface="微软雅黑" panose="020B0503020204020204" pitchFamily="34" charset="-122"/>
                          <a:ea typeface="微软雅黑" panose="020B0503020204020204" pitchFamily="34" charset="-122"/>
                        </a:rPr>
                        <a:t>有细微变化 </a:t>
                      </a:r>
                      <a:r>
                        <a:rPr lang="zh-CN" altLang="en-US" sz="1200" b="0" i="0" dirty="0">
                          <a:solidFill>
                            <a:srgbClr val="4A4A4A"/>
                          </a:solidFill>
                          <a:effectLst/>
                          <a:latin typeface="微软雅黑" panose="020B0503020204020204" pitchFamily="34" charset="-122"/>
                          <a:ea typeface="微软雅黑" panose="020B0503020204020204" pitchFamily="34" charset="-122"/>
                        </a:rPr>
                        <a:t>。 </a:t>
                      </a:r>
                      <a:r>
                        <a:rPr lang="zh-CN" altLang="en-US" sz="1200" b="0" i="0" dirty="0">
                          <a:solidFill>
                            <a:srgbClr val="313131"/>
                          </a:solidFill>
                          <a:effectLst/>
                          <a:latin typeface="微软雅黑" panose="020B0503020204020204" pitchFamily="34" charset="-122"/>
                          <a:ea typeface="微软雅黑" panose="020B0503020204020204" pitchFamily="34" charset="-122"/>
                        </a:rPr>
                        <a:t>之前</a:t>
                      </a:r>
                      <a:r>
                        <a:rPr lang="zh-CN" altLang="en-US" sz="1200" b="1" i="0" dirty="0">
                          <a:solidFill>
                            <a:srgbClr val="FF0000"/>
                          </a:solidFill>
                          <a:effectLst/>
                          <a:latin typeface="微软雅黑" panose="020B0503020204020204" pitchFamily="34" charset="-122"/>
                          <a:ea typeface="微软雅黑" panose="020B0503020204020204" pitchFamily="34" charset="-122"/>
                        </a:rPr>
                        <a:t>测试或使用现场经验 </a:t>
                      </a:r>
                      <a:r>
                        <a:rPr lang="zh-CN" altLang="en-US" sz="1200" b="0" i="0" dirty="0">
                          <a:solidFill>
                            <a:srgbClr val="4A4A4A"/>
                          </a:solidFill>
                          <a:effectLst/>
                          <a:latin typeface="微软雅黑" panose="020B0503020204020204" pitchFamily="34" charset="-122"/>
                          <a:ea typeface="微软雅黑" panose="020B0503020204020204" pitchFamily="34" charset="-122"/>
                        </a:rPr>
                        <a:t>。 </a:t>
                      </a:r>
                      <a:r>
                        <a:rPr lang="zh-CN" altLang="en-US" sz="1200" b="0" i="0" dirty="0">
                          <a:solidFill>
                            <a:srgbClr val="313131"/>
                          </a:solidFill>
                          <a:effectLst/>
                          <a:latin typeface="微软雅黑" panose="020B0503020204020204" pitchFamily="34" charset="-122"/>
                          <a:ea typeface="微软雅黑" panose="020B0503020204020204" pitchFamily="34" charset="-122"/>
                        </a:rPr>
                        <a:t>之前设计和为新设计而进行的改变</a:t>
                      </a:r>
                      <a:r>
                        <a:rPr lang="zh-CN" altLang="en-US" sz="1200" b="1" i="0" dirty="0">
                          <a:solidFill>
                            <a:srgbClr val="FF0000"/>
                          </a:solidFill>
                          <a:effectLst/>
                          <a:latin typeface="微软雅黑" panose="020B0503020204020204" pitchFamily="34" charset="-122"/>
                          <a:ea typeface="微软雅黑" panose="020B0503020204020204" pitchFamily="34" charset="-122"/>
                        </a:rPr>
                        <a:t>符合最佳实践、标准和规范要求</a:t>
                      </a:r>
                      <a:r>
                        <a:rPr lang="zh-CN" altLang="en-US" sz="1200" b="0" i="0" dirty="0">
                          <a:solidFill>
                            <a:srgbClr val="313131"/>
                          </a:solidFill>
                          <a:effectLst/>
                          <a:latin typeface="微软雅黑" panose="020B0503020204020204" pitchFamily="34" charset="-122"/>
                          <a:ea typeface="微软雅黑" panose="020B0503020204020204" pitchFamily="34" charset="-122"/>
                        </a:rPr>
                        <a:t>。</a:t>
                      </a:r>
                      <a:endParaRPr lang="zh-CN" altLang="en-US" sz="1200" dirty="0">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dirty="0">
                          <a:solidFill>
                            <a:srgbClr val="313131"/>
                          </a:solidFill>
                          <a:effectLst/>
                          <a:latin typeface="微软雅黑" panose="020B0503020204020204" pitchFamily="34" charset="-122"/>
                          <a:ea typeface="微软雅黑" panose="020B0503020204020204" pitchFamily="34" charset="-122"/>
                        </a:rPr>
                        <a:t>预防控制能够发现与失效起因相关的</a:t>
                      </a:r>
                      <a:r>
                        <a:rPr lang="zh-CN" altLang="en-US" sz="1200" b="1" i="0" dirty="0">
                          <a:solidFill>
                            <a:srgbClr val="FF0000"/>
                          </a:solidFill>
                          <a:effectLst/>
                          <a:latin typeface="微软雅黑" panose="020B0503020204020204" pitchFamily="34" charset="-122"/>
                          <a:ea typeface="微软雅黑" panose="020B0503020204020204" pitchFamily="34" charset="-122"/>
                        </a:rPr>
                        <a:t>产品缺陷</a:t>
                      </a:r>
                      <a:r>
                        <a:rPr lang="zh-CN" altLang="en-US" sz="1200" b="0" i="0" dirty="0">
                          <a:solidFill>
                            <a:srgbClr val="313131"/>
                          </a:solidFill>
                          <a:effectLst/>
                          <a:latin typeface="微软雅黑" panose="020B0503020204020204" pitchFamily="34" charset="-122"/>
                          <a:ea typeface="微软雅黑" panose="020B0503020204020204" pitchFamily="34" charset="-122"/>
                        </a:rPr>
                        <a:t>，很可能地反映设计符合。</a:t>
                      </a:r>
                      <a:endParaRPr lang="zh-CN" altLang="en-US" sz="1200" dirty="0">
                        <a:effectLst/>
                        <a:latin typeface="微软雅黑" panose="020B0503020204020204" pitchFamily="34" charset="-122"/>
                        <a:ea typeface="微软雅黑" panose="020B0503020204020204" pitchFamily="34" charset="-122"/>
                      </a:endParaRPr>
                    </a:p>
                  </a:txBody>
                  <a:tcPr anchor="ctr">
                    <a:noFill/>
                  </a:tcPr>
                </a:tc>
                <a:tc>
                  <a:txBody>
                    <a:bodyPr/>
                    <a:lstStyle/>
                    <a:p>
                      <a:endParaRPr lang="zh-CN" altLang="en-US" sz="1200" dirty="0">
                        <a:effectLst/>
                        <a:latin typeface="微软雅黑" panose="020B0503020204020204" pitchFamily="34" charset="-122"/>
                        <a:ea typeface="微软雅黑" panose="020B0503020204020204" pitchFamily="34" charset="-122"/>
                      </a:endParaRPr>
                    </a:p>
                  </a:txBody>
                  <a:tcPr anchor="ctr">
                    <a:noFill/>
                  </a:tcPr>
                </a:tc>
                <a:extLst>
                  <a:ext uri="{0D108BD9-81ED-4DB2-BD59-A6C34878D82A}">
                    <a16:rowId xmlns:a16="http://schemas.microsoft.com/office/drawing/2014/main" val="10003"/>
                  </a:ext>
                </a:extLst>
              </a:tr>
              <a:tr h="343090">
                <a:tc>
                  <a:txBody>
                    <a:bodyPr/>
                    <a:lstStyle/>
                    <a:p>
                      <a:pPr algn="ctr"/>
                      <a:r>
                        <a:rPr lang="en-US" altLang="zh-CN" sz="1200" dirty="0">
                          <a:latin typeface="微软雅黑" panose="020B0503020204020204" pitchFamily="34" charset="-122"/>
                          <a:ea typeface="微软雅黑" panose="020B0503020204020204" pitchFamily="34" charset="-122"/>
                        </a:rPr>
                        <a:t>3</a:t>
                      </a:r>
                      <a:endParaRPr lang="zh-CN" altLang="en-US" sz="1200" dirty="0">
                        <a:latin typeface="微软雅黑" panose="020B0503020204020204" pitchFamily="34" charset="-122"/>
                        <a:ea typeface="微软雅黑" panose="020B0503020204020204" pitchFamily="34" charset="-122"/>
                      </a:endParaRPr>
                    </a:p>
                  </a:txBody>
                  <a:tcPr anchor="ctr">
                    <a:solidFill>
                      <a:schemeClr val="accent6">
                        <a:lumMod val="75000"/>
                      </a:schemeClr>
                    </a:solidFill>
                  </a:tcPr>
                </a:tc>
                <a:tc>
                  <a:txBody>
                    <a:bodyPr/>
                    <a:lstStyle/>
                    <a:p>
                      <a:pPr algn="ctr"/>
                      <a:r>
                        <a:rPr lang="zh-CN" altLang="en-US" sz="1200" dirty="0">
                          <a:latin typeface="微软雅黑" panose="020B0503020204020204" pitchFamily="34" charset="-122"/>
                          <a:ea typeface="微软雅黑" panose="020B0503020204020204" pitchFamily="34" charset="-122"/>
                        </a:rPr>
                        <a:t>低</a:t>
                      </a:r>
                    </a:p>
                  </a:txBody>
                  <a:tcPr anchor="ctr">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kumimoji="0" lang="zh-CN" altLang="en-US" sz="1200" b="0" i="0" kern="1200" dirty="0">
                          <a:solidFill>
                            <a:srgbClr val="313131"/>
                          </a:solidFill>
                          <a:effectLst/>
                          <a:latin typeface="微软雅黑" panose="020B0503020204020204" pitchFamily="34" charset="-122"/>
                          <a:ea typeface="微软雅黑" panose="020B0503020204020204" pitchFamily="34" charset="-122"/>
                          <a:cs typeface="+mn-cs"/>
                        </a:rPr>
                        <a:t>对</a:t>
                      </a:r>
                      <a:r>
                        <a:rPr kumimoji="0" lang="zh-CN" altLang="en-US" sz="1200" b="1" i="0" kern="1200" dirty="0">
                          <a:solidFill>
                            <a:srgbClr val="FF0000"/>
                          </a:solidFill>
                          <a:effectLst/>
                          <a:latin typeface="微软雅黑" panose="020B0503020204020204" pitchFamily="34" charset="-122"/>
                          <a:ea typeface="微软雅黑" panose="020B0503020204020204" pitchFamily="34" charset="-122"/>
                          <a:cs typeface="+mn-cs"/>
                        </a:rPr>
                        <a:t>已知设计</a:t>
                      </a:r>
                      <a:r>
                        <a:rPr kumimoji="0" lang="zh-CN" altLang="en-US" sz="1200" b="0" i="0" kern="1200" dirty="0">
                          <a:solidFill>
                            <a:srgbClr val="313131"/>
                          </a:solidFill>
                          <a:effectLst/>
                          <a:latin typeface="微软雅黑" panose="020B0503020204020204" pitchFamily="34" charset="-122"/>
                          <a:ea typeface="微软雅黑" panose="020B0503020204020204" pitchFamily="34" charset="-122"/>
                          <a:cs typeface="+mn-cs"/>
                        </a:rPr>
                        <a:t>（相同应用，在工作周期或操作条件方面）和测试或类似运行条件下的现场经验的细微变化或成功完成测试程序的新设计。 </a:t>
                      </a:r>
                      <a:endParaRPr kumimoji="0" lang="en-US" altLang="zh-CN" sz="1200" b="0" i="0" kern="1200" dirty="0">
                        <a:solidFill>
                          <a:srgbClr val="31313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考虑到之前设计的</a:t>
                      </a:r>
                      <a:r>
                        <a:rPr kumimoji="0" lang="zh-CN" altLang="en-US" sz="1200" b="1" i="0" kern="1200" dirty="0">
                          <a:solidFill>
                            <a:srgbClr val="FF0000"/>
                          </a:solidFill>
                          <a:effectLst/>
                          <a:latin typeface="微软雅黑" panose="020B0503020204020204" pitchFamily="34" charset="-122"/>
                          <a:ea typeface="微软雅黑" panose="020B0503020204020204" pitchFamily="34" charset="-122"/>
                          <a:cs typeface="+mn-cs"/>
                        </a:rPr>
                        <a:t>经验教训</a:t>
                      </a:r>
                      <a:r>
                        <a:rPr kumimoji="0"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a:t>
                      </a:r>
                      <a:r>
                        <a:rPr kumimoji="0" lang="zh-CN" altLang="en-US" sz="1200" b="1" i="0" kern="1200" dirty="0">
                          <a:solidFill>
                            <a:srgbClr val="FF0000"/>
                          </a:solidFill>
                          <a:effectLst/>
                          <a:latin typeface="微软雅黑" panose="020B0503020204020204" pitchFamily="34" charset="-122"/>
                          <a:ea typeface="微软雅黑" panose="020B0503020204020204" pitchFamily="34" charset="-122"/>
                          <a:cs typeface="+mn-cs"/>
                        </a:rPr>
                        <a:t>设计预计符合标准和最佳实践</a:t>
                      </a:r>
                      <a:r>
                        <a:rPr kumimoji="0"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a:t>
                      </a:r>
                      <a:r>
                        <a:rPr kumimoji="0" lang="zh-CN" altLang="en-US" sz="1200" b="1" i="0" kern="1200" dirty="0">
                          <a:solidFill>
                            <a:srgbClr val="FF0000"/>
                          </a:solidFill>
                          <a:effectLst/>
                          <a:latin typeface="微软雅黑" panose="020B0503020204020204" pitchFamily="34" charset="-122"/>
                          <a:ea typeface="微软雅黑" panose="020B0503020204020204" pitchFamily="34" charset="-122"/>
                          <a:cs typeface="+mn-cs"/>
                        </a:rPr>
                        <a:t>预防控制</a:t>
                      </a:r>
                      <a:r>
                        <a:rPr kumimoji="0"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能够发现与</a:t>
                      </a:r>
                      <a:r>
                        <a:rPr kumimoji="0" lang="zh-CN" altLang="en-US" sz="1200" b="1" i="0" kern="1200" dirty="0">
                          <a:solidFill>
                            <a:srgbClr val="FF0000"/>
                          </a:solidFill>
                          <a:effectLst/>
                          <a:latin typeface="微软雅黑" panose="020B0503020204020204" pitchFamily="34" charset="-122"/>
                          <a:ea typeface="微软雅黑" panose="020B0503020204020204" pitchFamily="34" charset="-122"/>
                          <a:cs typeface="+mn-cs"/>
                        </a:rPr>
                        <a:t>失效起因</a:t>
                      </a:r>
                      <a:r>
                        <a:rPr kumimoji="0"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相关的产品缺陷，并预测了与生产设计的</a:t>
                      </a:r>
                      <a:r>
                        <a:rPr kumimoji="0" lang="zh-CN" altLang="en-US" sz="1200" b="1" i="0" kern="1200" dirty="0">
                          <a:solidFill>
                            <a:srgbClr val="FF0000"/>
                          </a:solidFill>
                          <a:effectLst/>
                          <a:latin typeface="微软雅黑" panose="020B0503020204020204" pitchFamily="34" charset="-122"/>
                          <a:ea typeface="微软雅黑" panose="020B0503020204020204" pitchFamily="34" charset="-122"/>
                          <a:cs typeface="+mn-cs"/>
                        </a:rPr>
                        <a:t>一致性</a:t>
                      </a:r>
                      <a:r>
                        <a:rPr kumimoji="0"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a:t>
                      </a:r>
                      <a:r>
                        <a:rPr lang="zh-CN" altLang="en-US" sz="1200" dirty="0">
                          <a:latin typeface="微软雅黑" panose="020B0503020204020204" pitchFamily="34" charset="-122"/>
                          <a:ea typeface="微软雅黑" panose="020B0503020204020204" pitchFamily="34" charset="-122"/>
                        </a:rPr>
                        <a:t> </a:t>
                      </a:r>
                    </a:p>
                  </a:txBody>
                  <a:tcPr anchor="ctr">
                    <a:noFill/>
                  </a:tcPr>
                </a:tc>
                <a:tc>
                  <a:txBody>
                    <a:bodyPr/>
                    <a:lstStyle/>
                    <a:p>
                      <a:endParaRPr lang="zh-CN" altLang="en-US" sz="1200" dirty="0">
                        <a:latin typeface="微软雅黑" panose="020B0503020204020204" pitchFamily="34" charset="-122"/>
                        <a:ea typeface="微软雅黑" panose="020B0503020204020204" pitchFamily="34" charset="-122"/>
                      </a:endParaRPr>
                    </a:p>
                  </a:txBody>
                  <a:tcPr anchor="ctr">
                    <a:noFill/>
                  </a:tcPr>
                </a:tc>
                <a:extLst>
                  <a:ext uri="{0D108BD9-81ED-4DB2-BD59-A6C34878D82A}">
                    <a16:rowId xmlns:a16="http://schemas.microsoft.com/office/drawing/2014/main" val="10004"/>
                  </a:ext>
                </a:extLst>
              </a:tr>
              <a:tr h="645712">
                <a:tc>
                  <a:txBody>
                    <a:bodyPr/>
                    <a:lstStyle/>
                    <a:p>
                      <a:pPr algn="ctr"/>
                      <a:r>
                        <a:rPr lang="en-US" altLang="zh-CN" sz="1200" dirty="0">
                          <a:latin typeface="微软雅黑" panose="020B0503020204020204" pitchFamily="34" charset="-122"/>
                          <a:ea typeface="微软雅黑" panose="020B0503020204020204" pitchFamily="34" charset="-122"/>
                        </a:rPr>
                        <a:t>2</a:t>
                      </a:r>
                      <a:endParaRPr lang="zh-CN" altLang="en-US" sz="1200" dirty="0">
                        <a:latin typeface="微软雅黑" panose="020B0503020204020204" pitchFamily="34" charset="-122"/>
                        <a:ea typeface="微软雅黑" panose="020B0503020204020204" pitchFamily="34" charset="-122"/>
                      </a:endParaRPr>
                    </a:p>
                  </a:txBody>
                  <a:tcPr anchor="ctr">
                    <a:solidFill>
                      <a:srgbClr val="92D050"/>
                    </a:solidFill>
                  </a:tcPr>
                </a:tc>
                <a:tc>
                  <a:txBody>
                    <a:bodyPr/>
                    <a:lstStyle/>
                    <a:p>
                      <a:pPr algn="ctr"/>
                      <a:r>
                        <a:rPr lang="zh-CN" altLang="en-US" sz="1200" dirty="0">
                          <a:latin typeface="微软雅黑" panose="020B0503020204020204" pitchFamily="34" charset="-122"/>
                          <a:ea typeface="微软雅黑" panose="020B0503020204020204" pitchFamily="34" charset="-122"/>
                        </a:rPr>
                        <a:t>非常低</a:t>
                      </a:r>
                    </a:p>
                  </a:txBody>
                  <a:tcPr anchor="ctr">
                    <a:lnT w="12700" cap="flat" cmpd="sng" algn="ctr">
                      <a:solidFill>
                        <a:schemeClr val="bg1"/>
                      </a:solidFill>
                      <a:prstDash val="solid"/>
                      <a:round/>
                      <a:headEnd type="none" w="med" len="med"/>
                      <a:tailEnd type="none" w="med" len="med"/>
                    </a:lnT>
                    <a:solidFill>
                      <a:srgbClr val="92D050"/>
                    </a:solidFill>
                  </a:tcPr>
                </a:tc>
                <a:tc>
                  <a:txBody>
                    <a:bodyPr/>
                    <a:lstStyle/>
                    <a:p>
                      <a:pPr marL="0" algn="l" rtl="0" eaLnBrk="1" latinLnBrk="0" hangingPunct="1"/>
                      <a:r>
                        <a:rPr kumimoji="0" lang="zh-CN" altLang="en-US" sz="1200" b="0" i="0" kern="1200" dirty="0">
                          <a:solidFill>
                            <a:srgbClr val="313131"/>
                          </a:solidFill>
                          <a:effectLst/>
                          <a:latin typeface="微软雅黑" panose="020B0503020204020204" pitchFamily="34" charset="-122"/>
                          <a:ea typeface="微软雅黑" panose="020B0503020204020204" pitchFamily="34" charset="-122"/>
                          <a:cs typeface="+mn-cs"/>
                        </a:rPr>
                        <a:t>与</a:t>
                      </a:r>
                      <a:r>
                        <a:rPr kumimoji="0" lang="zh-CN" altLang="en-US" sz="1200" b="1" i="0" kern="1200" dirty="0">
                          <a:solidFill>
                            <a:srgbClr val="FF0000"/>
                          </a:solidFill>
                          <a:effectLst/>
                          <a:latin typeface="微软雅黑" panose="020B0503020204020204" pitchFamily="34" charset="-122"/>
                          <a:ea typeface="微软雅黑" panose="020B0503020204020204" pitchFamily="34" charset="-122"/>
                          <a:cs typeface="+mn-cs"/>
                        </a:rPr>
                        <a:t>长期现场暴露几乎相同的设计</a:t>
                      </a:r>
                      <a:r>
                        <a:rPr kumimoji="0" lang="zh-CN" altLang="en-US" sz="1200" b="0" i="0" kern="1200" dirty="0">
                          <a:solidFill>
                            <a:srgbClr val="313131"/>
                          </a:solidFill>
                          <a:effectLst/>
                          <a:latin typeface="微软雅黑" panose="020B0503020204020204" pitchFamily="34" charset="-122"/>
                          <a:ea typeface="微软雅黑" panose="020B0503020204020204" pitchFamily="34" charset="-122"/>
                          <a:cs typeface="+mn-cs"/>
                        </a:rPr>
                        <a:t>。</a:t>
                      </a:r>
                      <a:r>
                        <a:rPr kumimoji="0" lang="zh-CN" altLang="en-US" sz="1200" b="1" i="0" kern="1200" dirty="0">
                          <a:solidFill>
                            <a:srgbClr val="FF0000"/>
                          </a:solidFill>
                          <a:effectLst/>
                          <a:latin typeface="微软雅黑" panose="020B0503020204020204" pitchFamily="34" charset="-122"/>
                          <a:ea typeface="微软雅黑" panose="020B0503020204020204" pitchFamily="34" charset="-122"/>
                          <a:cs typeface="+mn-cs"/>
                        </a:rPr>
                        <a:t>相同应用 </a:t>
                      </a:r>
                      <a:r>
                        <a:rPr kumimoji="0" lang="zh-CN" altLang="en-US" sz="1200" b="0" i="0" kern="1200" dirty="0">
                          <a:solidFill>
                            <a:srgbClr val="313131"/>
                          </a:solidFill>
                          <a:effectLst/>
                          <a:latin typeface="微软雅黑" panose="020B0503020204020204" pitchFamily="34" charset="-122"/>
                          <a:ea typeface="微软雅黑" panose="020B0503020204020204" pitchFamily="34" charset="-122"/>
                          <a:cs typeface="+mn-cs"/>
                        </a:rPr>
                        <a:t>， 具备类似的工作周期或运行条件。在类似运行条件下的</a:t>
                      </a:r>
                      <a:r>
                        <a:rPr kumimoji="0" lang="zh-CN" altLang="en-US" sz="1200" b="1" i="0" kern="1200" dirty="0">
                          <a:solidFill>
                            <a:srgbClr val="FF0000"/>
                          </a:solidFill>
                          <a:effectLst/>
                          <a:latin typeface="微软雅黑" panose="020B0503020204020204" pitchFamily="34" charset="-122"/>
                          <a:ea typeface="微软雅黑" panose="020B0503020204020204" pitchFamily="34" charset="-122"/>
                          <a:cs typeface="+mn-cs"/>
                        </a:rPr>
                        <a:t>测试或使用现场经验</a:t>
                      </a:r>
                      <a:r>
                        <a:rPr kumimoji="0" lang="zh-CN" altLang="en-US" sz="1200" b="0" i="0" kern="1200" dirty="0">
                          <a:solidFill>
                            <a:srgbClr val="313131"/>
                          </a:solidFill>
                          <a:effectLst/>
                          <a:latin typeface="微软雅黑" panose="020B0503020204020204" pitchFamily="34" charset="-122"/>
                          <a:ea typeface="微软雅黑" panose="020B0503020204020204" pitchFamily="34" charset="-122"/>
                          <a:cs typeface="+mn-cs"/>
                        </a:rPr>
                        <a:t>。 </a:t>
                      </a:r>
                      <a:endParaRPr kumimoji="0" lang="en-US" altLang="zh-CN" sz="1200" b="0" i="0" kern="1200" dirty="0">
                        <a:solidFill>
                          <a:srgbClr val="313131"/>
                        </a:solidFill>
                        <a:effectLst/>
                        <a:latin typeface="微软雅黑" panose="020B0503020204020204" pitchFamily="34" charset="-122"/>
                        <a:ea typeface="微软雅黑" panose="020B0503020204020204" pitchFamily="34" charset="-122"/>
                        <a:cs typeface="+mn-cs"/>
                      </a:endParaRPr>
                    </a:p>
                    <a:p>
                      <a:pPr marL="0" algn="l" rtl="0" eaLnBrk="1" latinLnBrk="0" hangingPunct="1"/>
                      <a:r>
                        <a:rPr kumimoji="0" lang="zh-CN" altLang="en-US" sz="1200" b="0" i="0" kern="1200" dirty="0">
                          <a:solidFill>
                            <a:srgbClr val="313131"/>
                          </a:solidFill>
                          <a:effectLst/>
                          <a:latin typeface="微软雅黑" panose="020B0503020204020204" pitchFamily="34" charset="-122"/>
                          <a:ea typeface="微软雅黑" panose="020B0503020204020204" pitchFamily="34" charset="-122"/>
                          <a:cs typeface="+mn-cs"/>
                        </a:rPr>
                        <a:t>考虑到之前设计的</a:t>
                      </a:r>
                      <a:r>
                        <a:rPr kumimoji="0" lang="zh-CN" altLang="en-US" sz="1200" b="1" i="0" kern="1200" dirty="0">
                          <a:solidFill>
                            <a:srgbClr val="FF0000"/>
                          </a:solidFill>
                          <a:effectLst/>
                          <a:latin typeface="微软雅黑" panose="020B0503020204020204" pitchFamily="34" charset="-122"/>
                          <a:ea typeface="微软雅黑" panose="020B0503020204020204" pitchFamily="34" charset="-122"/>
                          <a:cs typeface="+mn-cs"/>
                        </a:rPr>
                        <a:t>经验教训并对其具备充足的信心</a:t>
                      </a:r>
                      <a:r>
                        <a:rPr kumimoji="0" lang="zh-CN" altLang="en-US" sz="1200" b="0" i="0" kern="1200" dirty="0">
                          <a:solidFill>
                            <a:srgbClr val="313131"/>
                          </a:solidFill>
                          <a:effectLst/>
                          <a:latin typeface="微软雅黑" panose="020B0503020204020204" pitchFamily="34" charset="-122"/>
                          <a:ea typeface="微软雅黑" panose="020B0503020204020204" pitchFamily="34" charset="-122"/>
                          <a:cs typeface="+mn-cs"/>
                        </a:rPr>
                        <a:t>，</a:t>
                      </a:r>
                      <a:r>
                        <a:rPr kumimoji="0" lang="zh-CN" altLang="en-US" sz="1200" b="1" i="0" kern="1200" dirty="0">
                          <a:solidFill>
                            <a:srgbClr val="FF0000"/>
                          </a:solidFill>
                          <a:effectLst/>
                          <a:latin typeface="微软雅黑" panose="020B0503020204020204" pitchFamily="34" charset="-122"/>
                          <a:ea typeface="微软雅黑" panose="020B0503020204020204" pitchFamily="34" charset="-122"/>
                          <a:cs typeface="+mn-cs"/>
                        </a:rPr>
                        <a:t>设计预计符合标准和最佳实践</a:t>
                      </a:r>
                      <a:r>
                        <a:rPr kumimoji="0" lang="zh-CN" altLang="en-US" sz="1200" b="0" i="0" kern="1200" dirty="0">
                          <a:solidFill>
                            <a:srgbClr val="313131"/>
                          </a:solidFill>
                          <a:effectLst/>
                          <a:latin typeface="微软雅黑" panose="020B0503020204020204" pitchFamily="34" charset="-122"/>
                          <a:ea typeface="微软雅黑" panose="020B0503020204020204" pitchFamily="34" charset="-122"/>
                          <a:cs typeface="+mn-cs"/>
                        </a:rPr>
                        <a:t>。预防控制能够</a:t>
                      </a:r>
                      <a:r>
                        <a:rPr kumimoji="0" lang="zh-CN" altLang="en-US" sz="1200" b="1" i="0" kern="1200" dirty="0">
                          <a:solidFill>
                            <a:srgbClr val="FF0000"/>
                          </a:solidFill>
                          <a:effectLst/>
                          <a:latin typeface="微软雅黑" panose="020B0503020204020204" pitchFamily="34" charset="-122"/>
                          <a:ea typeface="微软雅黑" panose="020B0503020204020204" pitchFamily="34" charset="-122"/>
                          <a:cs typeface="+mn-cs"/>
                        </a:rPr>
                        <a:t>发现与失效起因</a:t>
                      </a:r>
                      <a:r>
                        <a:rPr kumimoji="0" lang="zh-CN" altLang="en-US" sz="1200" b="0" i="0" kern="1200" dirty="0">
                          <a:solidFill>
                            <a:srgbClr val="313131"/>
                          </a:solidFill>
                          <a:effectLst/>
                          <a:latin typeface="微软雅黑" panose="020B0503020204020204" pitchFamily="34" charset="-122"/>
                          <a:ea typeface="微软雅黑" panose="020B0503020204020204" pitchFamily="34" charset="-122"/>
                          <a:cs typeface="+mn-cs"/>
                        </a:rPr>
                        <a:t>相关的产品缺陷，并显示出对设计</a:t>
                      </a:r>
                      <a:r>
                        <a:rPr kumimoji="0" lang="zh-CN" altLang="en-US" sz="1200" b="1" i="0" kern="1200" dirty="0">
                          <a:solidFill>
                            <a:srgbClr val="FF0000"/>
                          </a:solidFill>
                          <a:effectLst/>
                          <a:latin typeface="微软雅黑" panose="020B0503020204020204" pitchFamily="34" charset="-122"/>
                          <a:ea typeface="微软雅黑" panose="020B0503020204020204" pitchFamily="34" charset="-122"/>
                          <a:cs typeface="+mn-cs"/>
                        </a:rPr>
                        <a:t>符合性的信心</a:t>
                      </a:r>
                      <a:r>
                        <a:rPr kumimoji="0" lang="zh-CN" altLang="en-US" sz="1200" b="0" i="0" kern="1200" dirty="0">
                          <a:solidFill>
                            <a:srgbClr val="313131"/>
                          </a:solidFill>
                          <a:effectLst/>
                          <a:latin typeface="微软雅黑" panose="020B0503020204020204" pitchFamily="34" charset="-122"/>
                          <a:ea typeface="微软雅黑" panose="020B0503020204020204" pitchFamily="34" charset="-122"/>
                          <a:cs typeface="+mn-cs"/>
                        </a:rPr>
                        <a:t>。</a:t>
                      </a:r>
                    </a:p>
                  </a:txBody>
                  <a:tcPr anchor="ctr">
                    <a:noFill/>
                  </a:tcPr>
                </a:tc>
                <a:tc>
                  <a:txBody>
                    <a:bodyPr/>
                    <a:lstStyle/>
                    <a:p>
                      <a:endParaRPr lang="zh-CN" altLang="en-US" sz="1200" dirty="0">
                        <a:latin typeface="微软雅黑" panose="020B0503020204020204" pitchFamily="34" charset="-122"/>
                        <a:ea typeface="微软雅黑" panose="020B0503020204020204" pitchFamily="34" charset="-122"/>
                      </a:endParaRPr>
                    </a:p>
                  </a:txBody>
                  <a:tcPr anchor="ctr">
                    <a:noFill/>
                  </a:tcPr>
                </a:tc>
                <a:extLst>
                  <a:ext uri="{0D108BD9-81ED-4DB2-BD59-A6C34878D82A}">
                    <a16:rowId xmlns:a16="http://schemas.microsoft.com/office/drawing/2014/main" val="10005"/>
                  </a:ext>
                </a:extLst>
              </a:tr>
              <a:tr h="309853">
                <a:tc>
                  <a:txBody>
                    <a:bodyPr/>
                    <a:lstStyle/>
                    <a:p>
                      <a:pPr algn="ctr"/>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a:txBody>
                  <a:tcPr anchor="ctr">
                    <a:solidFill>
                      <a:srgbClr val="00B050"/>
                    </a:solidFill>
                  </a:tcPr>
                </a:tc>
                <a:tc>
                  <a:txBody>
                    <a:bodyPr/>
                    <a:lstStyle/>
                    <a:p>
                      <a:pPr algn="ctr"/>
                      <a:r>
                        <a:rPr lang="zh-CN" altLang="en-US" sz="1200" dirty="0">
                          <a:latin typeface="微软雅黑" panose="020B0503020204020204" pitchFamily="34" charset="-122"/>
                          <a:ea typeface="微软雅黑" panose="020B0503020204020204" pitchFamily="34" charset="-122"/>
                        </a:rPr>
                        <a:t>极低</a:t>
                      </a:r>
                    </a:p>
                  </a:txBody>
                  <a:tcPr anchor="ctr">
                    <a:solidFill>
                      <a:srgbClr val="00B050"/>
                    </a:solidFill>
                  </a:tcPr>
                </a:tc>
                <a:tc>
                  <a:txBody>
                    <a:bodyPr/>
                    <a:lstStyle/>
                    <a:p>
                      <a:r>
                        <a:rPr kumimoji="0" lang="zh-CN" altLang="en-US" sz="1200" b="1" i="0" kern="1200" dirty="0">
                          <a:solidFill>
                            <a:srgbClr val="FF0000"/>
                          </a:solidFill>
                          <a:effectLst/>
                          <a:latin typeface="微软雅黑" panose="020B0503020204020204" pitchFamily="34" charset="-122"/>
                          <a:ea typeface="微软雅黑" panose="020B0503020204020204" pitchFamily="34" charset="-122"/>
                          <a:cs typeface="+mn-cs"/>
                        </a:rPr>
                        <a:t>失效通过预防控制消除</a:t>
                      </a:r>
                      <a:r>
                        <a:rPr kumimoji="0" lang="zh-CN" altLang="en-US" sz="1200" b="0" i="0" kern="1200" dirty="0">
                          <a:solidFill>
                            <a:srgbClr val="313131"/>
                          </a:solidFill>
                          <a:effectLst/>
                          <a:latin typeface="微软雅黑" panose="020B0503020204020204" pitchFamily="34" charset="-122"/>
                          <a:ea typeface="微软雅黑" panose="020B0503020204020204" pitchFamily="34" charset="-122"/>
                          <a:cs typeface="+mn-cs"/>
                        </a:rPr>
                        <a:t>，通过</a:t>
                      </a:r>
                      <a:r>
                        <a:rPr kumimoji="0" lang="zh-CN" altLang="en-US" sz="1200" b="1" i="0" kern="1200" dirty="0">
                          <a:solidFill>
                            <a:srgbClr val="FF0000"/>
                          </a:solidFill>
                          <a:effectLst/>
                          <a:latin typeface="微软雅黑" panose="020B0503020204020204" pitchFamily="34" charset="-122"/>
                          <a:ea typeface="微软雅黑" panose="020B0503020204020204" pitchFamily="34" charset="-122"/>
                          <a:cs typeface="+mn-cs"/>
                        </a:rPr>
                        <a:t>设计失效起因不可能发生</a:t>
                      </a:r>
                      <a:r>
                        <a:rPr kumimoji="0" lang="zh-CN" altLang="en-US" sz="1200" b="0" i="0" kern="1200" dirty="0">
                          <a:solidFill>
                            <a:srgbClr val="313131"/>
                          </a:solidFill>
                          <a:effectLst/>
                          <a:latin typeface="微软雅黑" panose="020B0503020204020204" pitchFamily="34" charset="-122"/>
                          <a:ea typeface="微软雅黑" panose="020B0503020204020204" pitchFamily="34" charset="-122"/>
                          <a:cs typeface="+mn-cs"/>
                        </a:rPr>
                        <a:t>。 </a:t>
                      </a:r>
                    </a:p>
                  </a:txBody>
                  <a:tcPr anchor="ctr">
                    <a:noFill/>
                  </a:tcPr>
                </a:tc>
                <a:tc>
                  <a:txBody>
                    <a:bodyPr/>
                    <a:lstStyle/>
                    <a:p>
                      <a:endParaRPr lang="zh-CN" altLang="en-US" sz="1200" dirty="0">
                        <a:latin typeface="微软雅黑" panose="020B0503020204020204" pitchFamily="34" charset="-122"/>
                        <a:ea typeface="微软雅黑" panose="020B0503020204020204" pitchFamily="34" charset="-122"/>
                      </a:endParaRPr>
                    </a:p>
                  </a:txBody>
                  <a:tcPr anchor="c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403489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21" name="矩形 1">
            <a:extLst>
              <a:ext uri="{FF2B5EF4-FFF2-40B4-BE49-F238E27FC236}">
                <a16:creationId xmlns:a16="http://schemas.microsoft.com/office/drawing/2014/main" id="{D820E1EE-41D7-4C7A-A28B-730F5EBE2E1D}"/>
              </a:ext>
            </a:extLst>
          </p:cNvPr>
          <p:cNvSpPr>
            <a:spLocks noChangeArrowheads="1"/>
          </p:cNvSpPr>
          <p:nvPr/>
        </p:nvSpPr>
        <p:spPr bwMode="auto">
          <a:xfrm>
            <a:off x="312893" y="941427"/>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风险分析</a:t>
            </a:r>
            <a:endParaRPr lang="en-US" altLang="zh-CN" sz="2000">
              <a:latin typeface="微软雅黑" panose="020B0503020204020204" pitchFamily="34" charset="-122"/>
              <a:ea typeface="微软雅黑" panose="020B0503020204020204" pitchFamily="34" charset="-122"/>
            </a:endParaRPr>
          </a:p>
        </p:txBody>
      </p:sp>
      <p:sp>
        <p:nvSpPr>
          <p:cNvPr id="22" name="矩形 2">
            <a:extLst>
              <a:ext uri="{FF2B5EF4-FFF2-40B4-BE49-F238E27FC236}">
                <a16:creationId xmlns:a16="http://schemas.microsoft.com/office/drawing/2014/main" id="{967A646E-9FE3-4497-9C9E-2CB61B570C1F}"/>
              </a:ext>
            </a:extLst>
          </p:cNvPr>
          <p:cNvSpPr>
            <a:spLocks noChangeArrowheads="1"/>
          </p:cNvSpPr>
          <p:nvPr/>
        </p:nvSpPr>
        <p:spPr bwMode="auto">
          <a:xfrm>
            <a:off x="1300318" y="1843127"/>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分析目的</a:t>
            </a:r>
          </a:p>
        </p:txBody>
      </p:sp>
      <p:sp>
        <p:nvSpPr>
          <p:cNvPr id="23" name="矩形 3">
            <a:extLst>
              <a:ext uri="{FF2B5EF4-FFF2-40B4-BE49-F238E27FC236}">
                <a16:creationId xmlns:a16="http://schemas.microsoft.com/office/drawing/2014/main" id="{A7BE107C-755E-446B-AE1B-9D7F4B754F2F}"/>
              </a:ext>
            </a:extLst>
          </p:cNvPr>
          <p:cNvSpPr>
            <a:spLocks noChangeArrowheads="1"/>
          </p:cNvSpPr>
          <p:nvPr/>
        </p:nvSpPr>
        <p:spPr bwMode="auto">
          <a:xfrm>
            <a:off x="1300318" y="2513052"/>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设计控制</a:t>
            </a:r>
            <a:endParaRPr lang="en-US" altLang="zh-CN">
              <a:latin typeface="微软雅黑" panose="020B0503020204020204" pitchFamily="34" charset="-122"/>
              <a:ea typeface="微软雅黑" panose="020B0503020204020204" pitchFamily="34" charset="-122"/>
            </a:endParaRPr>
          </a:p>
        </p:txBody>
      </p:sp>
      <p:sp>
        <p:nvSpPr>
          <p:cNvPr id="24" name="矩形 4">
            <a:extLst>
              <a:ext uri="{FF2B5EF4-FFF2-40B4-BE49-F238E27FC236}">
                <a16:creationId xmlns:a16="http://schemas.microsoft.com/office/drawing/2014/main" id="{4E4DA449-F875-431A-967A-8AE3EB2089A8}"/>
              </a:ext>
            </a:extLst>
          </p:cNvPr>
          <p:cNvSpPr>
            <a:spLocks noChangeArrowheads="1"/>
          </p:cNvSpPr>
          <p:nvPr/>
        </p:nvSpPr>
        <p:spPr bwMode="auto">
          <a:xfrm>
            <a:off x="1303493" y="3243302"/>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预防控制</a:t>
            </a:r>
          </a:p>
        </p:txBody>
      </p:sp>
      <p:sp>
        <p:nvSpPr>
          <p:cNvPr id="25" name="矩形 5">
            <a:extLst>
              <a:ext uri="{FF2B5EF4-FFF2-40B4-BE49-F238E27FC236}">
                <a16:creationId xmlns:a16="http://schemas.microsoft.com/office/drawing/2014/main" id="{B15EA309-1692-4996-BC98-9FECB4F55A58}"/>
              </a:ext>
            </a:extLst>
          </p:cNvPr>
          <p:cNvSpPr>
            <a:spLocks noChangeArrowheads="1"/>
          </p:cNvSpPr>
          <p:nvPr/>
        </p:nvSpPr>
        <p:spPr bwMode="auto">
          <a:xfrm>
            <a:off x="1306668" y="3937039"/>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探测控制</a:t>
            </a:r>
          </a:p>
        </p:txBody>
      </p:sp>
      <p:sp>
        <p:nvSpPr>
          <p:cNvPr id="26" name="右箭头 14">
            <a:extLst>
              <a:ext uri="{FF2B5EF4-FFF2-40B4-BE49-F238E27FC236}">
                <a16:creationId xmlns:a16="http://schemas.microsoft.com/office/drawing/2014/main" id="{5566B241-52A5-4439-AA4B-96794C9EC224}"/>
              </a:ext>
            </a:extLst>
          </p:cNvPr>
          <p:cNvSpPr>
            <a:spLocks noChangeArrowheads="1"/>
          </p:cNvSpPr>
          <p:nvPr/>
        </p:nvSpPr>
        <p:spPr bwMode="auto">
          <a:xfrm>
            <a:off x="2757573" y="5316577"/>
            <a:ext cx="414255" cy="273050"/>
          </a:xfrm>
          <a:prstGeom prst="rightArrow">
            <a:avLst>
              <a:gd name="adj1" fmla="val 50000"/>
              <a:gd name="adj2" fmla="val 49562"/>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27" name="矩形 21">
            <a:extLst>
              <a:ext uri="{FF2B5EF4-FFF2-40B4-BE49-F238E27FC236}">
                <a16:creationId xmlns:a16="http://schemas.microsoft.com/office/drawing/2014/main" id="{32663A1E-AED8-4E4D-8B5E-F5BFCBAB10DA}"/>
              </a:ext>
            </a:extLst>
          </p:cNvPr>
          <p:cNvSpPr>
            <a:spLocks noChangeArrowheads="1"/>
          </p:cNvSpPr>
          <p:nvPr/>
        </p:nvSpPr>
        <p:spPr bwMode="auto">
          <a:xfrm>
            <a:off x="1298731" y="4599027"/>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控制的确认</a:t>
            </a:r>
            <a:endParaRPr lang="en-US" altLang="zh-CN">
              <a:latin typeface="微软雅黑" panose="020B0503020204020204" pitchFamily="34" charset="-122"/>
              <a:ea typeface="微软雅黑" panose="020B0503020204020204" pitchFamily="34" charset="-122"/>
            </a:endParaRPr>
          </a:p>
        </p:txBody>
      </p:sp>
      <p:sp>
        <p:nvSpPr>
          <p:cNvPr id="28" name="矩形 18">
            <a:extLst>
              <a:ext uri="{FF2B5EF4-FFF2-40B4-BE49-F238E27FC236}">
                <a16:creationId xmlns:a16="http://schemas.microsoft.com/office/drawing/2014/main" id="{24930F78-6C38-4000-8D74-D3F9EAC076AB}"/>
              </a:ext>
            </a:extLst>
          </p:cNvPr>
          <p:cNvSpPr>
            <a:spLocks noChangeArrowheads="1"/>
          </p:cNvSpPr>
          <p:nvPr/>
        </p:nvSpPr>
        <p:spPr bwMode="auto">
          <a:xfrm>
            <a:off x="1298731" y="5268952"/>
            <a:ext cx="1336675"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风险评估</a:t>
            </a:r>
          </a:p>
        </p:txBody>
      </p:sp>
      <p:cxnSp>
        <p:nvCxnSpPr>
          <p:cNvPr id="29" name="肘形连接符 7">
            <a:extLst>
              <a:ext uri="{FF2B5EF4-FFF2-40B4-BE49-F238E27FC236}">
                <a16:creationId xmlns:a16="http://schemas.microsoft.com/office/drawing/2014/main" id="{69587DAE-CCD3-4392-966D-2815ABB0C709}"/>
              </a:ext>
            </a:extLst>
          </p:cNvPr>
          <p:cNvCxnSpPr>
            <a:cxnSpLocks noChangeShapeType="1"/>
            <a:stCxn id="21" idx="2"/>
            <a:endCxn id="22" idx="1"/>
          </p:cNvCxnSpPr>
          <p:nvPr/>
        </p:nvCxnSpPr>
        <p:spPr bwMode="auto">
          <a:xfrm rot="16200000" flipH="1">
            <a:off x="769300" y="1496258"/>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肘形连接符 9">
            <a:extLst>
              <a:ext uri="{FF2B5EF4-FFF2-40B4-BE49-F238E27FC236}">
                <a16:creationId xmlns:a16="http://schemas.microsoft.com/office/drawing/2014/main" id="{67D963B9-7722-4E07-9519-96EC279C4CF6}"/>
              </a:ext>
            </a:extLst>
          </p:cNvPr>
          <p:cNvCxnSpPr>
            <a:cxnSpLocks noChangeShapeType="1"/>
            <a:stCxn id="21" idx="2"/>
            <a:endCxn id="23" idx="1"/>
          </p:cNvCxnSpPr>
          <p:nvPr/>
        </p:nvCxnSpPr>
        <p:spPr bwMode="auto">
          <a:xfrm rot="16200000" flipH="1">
            <a:off x="434337" y="1831221"/>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肘形连接符 12">
            <a:extLst>
              <a:ext uri="{FF2B5EF4-FFF2-40B4-BE49-F238E27FC236}">
                <a16:creationId xmlns:a16="http://schemas.microsoft.com/office/drawing/2014/main" id="{ED372173-3814-4BFC-8DE3-F9D36E63303A}"/>
              </a:ext>
            </a:extLst>
          </p:cNvPr>
          <p:cNvCxnSpPr>
            <a:cxnSpLocks noChangeShapeType="1"/>
            <a:stCxn id="21" idx="2"/>
            <a:endCxn id="24" idx="1"/>
          </p:cNvCxnSpPr>
          <p:nvPr/>
        </p:nvCxnSpPr>
        <p:spPr bwMode="auto">
          <a:xfrm rot="16200000" flipH="1">
            <a:off x="70799" y="2194759"/>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肘形连接符 16">
            <a:extLst>
              <a:ext uri="{FF2B5EF4-FFF2-40B4-BE49-F238E27FC236}">
                <a16:creationId xmlns:a16="http://schemas.microsoft.com/office/drawing/2014/main" id="{4B900477-3925-4AA9-B35B-41161EA7598D}"/>
              </a:ext>
            </a:extLst>
          </p:cNvPr>
          <p:cNvCxnSpPr>
            <a:cxnSpLocks noChangeShapeType="1"/>
            <a:stCxn id="21" idx="2"/>
            <a:endCxn id="25" idx="1"/>
          </p:cNvCxnSpPr>
          <p:nvPr/>
        </p:nvCxnSpPr>
        <p:spPr bwMode="auto">
          <a:xfrm rot="16200000" flipH="1">
            <a:off x="-274481" y="2540039"/>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肘形连接符 19">
            <a:extLst>
              <a:ext uri="{FF2B5EF4-FFF2-40B4-BE49-F238E27FC236}">
                <a16:creationId xmlns:a16="http://schemas.microsoft.com/office/drawing/2014/main" id="{BC518718-05CA-4232-A3F3-E18E4455858C}"/>
              </a:ext>
            </a:extLst>
          </p:cNvPr>
          <p:cNvCxnSpPr>
            <a:cxnSpLocks noChangeShapeType="1"/>
            <a:stCxn id="21" idx="2"/>
            <a:endCxn id="27" idx="1"/>
          </p:cNvCxnSpPr>
          <p:nvPr/>
        </p:nvCxnSpPr>
        <p:spPr bwMode="auto">
          <a:xfrm rot="16200000" flipH="1">
            <a:off x="-610238" y="2875796"/>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肘形连接符 29">
            <a:extLst>
              <a:ext uri="{FF2B5EF4-FFF2-40B4-BE49-F238E27FC236}">
                <a16:creationId xmlns:a16="http://schemas.microsoft.com/office/drawing/2014/main" id="{FD86FFFA-F33F-4BBA-94F9-B8E6C82AE7DA}"/>
              </a:ext>
            </a:extLst>
          </p:cNvPr>
          <p:cNvCxnSpPr>
            <a:cxnSpLocks noChangeShapeType="1"/>
            <a:stCxn id="21" idx="2"/>
            <a:endCxn id="28" idx="1"/>
          </p:cNvCxnSpPr>
          <p:nvPr/>
        </p:nvCxnSpPr>
        <p:spPr bwMode="auto">
          <a:xfrm rot="16200000" flipH="1">
            <a:off x="-944407" y="3209965"/>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32" name="表格 31">
            <a:extLst>
              <a:ext uri="{FF2B5EF4-FFF2-40B4-BE49-F238E27FC236}">
                <a16:creationId xmlns:a16="http://schemas.microsoft.com/office/drawing/2014/main" id="{C3EB21D4-6EA4-4D6C-9F3A-8ED2B660F749}"/>
              </a:ext>
            </a:extLst>
          </p:cNvPr>
          <p:cNvGraphicFramePr>
            <a:graphicFrameLocks noGrp="1"/>
          </p:cNvGraphicFramePr>
          <p:nvPr>
            <p:extLst>
              <p:ext uri="{D42A27DB-BD31-4B8C-83A1-F6EECF244321}">
                <p14:modId xmlns:p14="http://schemas.microsoft.com/office/powerpoint/2010/main" val="59823694"/>
              </p:ext>
            </p:extLst>
          </p:nvPr>
        </p:nvGraphicFramePr>
        <p:xfrm>
          <a:off x="3293996" y="694778"/>
          <a:ext cx="7915186" cy="4518710"/>
        </p:xfrm>
        <a:graphic>
          <a:graphicData uri="http://schemas.openxmlformats.org/drawingml/2006/table">
            <a:tbl>
              <a:tblPr firstRow="1" bandRow="1">
                <a:tableStyleId>{5C22544A-7EE6-4342-B048-85BDC9FD1C3A}</a:tableStyleId>
              </a:tblPr>
              <a:tblGrid>
                <a:gridCol w="675307">
                  <a:extLst>
                    <a:ext uri="{9D8B030D-6E8A-4147-A177-3AD203B41FA5}">
                      <a16:colId xmlns:a16="http://schemas.microsoft.com/office/drawing/2014/main" val="20000"/>
                    </a:ext>
                  </a:extLst>
                </a:gridCol>
                <a:gridCol w="2293587">
                  <a:extLst>
                    <a:ext uri="{9D8B030D-6E8A-4147-A177-3AD203B41FA5}">
                      <a16:colId xmlns:a16="http://schemas.microsoft.com/office/drawing/2014/main" val="20001"/>
                    </a:ext>
                  </a:extLst>
                </a:gridCol>
                <a:gridCol w="1648764">
                  <a:extLst>
                    <a:ext uri="{9D8B030D-6E8A-4147-A177-3AD203B41FA5}">
                      <a16:colId xmlns:a16="http://schemas.microsoft.com/office/drawing/2014/main" val="20002"/>
                    </a:ext>
                  </a:extLst>
                </a:gridCol>
                <a:gridCol w="1648764">
                  <a:extLst>
                    <a:ext uri="{9D8B030D-6E8A-4147-A177-3AD203B41FA5}">
                      <a16:colId xmlns:a16="http://schemas.microsoft.com/office/drawing/2014/main" val="20003"/>
                    </a:ext>
                  </a:extLst>
                </a:gridCol>
                <a:gridCol w="1648764">
                  <a:extLst>
                    <a:ext uri="{9D8B030D-6E8A-4147-A177-3AD203B41FA5}">
                      <a16:colId xmlns:a16="http://schemas.microsoft.com/office/drawing/2014/main" val="20004"/>
                    </a:ext>
                  </a:extLst>
                </a:gridCol>
              </a:tblGrid>
              <a:tr h="480693">
                <a:tc gridSpan="5">
                  <a:txBody>
                    <a:bodyPr/>
                    <a:lstStyle/>
                    <a:p>
                      <a:pPr algn="ctr"/>
                      <a:r>
                        <a:rPr lang="zh-CN" altLang="en-US" sz="2400" dirty="0">
                          <a:solidFill>
                            <a:schemeClr val="tx1"/>
                          </a:solidFill>
                        </a:rPr>
                        <a:t>频度分析维度</a:t>
                      </a:r>
                    </a:p>
                  </a:txBody>
                  <a:tcPr anchor="ctr">
                    <a:solidFill>
                      <a:srgbClr val="33CCFF"/>
                    </a:solidFill>
                  </a:tcPr>
                </a:tc>
                <a:tc hMerge="1">
                  <a:txBody>
                    <a:bodyPr/>
                    <a:lstStyle/>
                    <a:p>
                      <a:endParaRPr lang="zh-CN"/>
                    </a:p>
                  </a:txBody>
                  <a:tcPr anchor="ctr">
                    <a:solidFill>
                      <a:srgbClr val="33CCFF"/>
                    </a:solidFill>
                  </a:tcPr>
                </a:tc>
                <a:tc hMerge="1">
                  <a:txBody>
                    <a:bodyPr/>
                    <a:lstStyle/>
                    <a:p>
                      <a:endParaRPr lang="zh-CN"/>
                    </a:p>
                  </a:txBody>
                  <a:tcPr anchor="ctr">
                    <a:solidFill>
                      <a:srgbClr val="33CCFF"/>
                    </a:solidFill>
                  </a:tcPr>
                </a:tc>
                <a:tc hMerge="1">
                  <a:txBody>
                    <a:bodyPr/>
                    <a:lstStyle/>
                    <a:p>
                      <a:endParaRPr lang="zh-CN"/>
                    </a:p>
                  </a:txBody>
                  <a:tcPr anchor="ctr">
                    <a:solidFill>
                      <a:srgbClr val="33CCFF"/>
                    </a:solidFill>
                  </a:tcPr>
                </a:tc>
                <a:tc hMerge="1">
                  <a:txBody>
                    <a:bodyPr/>
                    <a:lstStyle/>
                    <a:p>
                      <a:endParaRPr lang="zh-CN"/>
                    </a:p>
                  </a:txBody>
                  <a:tcPr anchor="ctr">
                    <a:solidFill>
                      <a:srgbClr val="33CCFF"/>
                    </a:solidFill>
                  </a:tcPr>
                </a:tc>
                <a:extLst>
                  <a:ext uri="{0D108BD9-81ED-4DB2-BD59-A6C34878D82A}">
                    <a16:rowId xmlns:a16="http://schemas.microsoft.com/office/drawing/2014/main" val="10000"/>
                  </a:ext>
                </a:extLst>
              </a:tr>
              <a:tr h="365407">
                <a:tc>
                  <a:txBody>
                    <a:bodyPr/>
                    <a:lstStyle/>
                    <a:p>
                      <a:pPr algn="ctr"/>
                      <a:r>
                        <a:rPr lang="zh-CN" altLang="en-US" sz="1600" dirty="0"/>
                        <a:t>频度</a:t>
                      </a:r>
                    </a:p>
                  </a:txBody>
                  <a:tcPr anchor="ctr">
                    <a:solidFill>
                      <a:srgbClr val="33CCFF"/>
                    </a:solidFill>
                  </a:tcPr>
                </a:tc>
                <a:tc>
                  <a:txBody>
                    <a:bodyPr/>
                    <a:lstStyle/>
                    <a:p>
                      <a:pPr algn="ctr"/>
                      <a:r>
                        <a:rPr lang="zh-CN" altLang="en-US" sz="1600" dirty="0"/>
                        <a:t>设计经验</a:t>
                      </a:r>
                    </a:p>
                  </a:txBody>
                  <a:tcPr anchor="ctr">
                    <a:solidFill>
                      <a:srgbClr val="33CCFF"/>
                    </a:solidFill>
                  </a:tcPr>
                </a:tc>
                <a:tc>
                  <a:txBody>
                    <a:bodyPr/>
                    <a:lstStyle/>
                    <a:p>
                      <a:pPr algn="ctr"/>
                      <a:r>
                        <a:rPr lang="zh-CN" altLang="en-US" sz="1600" dirty="0"/>
                        <a:t>最佳实践</a:t>
                      </a:r>
                    </a:p>
                  </a:txBody>
                  <a:tcPr anchor="ctr">
                    <a:solidFill>
                      <a:srgbClr val="33CCFF"/>
                    </a:solidFill>
                  </a:tcPr>
                </a:tc>
                <a:tc>
                  <a:txBody>
                    <a:bodyPr/>
                    <a:lstStyle/>
                    <a:p>
                      <a:pPr algn="ctr"/>
                      <a:r>
                        <a:rPr lang="zh-CN" altLang="en-US" sz="1600" dirty="0"/>
                        <a:t>验证确认经验</a:t>
                      </a:r>
                    </a:p>
                  </a:txBody>
                  <a:tcPr anchor="ctr">
                    <a:solidFill>
                      <a:srgbClr val="33CCFF"/>
                    </a:solidFill>
                  </a:tcPr>
                </a:tc>
                <a:tc>
                  <a:txBody>
                    <a:bodyPr/>
                    <a:lstStyle/>
                    <a:p>
                      <a:pPr algn="ctr"/>
                      <a:r>
                        <a:rPr lang="zh-CN" altLang="en-US" sz="1600" dirty="0"/>
                        <a:t>预防控制</a:t>
                      </a:r>
                    </a:p>
                  </a:txBody>
                  <a:tcPr anchor="ctr">
                    <a:solidFill>
                      <a:srgbClr val="33CCFF"/>
                    </a:solidFill>
                  </a:tcPr>
                </a:tc>
                <a:extLst>
                  <a:ext uri="{0D108BD9-81ED-4DB2-BD59-A6C34878D82A}">
                    <a16:rowId xmlns:a16="http://schemas.microsoft.com/office/drawing/2014/main" val="10001"/>
                  </a:ext>
                </a:extLst>
              </a:tr>
              <a:tr h="367261">
                <a:tc>
                  <a:txBody>
                    <a:bodyPr/>
                    <a:lstStyle/>
                    <a:p>
                      <a:pPr algn="ctr"/>
                      <a:r>
                        <a:rPr lang="en-US" altLang="zh-CN" sz="1600" dirty="0"/>
                        <a:t>10</a:t>
                      </a:r>
                      <a:endParaRPr lang="zh-CN" altLang="en-US" sz="1600" dirty="0"/>
                    </a:p>
                  </a:txBody>
                  <a:tcPr anchor="ctr">
                    <a:solidFill>
                      <a:srgbClr val="FF0000"/>
                    </a:solidFill>
                  </a:tcPr>
                </a:tc>
                <a:tc>
                  <a:txBody>
                    <a:bodyPr/>
                    <a:lstStyle/>
                    <a:p>
                      <a:pPr algn="ctr"/>
                      <a:r>
                        <a:rPr lang="zh-CN" altLang="en-US" sz="1600" dirty="0"/>
                        <a:t>没有</a:t>
                      </a:r>
                    </a:p>
                  </a:txBody>
                  <a:tcPr anchor="ctr">
                    <a:solidFill>
                      <a:srgbClr val="FF0000"/>
                    </a:solidFill>
                  </a:tcPr>
                </a:tc>
                <a:tc>
                  <a:txBody>
                    <a:bodyPr/>
                    <a:lstStyle/>
                    <a:p>
                      <a:pPr algn="ctr"/>
                      <a:r>
                        <a:rPr lang="zh-CN" altLang="en-US" sz="1600" dirty="0"/>
                        <a:t>没有</a:t>
                      </a:r>
                    </a:p>
                  </a:txBody>
                  <a:tcPr anchor="ctr">
                    <a:solidFill>
                      <a:srgbClr val="FF0000"/>
                    </a:solidFill>
                  </a:tcPr>
                </a:tc>
                <a:tc>
                  <a:txBody>
                    <a:bodyPr/>
                    <a:lstStyle/>
                    <a:p>
                      <a:pPr algn="ctr"/>
                      <a:r>
                        <a:rPr lang="zh-CN" altLang="en-US" sz="1600" dirty="0"/>
                        <a:t>没有</a:t>
                      </a:r>
                    </a:p>
                  </a:txBody>
                  <a:tcPr anchor="ctr">
                    <a:solidFill>
                      <a:srgbClr val="FF0000"/>
                    </a:solidFill>
                  </a:tcPr>
                </a:tc>
                <a:tc>
                  <a:txBody>
                    <a:bodyPr/>
                    <a:lstStyle/>
                    <a:p>
                      <a:pPr algn="ctr"/>
                      <a:r>
                        <a:rPr lang="zh-CN" altLang="en-US" sz="1600" dirty="0"/>
                        <a:t>没有</a:t>
                      </a:r>
                    </a:p>
                  </a:txBody>
                  <a:tcPr anchor="ctr">
                    <a:solidFill>
                      <a:srgbClr val="FF0000"/>
                    </a:solidFill>
                  </a:tcPr>
                </a:tc>
                <a:extLst>
                  <a:ext uri="{0D108BD9-81ED-4DB2-BD59-A6C34878D82A}">
                    <a16:rowId xmlns:a16="http://schemas.microsoft.com/office/drawing/2014/main" val="10002"/>
                  </a:ext>
                </a:extLst>
              </a:tr>
              <a:tr h="367261">
                <a:tc>
                  <a:txBody>
                    <a:bodyPr/>
                    <a:lstStyle/>
                    <a:p>
                      <a:pPr algn="ctr"/>
                      <a:r>
                        <a:rPr lang="en-US" altLang="zh-CN" sz="1600" dirty="0"/>
                        <a:t>9</a:t>
                      </a:r>
                      <a:endParaRPr lang="zh-CN" altLang="en-US" sz="1600" dirty="0"/>
                    </a:p>
                  </a:txBody>
                  <a:tcPr anchor="ctr">
                    <a:solidFill>
                      <a:srgbClr val="FFC000"/>
                    </a:solidFill>
                  </a:tcPr>
                </a:tc>
                <a:tc>
                  <a:txBody>
                    <a:bodyPr/>
                    <a:lstStyle/>
                    <a:p>
                      <a:pPr algn="ctr"/>
                      <a:r>
                        <a:rPr lang="zh-CN" altLang="en-US" sz="1600" dirty="0"/>
                        <a:t>首次应用</a:t>
                      </a:r>
                    </a:p>
                  </a:txBody>
                  <a:tcPr anchor="ctr">
                    <a:solidFill>
                      <a:srgbClr val="FFC000"/>
                    </a:solidFill>
                  </a:tcPr>
                </a:tc>
                <a:tc>
                  <a:txBody>
                    <a:bodyPr/>
                    <a:lstStyle/>
                    <a:p>
                      <a:pPr algn="ctr"/>
                      <a:r>
                        <a:rPr lang="zh-CN" altLang="en-US" sz="1600" dirty="0"/>
                        <a:t>没有</a:t>
                      </a:r>
                    </a:p>
                  </a:txBody>
                  <a:tcPr anchor="ctr">
                    <a:solidFill>
                      <a:srgbClr val="FFC000"/>
                    </a:solidFill>
                  </a:tcPr>
                </a:tc>
                <a:tc>
                  <a:txBody>
                    <a:bodyPr/>
                    <a:lstStyle/>
                    <a:p>
                      <a:pPr algn="ctr"/>
                      <a:r>
                        <a:rPr lang="zh-CN" altLang="en-US" sz="1600" dirty="0"/>
                        <a:t>没有</a:t>
                      </a:r>
                    </a:p>
                  </a:txBody>
                  <a:tcPr anchor="ctr">
                    <a:solidFill>
                      <a:srgbClr val="FFC000"/>
                    </a:solidFill>
                  </a:tcPr>
                </a:tc>
                <a:tc>
                  <a:txBody>
                    <a:bodyPr/>
                    <a:lstStyle/>
                    <a:p>
                      <a:pPr algn="ctr"/>
                      <a:r>
                        <a:rPr lang="zh-CN" altLang="en-US" sz="1600" dirty="0"/>
                        <a:t>不能预测</a:t>
                      </a:r>
                    </a:p>
                  </a:txBody>
                  <a:tcPr anchor="ctr">
                    <a:solidFill>
                      <a:srgbClr val="FFC000"/>
                    </a:solidFill>
                  </a:tcPr>
                </a:tc>
                <a:extLst>
                  <a:ext uri="{0D108BD9-81ED-4DB2-BD59-A6C34878D82A}">
                    <a16:rowId xmlns:a16="http://schemas.microsoft.com/office/drawing/2014/main" val="10003"/>
                  </a:ext>
                </a:extLst>
              </a:tr>
              <a:tr h="367261">
                <a:tc>
                  <a:txBody>
                    <a:bodyPr/>
                    <a:lstStyle/>
                    <a:p>
                      <a:pPr algn="ctr"/>
                      <a:r>
                        <a:rPr lang="en-US" altLang="zh-CN" sz="1600" dirty="0"/>
                        <a:t>8</a:t>
                      </a:r>
                      <a:endParaRPr lang="zh-CN" altLang="en-US" sz="1600" dirty="0"/>
                    </a:p>
                  </a:txBody>
                  <a:tcPr anchor="ctr">
                    <a:solidFill>
                      <a:srgbClr val="FFC000"/>
                    </a:solidFill>
                  </a:tcPr>
                </a:tc>
                <a:tc>
                  <a:txBody>
                    <a:bodyPr/>
                    <a:lstStyle/>
                    <a:p>
                      <a:pPr algn="ctr"/>
                      <a:r>
                        <a:rPr lang="zh-CN" altLang="en-US" sz="1600" dirty="0"/>
                        <a:t>首次使用</a:t>
                      </a:r>
                    </a:p>
                  </a:txBody>
                  <a:tcPr anchor="ctr">
                    <a:solidFill>
                      <a:srgbClr val="FFC000"/>
                    </a:solidFill>
                  </a:tcPr>
                </a:tc>
                <a:tc>
                  <a:txBody>
                    <a:bodyPr/>
                    <a:lstStyle/>
                    <a:p>
                      <a:pPr algn="ctr"/>
                      <a:r>
                        <a:rPr lang="zh-CN" altLang="en-US" sz="1600" dirty="0"/>
                        <a:t>极少，不能用</a:t>
                      </a:r>
                    </a:p>
                  </a:txBody>
                  <a:tcPr anchor="ctr">
                    <a:solidFill>
                      <a:srgbClr val="FFC000"/>
                    </a:solidFill>
                  </a:tcPr>
                </a:tc>
                <a:tc>
                  <a:txBody>
                    <a:bodyPr/>
                    <a:lstStyle/>
                    <a:p>
                      <a:pPr algn="ctr"/>
                      <a:r>
                        <a:rPr lang="zh-CN" altLang="en-US" sz="1600" dirty="0"/>
                        <a:t>没有</a:t>
                      </a:r>
                    </a:p>
                  </a:txBody>
                  <a:tcPr anchor="ctr">
                    <a:solidFill>
                      <a:srgbClr val="FFC000"/>
                    </a:solidFill>
                  </a:tcPr>
                </a:tc>
                <a:tc>
                  <a:txBody>
                    <a:bodyPr/>
                    <a:lstStyle/>
                    <a:p>
                      <a:pPr algn="ctr"/>
                      <a:r>
                        <a:rPr lang="zh-CN" altLang="en-US" sz="1600" dirty="0"/>
                        <a:t>不能可靠</a:t>
                      </a:r>
                    </a:p>
                  </a:txBody>
                  <a:tcPr anchor="ctr">
                    <a:solidFill>
                      <a:srgbClr val="FFC000"/>
                    </a:solidFill>
                  </a:tcPr>
                </a:tc>
                <a:extLst>
                  <a:ext uri="{0D108BD9-81ED-4DB2-BD59-A6C34878D82A}">
                    <a16:rowId xmlns:a16="http://schemas.microsoft.com/office/drawing/2014/main" val="10004"/>
                  </a:ext>
                </a:extLst>
              </a:tr>
              <a:tr h="367261">
                <a:tc>
                  <a:txBody>
                    <a:bodyPr/>
                    <a:lstStyle/>
                    <a:p>
                      <a:pPr algn="ctr"/>
                      <a:r>
                        <a:rPr lang="en-US" altLang="zh-CN" sz="1600" dirty="0"/>
                        <a:t>7</a:t>
                      </a:r>
                      <a:endParaRPr lang="zh-CN" altLang="en-US" sz="1600" dirty="0"/>
                    </a:p>
                  </a:txBody>
                  <a:tcPr anchor="ctr">
                    <a:solidFill>
                      <a:srgbClr val="FFFF00"/>
                    </a:solidFill>
                  </a:tcPr>
                </a:tc>
                <a:tc>
                  <a:txBody>
                    <a:bodyPr/>
                    <a:lstStyle/>
                    <a:p>
                      <a:pPr algn="ctr"/>
                      <a:r>
                        <a:rPr lang="zh-CN" altLang="en-US" sz="1600" dirty="0"/>
                        <a:t>相似设计</a:t>
                      </a:r>
                    </a:p>
                  </a:txBody>
                  <a:tcPr anchor="ctr">
                    <a:solidFill>
                      <a:srgbClr val="FFFF00"/>
                    </a:solidFill>
                  </a:tcPr>
                </a:tc>
                <a:tc>
                  <a:txBody>
                    <a:bodyPr/>
                    <a:lstStyle/>
                    <a:p>
                      <a:pPr algn="ctr"/>
                      <a:r>
                        <a:rPr lang="zh-CN" altLang="en-US" sz="1600" dirty="0"/>
                        <a:t>有，不适用</a:t>
                      </a:r>
                    </a:p>
                  </a:txBody>
                  <a:tcPr anchor="ctr">
                    <a:solidFill>
                      <a:srgbClr val="FFFF00"/>
                    </a:solidFill>
                  </a:tcPr>
                </a:tc>
                <a:tc>
                  <a:txBody>
                    <a:bodyPr/>
                    <a:lstStyle/>
                    <a:p>
                      <a:pPr algn="ctr"/>
                      <a:r>
                        <a:rPr lang="zh-CN" altLang="en-US" sz="1600" dirty="0"/>
                        <a:t>没有</a:t>
                      </a:r>
                    </a:p>
                  </a:txBody>
                  <a:tcPr anchor="ctr">
                    <a:solidFill>
                      <a:srgbClr val="FFFF00"/>
                    </a:solidFill>
                  </a:tcPr>
                </a:tc>
                <a:tc>
                  <a:txBody>
                    <a:bodyPr/>
                    <a:lstStyle/>
                    <a:p>
                      <a:pPr algn="ctr"/>
                      <a:r>
                        <a:rPr lang="zh-CN" altLang="en-US" sz="1600" dirty="0"/>
                        <a:t>有限预防</a:t>
                      </a:r>
                    </a:p>
                  </a:txBody>
                  <a:tcPr anchor="ctr">
                    <a:solidFill>
                      <a:srgbClr val="FFFF00"/>
                    </a:solidFill>
                  </a:tcPr>
                </a:tc>
                <a:extLst>
                  <a:ext uri="{0D108BD9-81ED-4DB2-BD59-A6C34878D82A}">
                    <a16:rowId xmlns:a16="http://schemas.microsoft.com/office/drawing/2014/main" val="10005"/>
                  </a:ext>
                </a:extLst>
              </a:tr>
              <a:tr h="367261">
                <a:tc>
                  <a:txBody>
                    <a:bodyPr/>
                    <a:lstStyle/>
                    <a:p>
                      <a:pPr algn="ctr"/>
                      <a:r>
                        <a:rPr lang="en-US" altLang="zh-CN" sz="1600" dirty="0"/>
                        <a:t>6</a:t>
                      </a:r>
                      <a:endParaRPr lang="zh-CN" altLang="en-US" sz="1600" dirty="0"/>
                    </a:p>
                  </a:txBody>
                  <a:tcPr anchor="ctr">
                    <a:solidFill>
                      <a:srgbClr val="FFFF00"/>
                    </a:solidFill>
                  </a:tcPr>
                </a:tc>
                <a:tc>
                  <a:txBody>
                    <a:bodyPr/>
                    <a:lstStyle/>
                    <a:p>
                      <a:pPr algn="ctr"/>
                      <a:r>
                        <a:rPr lang="zh-CN" altLang="en-US" sz="1600" dirty="0"/>
                        <a:t>相似设计、相似应用</a:t>
                      </a:r>
                    </a:p>
                  </a:txBody>
                  <a:tcPr anchor="ctr">
                    <a:solidFill>
                      <a:srgbClr val="FFFF00"/>
                    </a:solidFill>
                  </a:tcPr>
                </a:tc>
                <a:tc>
                  <a:txBody>
                    <a:bodyPr/>
                    <a:lstStyle/>
                    <a:p>
                      <a:pPr algn="ctr"/>
                      <a:r>
                        <a:rPr lang="zh-CN" altLang="en-US" sz="1600" dirty="0"/>
                        <a:t>有，不可靠</a:t>
                      </a:r>
                    </a:p>
                  </a:txBody>
                  <a:tcPr anchor="ctr">
                    <a:solidFill>
                      <a:srgbClr val="FFFF00"/>
                    </a:solidFill>
                  </a:tcPr>
                </a:tc>
                <a:tc>
                  <a:txBody>
                    <a:bodyPr/>
                    <a:lstStyle/>
                    <a:p>
                      <a:pPr algn="ctr"/>
                      <a:r>
                        <a:rPr lang="zh-CN" altLang="en-US" sz="1600" dirty="0"/>
                        <a:t>有</a:t>
                      </a:r>
                    </a:p>
                  </a:txBody>
                  <a:tcPr anchor="ctr">
                    <a:solidFill>
                      <a:srgbClr val="FFFF00"/>
                    </a:solidFill>
                  </a:tcPr>
                </a:tc>
                <a:tc>
                  <a:txBody>
                    <a:bodyPr/>
                    <a:lstStyle/>
                    <a:p>
                      <a:pPr algn="ctr"/>
                      <a:r>
                        <a:rPr lang="zh-CN" altLang="en-US" sz="1600" dirty="0"/>
                        <a:t>部分预防</a:t>
                      </a:r>
                    </a:p>
                  </a:txBody>
                  <a:tcPr anchor="ctr">
                    <a:solidFill>
                      <a:srgbClr val="FFFF00"/>
                    </a:solidFill>
                  </a:tcPr>
                </a:tc>
                <a:extLst>
                  <a:ext uri="{0D108BD9-81ED-4DB2-BD59-A6C34878D82A}">
                    <a16:rowId xmlns:a16="http://schemas.microsoft.com/office/drawing/2014/main" val="10006"/>
                  </a:ext>
                </a:extLst>
              </a:tr>
              <a:tr h="367261">
                <a:tc>
                  <a:txBody>
                    <a:bodyPr/>
                    <a:lstStyle/>
                    <a:p>
                      <a:pPr algn="ctr"/>
                      <a:r>
                        <a:rPr lang="en-US" altLang="zh-CN" sz="1600" dirty="0"/>
                        <a:t>5</a:t>
                      </a:r>
                      <a:endParaRPr lang="zh-CN" altLang="en-US" sz="1600" dirty="0"/>
                    </a:p>
                  </a:txBody>
                  <a:tcPr anchor="ctr">
                    <a:solidFill>
                      <a:schemeClr val="accent1"/>
                    </a:solidFill>
                  </a:tcPr>
                </a:tc>
                <a:tc>
                  <a:txBody>
                    <a:bodyPr/>
                    <a:lstStyle/>
                    <a:p>
                      <a:pPr algn="ctr"/>
                      <a:r>
                        <a:rPr lang="zh-CN" altLang="en-US" sz="1600" dirty="0"/>
                        <a:t>成熟设计</a:t>
                      </a:r>
                    </a:p>
                  </a:txBody>
                  <a:tcPr anchor="ctr">
                    <a:solidFill>
                      <a:schemeClr val="accent1"/>
                    </a:solidFill>
                  </a:tcPr>
                </a:tc>
                <a:tc>
                  <a:txBody>
                    <a:bodyPr/>
                    <a:lstStyle/>
                    <a:p>
                      <a:pPr algn="ctr"/>
                      <a:r>
                        <a:rPr lang="zh-CN" altLang="en-US" sz="1600" dirty="0"/>
                        <a:t>有，待评估</a:t>
                      </a:r>
                    </a:p>
                  </a:txBody>
                  <a:tcPr anchor="ctr">
                    <a:solidFill>
                      <a:schemeClr val="accent1"/>
                    </a:solidFill>
                  </a:tcPr>
                </a:tc>
                <a:tc>
                  <a:txBody>
                    <a:bodyPr/>
                    <a:lstStyle/>
                    <a:p>
                      <a:pPr algn="ctr"/>
                      <a:r>
                        <a:rPr lang="zh-CN" altLang="en-US" sz="1600" dirty="0"/>
                        <a:t>有</a:t>
                      </a:r>
                    </a:p>
                  </a:txBody>
                  <a:tcPr anchor="ctr">
                    <a:solidFill>
                      <a:schemeClr val="accent1"/>
                    </a:solidFill>
                  </a:tcPr>
                </a:tc>
                <a:tc>
                  <a:txBody>
                    <a:bodyPr/>
                    <a:lstStyle/>
                    <a:p>
                      <a:pPr algn="ctr"/>
                      <a:r>
                        <a:rPr lang="zh-CN" altLang="en-US" sz="1600" dirty="0"/>
                        <a:t>部分有效预防</a:t>
                      </a:r>
                    </a:p>
                  </a:txBody>
                  <a:tcPr anchor="ctr">
                    <a:solidFill>
                      <a:schemeClr val="accent1"/>
                    </a:solidFill>
                  </a:tcPr>
                </a:tc>
                <a:extLst>
                  <a:ext uri="{0D108BD9-81ED-4DB2-BD59-A6C34878D82A}">
                    <a16:rowId xmlns:a16="http://schemas.microsoft.com/office/drawing/2014/main" val="10007"/>
                  </a:ext>
                </a:extLst>
              </a:tr>
              <a:tr h="367261">
                <a:tc>
                  <a:txBody>
                    <a:bodyPr/>
                    <a:lstStyle/>
                    <a:p>
                      <a:pPr algn="ctr"/>
                      <a:r>
                        <a:rPr lang="en-US" altLang="zh-CN" sz="1600" dirty="0"/>
                        <a:t>4</a:t>
                      </a:r>
                      <a:endParaRPr lang="zh-CN" altLang="en-US" sz="1600" dirty="0"/>
                    </a:p>
                  </a:txBody>
                  <a:tcPr anchor="ctr">
                    <a:solidFill>
                      <a:schemeClr val="accent1"/>
                    </a:solidFill>
                  </a:tcPr>
                </a:tc>
                <a:tc>
                  <a:txBody>
                    <a:bodyPr/>
                    <a:lstStyle/>
                    <a:p>
                      <a:pPr algn="ctr"/>
                      <a:r>
                        <a:rPr lang="zh-CN" altLang="en-US" sz="1600" dirty="0"/>
                        <a:t>短期相同设计</a:t>
                      </a:r>
                    </a:p>
                  </a:txBody>
                  <a:tcPr anchor="ctr">
                    <a:solidFill>
                      <a:schemeClr val="accent1"/>
                    </a:solidFill>
                  </a:tcPr>
                </a:tc>
                <a:tc>
                  <a:txBody>
                    <a:bodyPr/>
                    <a:lstStyle/>
                    <a:p>
                      <a:pPr algn="ctr"/>
                      <a:r>
                        <a:rPr lang="zh-CN" altLang="en-US" sz="1600" dirty="0"/>
                        <a:t>有效</a:t>
                      </a:r>
                    </a:p>
                  </a:txBody>
                  <a:tcPr anchor="ctr">
                    <a:solidFill>
                      <a:schemeClr val="accent1"/>
                    </a:solidFill>
                  </a:tcPr>
                </a:tc>
                <a:tc>
                  <a:txBody>
                    <a:bodyPr/>
                    <a:lstStyle/>
                    <a:p>
                      <a:pPr algn="ctr"/>
                      <a:r>
                        <a:rPr lang="zh-CN" altLang="en-US" sz="1600" dirty="0"/>
                        <a:t>有</a:t>
                      </a:r>
                    </a:p>
                  </a:txBody>
                  <a:tcPr anchor="ctr">
                    <a:solidFill>
                      <a:schemeClr val="accent1"/>
                    </a:solidFill>
                  </a:tcPr>
                </a:tc>
                <a:tc>
                  <a:txBody>
                    <a:bodyPr/>
                    <a:lstStyle/>
                    <a:p>
                      <a:pPr algn="ctr"/>
                      <a:r>
                        <a:rPr lang="zh-CN" altLang="en-US" sz="1600" dirty="0"/>
                        <a:t>绝大部分有效</a:t>
                      </a:r>
                    </a:p>
                  </a:txBody>
                  <a:tcPr anchor="ctr">
                    <a:solidFill>
                      <a:schemeClr val="accent1"/>
                    </a:solidFill>
                  </a:tcPr>
                </a:tc>
                <a:extLst>
                  <a:ext uri="{0D108BD9-81ED-4DB2-BD59-A6C34878D82A}">
                    <a16:rowId xmlns:a16="http://schemas.microsoft.com/office/drawing/2014/main" val="10008"/>
                  </a:ext>
                </a:extLst>
              </a:tr>
              <a:tr h="367261">
                <a:tc>
                  <a:txBody>
                    <a:bodyPr/>
                    <a:lstStyle/>
                    <a:p>
                      <a:pPr algn="ctr"/>
                      <a:r>
                        <a:rPr lang="en-US" altLang="zh-CN" sz="1600" dirty="0"/>
                        <a:t>3</a:t>
                      </a:r>
                      <a:endParaRPr lang="zh-CN" altLang="en-US" sz="1600" dirty="0"/>
                    </a:p>
                  </a:txBody>
                  <a:tcPr anchor="ctr">
                    <a:solidFill>
                      <a:schemeClr val="accent6"/>
                    </a:solidFill>
                  </a:tcPr>
                </a:tc>
                <a:tc>
                  <a:txBody>
                    <a:bodyPr/>
                    <a:lstStyle/>
                    <a:p>
                      <a:pPr algn="ctr"/>
                      <a:r>
                        <a:rPr lang="zh-CN" altLang="en-US" sz="1600" dirty="0"/>
                        <a:t>已知设计</a:t>
                      </a:r>
                    </a:p>
                  </a:txBody>
                  <a:tcPr anchor="ctr">
                    <a:solidFill>
                      <a:schemeClr val="accent6"/>
                    </a:solidFill>
                  </a:tcPr>
                </a:tc>
                <a:tc>
                  <a:txBody>
                    <a:bodyPr/>
                    <a:lstStyle/>
                    <a:p>
                      <a:pPr algn="ctr"/>
                      <a:r>
                        <a:rPr lang="zh-CN" altLang="en-US" sz="1600" dirty="0"/>
                        <a:t>很有效</a:t>
                      </a:r>
                    </a:p>
                  </a:txBody>
                  <a:tcPr anchor="ctr">
                    <a:solidFill>
                      <a:schemeClr val="accent6"/>
                    </a:solidFill>
                  </a:tcPr>
                </a:tc>
                <a:tc>
                  <a:txBody>
                    <a:bodyPr/>
                    <a:lstStyle/>
                    <a:p>
                      <a:pPr algn="ctr"/>
                      <a:r>
                        <a:rPr lang="zh-CN" altLang="en-US" sz="1600" dirty="0"/>
                        <a:t>有</a:t>
                      </a:r>
                    </a:p>
                  </a:txBody>
                  <a:tcPr anchor="ctr">
                    <a:solidFill>
                      <a:schemeClr val="accent6"/>
                    </a:solidFill>
                  </a:tcPr>
                </a:tc>
                <a:tc>
                  <a:txBody>
                    <a:bodyPr/>
                    <a:lstStyle/>
                    <a:p>
                      <a:pPr algn="ctr"/>
                      <a:r>
                        <a:rPr lang="zh-CN" altLang="en-US" sz="1600" dirty="0"/>
                        <a:t>预测一致</a:t>
                      </a:r>
                    </a:p>
                  </a:txBody>
                  <a:tcPr anchor="ctr">
                    <a:solidFill>
                      <a:schemeClr val="accent6"/>
                    </a:solidFill>
                  </a:tcPr>
                </a:tc>
                <a:extLst>
                  <a:ext uri="{0D108BD9-81ED-4DB2-BD59-A6C34878D82A}">
                    <a16:rowId xmlns:a16="http://schemas.microsoft.com/office/drawing/2014/main" val="10009"/>
                  </a:ext>
                </a:extLst>
              </a:tr>
              <a:tr h="367261">
                <a:tc>
                  <a:txBody>
                    <a:bodyPr/>
                    <a:lstStyle/>
                    <a:p>
                      <a:pPr algn="ctr"/>
                      <a:r>
                        <a:rPr lang="en-US" altLang="zh-CN" sz="1600" dirty="0"/>
                        <a:t>2</a:t>
                      </a:r>
                      <a:endParaRPr lang="zh-CN" altLang="en-US" sz="1600" dirty="0"/>
                    </a:p>
                  </a:txBody>
                  <a:tcPr anchor="ctr">
                    <a:solidFill>
                      <a:srgbClr val="92D050"/>
                    </a:solidFill>
                  </a:tcPr>
                </a:tc>
                <a:tc>
                  <a:txBody>
                    <a:bodyPr/>
                    <a:lstStyle/>
                    <a:p>
                      <a:pPr algn="ctr"/>
                      <a:r>
                        <a:rPr lang="zh-CN" altLang="en-US" sz="1600" dirty="0"/>
                        <a:t>长期相同设计</a:t>
                      </a:r>
                    </a:p>
                  </a:txBody>
                  <a:tcPr anchor="ctr">
                    <a:solidFill>
                      <a:srgbClr val="92D050"/>
                    </a:solidFill>
                  </a:tcPr>
                </a:tc>
                <a:tc>
                  <a:txBody>
                    <a:bodyPr/>
                    <a:lstStyle/>
                    <a:p>
                      <a:pPr algn="ctr"/>
                      <a:r>
                        <a:rPr lang="zh-CN" altLang="en-US" sz="1600" dirty="0"/>
                        <a:t>充分有效</a:t>
                      </a:r>
                    </a:p>
                  </a:txBody>
                  <a:tcPr anchor="ctr">
                    <a:solidFill>
                      <a:srgbClr val="92D050"/>
                    </a:solidFill>
                  </a:tcPr>
                </a:tc>
                <a:tc>
                  <a:txBody>
                    <a:bodyPr/>
                    <a:lstStyle/>
                    <a:p>
                      <a:pPr algn="ctr"/>
                      <a:r>
                        <a:rPr lang="zh-CN" altLang="en-US" sz="1600" dirty="0"/>
                        <a:t>有</a:t>
                      </a:r>
                    </a:p>
                  </a:txBody>
                  <a:tcPr anchor="ctr">
                    <a:solidFill>
                      <a:srgbClr val="92D050"/>
                    </a:solidFill>
                  </a:tcPr>
                </a:tc>
                <a:tc>
                  <a:txBody>
                    <a:bodyPr/>
                    <a:lstStyle/>
                    <a:p>
                      <a:pPr algn="ctr"/>
                      <a:r>
                        <a:rPr lang="zh-CN" altLang="en-US" sz="1600" dirty="0"/>
                        <a:t>充分一致</a:t>
                      </a:r>
                    </a:p>
                  </a:txBody>
                  <a:tcPr anchor="ctr">
                    <a:solidFill>
                      <a:srgbClr val="92D050"/>
                    </a:solidFill>
                  </a:tcPr>
                </a:tc>
                <a:extLst>
                  <a:ext uri="{0D108BD9-81ED-4DB2-BD59-A6C34878D82A}">
                    <a16:rowId xmlns:a16="http://schemas.microsoft.com/office/drawing/2014/main" val="10010"/>
                  </a:ext>
                </a:extLst>
              </a:tr>
              <a:tr h="367261">
                <a:tc>
                  <a:txBody>
                    <a:bodyPr/>
                    <a:lstStyle/>
                    <a:p>
                      <a:pPr algn="ctr"/>
                      <a:r>
                        <a:rPr lang="en-US" altLang="zh-CN" sz="1600" dirty="0"/>
                        <a:t>1</a:t>
                      </a:r>
                      <a:endParaRPr lang="zh-CN" altLang="en-US" sz="1600" dirty="0"/>
                    </a:p>
                  </a:txBody>
                  <a:tcPr anchor="ctr">
                    <a:solidFill>
                      <a:srgbClr val="00B050"/>
                    </a:solidFill>
                  </a:tcPr>
                </a:tc>
                <a:tc gridSpan="4">
                  <a:txBody>
                    <a:bodyPr/>
                    <a:lstStyle/>
                    <a:p>
                      <a:pPr algn="ctr"/>
                      <a:r>
                        <a:rPr lang="zh-CN" altLang="en-US" sz="1600" dirty="0"/>
                        <a:t>通过预防消除失效</a:t>
                      </a:r>
                    </a:p>
                  </a:txBody>
                  <a:tcPr anchor="ctr">
                    <a:solidFill>
                      <a:srgbClr val="00B050"/>
                    </a:solidFill>
                  </a:tcPr>
                </a:tc>
                <a:tc hMerge="1">
                  <a:txBody>
                    <a:bodyPr/>
                    <a:lstStyle/>
                    <a:p>
                      <a:endParaRPr lang="zh-CN"/>
                    </a:p>
                  </a:txBody>
                  <a:tcPr anchor="ctr"/>
                </a:tc>
                <a:tc hMerge="1">
                  <a:txBody>
                    <a:bodyPr/>
                    <a:lstStyle/>
                    <a:p>
                      <a:endParaRPr lang="zh-CN"/>
                    </a:p>
                  </a:txBody>
                  <a:tcPr anchor="ctr"/>
                </a:tc>
                <a:tc hMerge="1">
                  <a:txBody>
                    <a:bodyPr/>
                    <a:lstStyle/>
                    <a:p>
                      <a:endParaRPr lang="zh-CN"/>
                    </a:p>
                  </a:txBody>
                  <a:tcPr anchor="ctr"/>
                </a:tc>
                <a:extLst>
                  <a:ext uri="{0D108BD9-81ED-4DB2-BD59-A6C34878D82A}">
                    <a16:rowId xmlns:a16="http://schemas.microsoft.com/office/drawing/2014/main" val="10011"/>
                  </a:ext>
                </a:extLst>
              </a:tr>
            </a:tbl>
          </a:graphicData>
        </a:graphic>
      </p:graphicFrame>
      <p:sp>
        <p:nvSpPr>
          <p:cNvPr id="33" name="矩形 32">
            <a:extLst>
              <a:ext uri="{FF2B5EF4-FFF2-40B4-BE49-F238E27FC236}">
                <a16:creationId xmlns:a16="http://schemas.microsoft.com/office/drawing/2014/main" id="{A553F028-0C1E-4D04-963F-5075710AB059}"/>
              </a:ext>
            </a:extLst>
          </p:cNvPr>
          <p:cNvSpPr/>
          <p:nvPr/>
        </p:nvSpPr>
        <p:spPr>
          <a:xfrm>
            <a:off x="3215439" y="5288102"/>
            <a:ext cx="8072299" cy="890372"/>
          </a:xfrm>
          <a:prstGeom prst="rect">
            <a:avLst/>
          </a:prstGeom>
        </p:spPr>
        <p:txBody>
          <a:bodyPr wrap="square">
            <a:spAutoFit/>
          </a:bodyPr>
          <a:lstStyle/>
          <a:p>
            <a:pPr>
              <a:lnSpc>
                <a:spcPct val="150000"/>
              </a:lnSpc>
            </a:pPr>
            <a:r>
              <a:rPr lang="zh-CN" altLang="en-US" sz="1200" b="1" dirty="0">
                <a:solidFill>
                  <a:srgbClr val="FF0000"/>
                </a:solidFill>
                <a:latin typeface="微软雅黑" panose="020B0503020204020204" pitchFamily="34" charset="-122"/>
                <a:ea typeface="微软雅黑" panose="020B0503020204020204" pitchFamily="34" charset="-122"/>
              </a:rPr>
              <a:t>产品经验：</a:t>
            </a:r>
            <a:r>
              <a:rPr lang="zh-CN" altLang="en-US" sz="1200" b="1" dirty="0">
                <a:latin typeface="微软雅黑" panose="020B0503020204020204" pitchFamily="34" charset="-122"/>
                <a:ea typeface="微软雅黑" panose="020B0503020204020204" pitchFamily="34" charset="-122"/>
              </a:rPr>
              <a:t>在公司内使用产品的历史（新品设计、应用或使用案例）。已经完成的探测控制结果提供了设计经验。</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200" b="1" dirty="0">
                <a:solidFill>
                  <a:srgbClr val="FF0000"/>
                </a:solidFill>
                <a:latin typeface="微软雅黑" panose="020B0503020204020204" pitchFamily="34" charset="-122"/>
                <a:ea typeface="微软雅黑" panose="020B0503020204020204" pitchFamily="34" charset="-122"/>
              </a:rPr>
              <a:t>预防控制：</a:t>
            </a:r>
            <a:r>
              <a:rPr lang="zh-CN" altLang="en-US" sz="1200" b="1" dirty="0">
                <a:latin typeface="微软雅黑" panose="020B0503020204020204" pitchFamily="34" charset="-122"/>
                <a:ea typeface="微软雅黑" panose="020B0503020204020204" pitchFamily="34" charset="-122"/>
              </a:rPr>
              <a:t>在产品设计中使用最佳实践、设计规则、公司标准、经验教训、行业标准、材料规范、政府规定，以及以预防为导向的分析工具的有效性（分析工具包括计算机辅助工程、数学建模、模拟研究、公差叠加和设计安全边际）</a:t>
            </a:r>
            <a:endParaRPr lang="zh-CN" altLang="en-US" sz="1200" b="1" dirty="0"/>
          </a:p>
        </p:txBody>
      </p:sp>
    </p:spTree>
    <p:extLst>
      <p:ext uri="{BB962C8B-B14F-4D97-AF65-F5344CB8AC3E}">
        <p14:creationId xmlns:p14="http://schemas.microsoft.com/office/powerpoint/2010/main" val="4988007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8">
            <a:extLst>
              <a:ext uri="{FF2B5EF4-FFF2-40B4-BE49-F238E27FC236}">
                <a16:creationId xmlns:a16="http://schemas.microsoft.com/office/drawing/2014/main" id="{F5525598-D8ED-4FE1-8D17-F4152750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13" y="26988"/>
            <a:ext cx="1706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9">
            <a:extLst>
              <a:ext uri="{FF2B5EF4-FFF2-40B4-BE49-F238E27FC236}">
                <a16:creationId xmlns:a16="http://schemas.microsoft.com/office/drawing/2014/main" id="{520CB3DC-DC1B-459F-9113-F7623738045E}"/>
              </a:ext>
            </a:extLst>
          </p:cNvPr>
          <p:cNvSpPr>
            <a:spLocks noChangeArrowheads="1"/>
          </p:cNvSpPr>
          <p:nvPr/>
        </p:nvSpPr>
        <p:spPr bwMode="auto">
          <a:xfrm>
            <a:off x="9464675" y="6208713"/>
            <a:ext cx="21637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Light" panose="020B0502040204020203" pitchFamily="34" charset="-122"/>
                <a:ea typeface="微软雅黑 Light" panose="020B0502040204020203" pitchFamily="34" charset="-122"/>
                <a:sym typeface="微软雅黑 Light" panose="020B0502040204020203" pitchFamily="34" charset="-122"/>
              </a:rPr>
              <a:t>深信服科技研发专业能力系列课程</a:t>
            </a:r>
            <a:endParaRPr lang="zh-CN" altLang="zh-CN"/>
          </a:p>
        </p:txBody>
      </p:sp>
      <p:sp>
        <p:nvSpPr>
          <p:cNvPr id="13317" name="TextBox 1">
            <a:extLst>
              <a:ext uri="{FF2B5EF4-FFF2-40B4-BE49-F238E27FC236}">
                <a16:creationId xmlns:a16="http://schemas.microsoft.com/office/drawing/2014/main" id="{00F1A02E-5DB6-4E05-98C0-C57E87F36266}"/>
              </a:ext>
            </a:extLst>
          </p:cNvPr>
          <p:cNvSpPr>
            <a:spLocks noChangeArrowheads="1"/>
          </p:cNvSpPr>
          <p:nvPr/>
        </p:nvSpPr>
        <p:spPr bwMode="auto">
          <a:xfrm>
            <a:off x="31750" y="46038"/>
            <a:ext cx="453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风险分析</a:t>
            </a:r>
            <a:endParaRPr lang="zh-CN" altLang="en-US" sz="3600" dirty="0"/>
          </a:p>
        </p:txBody>
      </p:sp>
      <p:sp>
        <p:nvSpPr>
          <p:cNvPr id="21" name="矩形 1">
            <a:extLst>
              <a:ext uri="{FF2B5EF4-FFF2-40B4-BE49-F238E27FC236}">
                <a16:creationId xmlns:a16="http://schemas.microsoft.com/office/drawing/2014/main" id="{D820E1EE-41D7-4C7A-A28B-730F5EBE2E1D}"/>
              </a:ext>
            </a:extLst>
          </p:cNvPr>
          <p:cNvSpPr>
            <a:spLocks noChangeArrowheads="1"/>
          </p:cNvSpPr>
          <p:nvPr/>
        </p:nvSpPr>
        <p:spPr bwMode="auto">
          <a:xfrm>
            <a:off x="862124" y="941427"/>
            <a:ext cx="1223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微软雅黑" panose="020B0503020204020204" pitchFamily="34" charset="-122"/>
                <a:ea typeface="微软雅黑" panose="020B0503020204020204" pitchFamily="34" charset="-122"/>
              </a:rPr>
              <a:t>风险分析</a:t>
            </a:r>
            <a:endParaRPr lang="en-US" altLang="zh-CN" sz="2000">
              <a:latin typeface="微软雅黑" panose="020B0503020204020204" pitchFamily="34" charset="-122"/>
              <a:ea typeface="微软雅黑" panose="020B0503020204020204" pitchFamily="34" charset="-122"/>
            </a:endParaRPr>
          </a:p>
        </p:txBody>
      </p:sp>
      <p:sp>
        <p:nvSpPr>
          <p:cNvPr id="22" name="矩形 2">
            <a:extLst>
              <a:ext uri="{FF2B5EF4-FFF2-40B4-BE49-F238E27FC236}">
                <a16:creationId xmlns:a16="http://schemas.microsoft.com/office/drawing/2014/main" id="{967A646E-9FE3-4497-9C9E-2CB61B570C1F}"/>
              </a:ext>
            </a:extLst>
          </p:cNvPr>
          <p:cNvSpPr>
            <a:spLocks noChangeArrowheads="1"/>
          </p:cNvSpPr>
          <p:nvPr/>
        </p:nvSpPr>
        <p:spPr bwMode="auto">
          <a:xfrm>
            <a:off x="1849549" y="1843127"/>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分析目的</a:t>
            </a:r>
          </a:p>
        </p:txBody>
      </p:sp>
      <p:sp>
        <p:nvSpPr>
          <p:cNvPr id="23" name="矩形 3">
            <a:extLst>
              <a:ext uri="{FF2B5EF4-FFF2-40B4-BE49-F238E27FC236}">
                <a16:creationId xmlns:a16="http://schemas.microsoft.com/office/drawing/2014/main" id="{A7BE107C-755E-446B-AE1B-9D7F4B754F2F}"/>
              </a:ext>
            </a:extLst>
          </p:cNvPr>
          <p:cNvSpPr>
            <a:spLocks noChangeArrowheads="1"/>
          </p:cNvSpPr>
          <p:nvPr/>
        </p:nvSpPr>
        <p:spPr bwMode="auto">
          <a:xfrm>
            <a:off x="1849549" y="2513052"/>
            <a:ext cx="1338263"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设计控制</a:t>
            </a:r>
            <a:endParaRPr lang="en-US" altLang="zh-CN">
              <a:latin typeface="微软雅黑" panose="020B0503020204020204" pitchFamily="34" charset="-122"/>
              <a:ea typeface="微软雅黑" panose="020B0503020204020204" pitchFamily="34" charset="-122"/>
            </a:endParaRPr>
          </a:p>
        </p:txBody>
      </p:sp>
      <p:sp>
        <p:nvSpPr>
          <p:cNvPr id="24" name="矩形 4">
            <a:extLst>
              <a:ext uri="{FF2B5EF4-FFF2-40B4-BE49-F238E27FC236}">
                <a16:creationId xmlns:a16="http://schemas.microsoft.com/office/drawing/2014/main" id="{4E4DA449-F875-431A-967A-8AE3EB2089A8}"/>
              </a:ext>
            </a:extLst>
          </p:cNvPr>
          <p:cNvSpPr>
            <a:spLocks noChangeArrowheads="1"/>
          </p:cNvSpPr>
          <p:nvPr/>
        </p:nvSpPr>
        <p:spPr bwMode="auto">
          <a:xfrm>
            <a:off x="1852724" y="3243302"/>
            <a:ext cx="1335088"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预防控制</a:t>
            </a:r>
          </a:p>
        </p:txBody>
      </p:sp>
      <p:sp>
        <p:nvSpPr>
          <p:cNvPr id="25" name="矩形 5">
            <a:extLst>
              <a:ext uri="{FF2B5EF4-FFF2-40B4-BE49-F238E27FC236}">
                <a16:creationId xmlns:a16="http://schemas.microsoft.com/office/drawing/2014/main" id="{B15EA309-1692-4996-BC98-9FECB4F55A58}"/>
              </a:ext>
            </a:extLst>
          </p:cNvPr>
          <p:cNvSpPr>
            <a:spLocks noChangeArrowheads="1"/>
          </p:cNvSpPr>
          <p:nvPr/>
        </p:nvSpPr>
        <p:spPr bwMode="auto">
          <a:xfrm>
            <a:off x="1855899" y="3937039"/>
            <a:ext cx="1338263"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探测控制</a:t>
            </a:r>
          </a:p>
        </p:txBody>
      </p:sp>
      <p:sp>
        <p:nvSpPr>
          <p:cNvPr id="26" name="右箭头 14">
            <a:extLst>
              <a:ext uri="{FF2B5EF4-FFF2-40B4-BE49-F238E27FC236}">
                <a16:creationId xmlns:a16="http://schemas.microsoft.com/office/drawing/2014/main" id="{5566B241-52A5-4439-AA4B-96794C9EC224}"/>
              </a:ext>
            </a:extLst>
          </p:cNvPr>
          <p:cNvSpPr>
            <a:spLocks noChangeArrowheads="1"/>
          </p:cNvSpPr>
          <p:nvPr/>
        </p:nvSpPr>
        <p:spPr bwMode="auto">
          <a:xfrm>
            <a:off x="3214054" y="5364202"/>
            <a:ext cx="512665" cy="273050"/>
          </a:xfrm>
          <a:prstGeom prst="rightArrow">
            <a:avLst>
              <a:gd name="adj1" fmla="val 50000"/>
              <a:gd name="adj2" fmla="val 49562"/>
            </a:avLst>
          </a:prstGeom>
          <a:solidFill>
            <a:srgbClr val="FFC000"/>
          </a:solidFill>
          <a:ln w="9525" algn="ctr">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27" name="矩形 21">
            <a:extLst>
              <a:ext uri="{FF2B5EF4-FFF2-40B4-BE49-F238E27FC236}">
                <a16:creationId xmlns:a16="http://schemas.microsoft.com/office/drawing/2014/main" id="{32663A1E-AED8-4E4D-8B5E-F5BFCBAB10DA}"/>
              </a:ext>
            </a:extLst>
          </p:cNvPr>
          <p:cNvSpPr>
            <a:spLocks noChangeArrowheads="1"/>
          </p:cNvSpPr>
          <p:nvPr/>
        </p:nvSpPr>
        <p:spPr bwMode="auto">
          <a:xfrm>
            <a:off x="1847962" y="4599027"/>
            <a:ext cx="1339850"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a:latin typeface="微软雅黑" panose="020B0503020204020204" pitchFamily="34" charset="-122"/>
                <a:ea typeface="微软雅黑" panose="020B0503020204020204" pitchFamily="34" charset="-122"/>
              </a:rPr>
              <a:t>控制的确认</a:t>
            </a:r>
            <a:endParaRPr lang="en-US" altLang="zh-CN">
              <a:latin typeface="微软雅黑" panose="020B0503020204020204" pitchFamily="34" charset="-122"/>
              <a:ea typeface="微软雅黑" panose="020B0503020204020204" pitchFamily="34" charset="-122"/>
            </a:endParaRPr>
          </a:p>
        </p:txBody>
      </p:sp>
      <p:sp>
        <p:nvSpPr>
          <p:cNvPr id="28" name="矩形 18">
            <a:extLst>
              <a:ext uri="{FF2B5EF4-FFF2-40B4-BE49-F238E27FC236}">
                <a16:creationId xmlns:a16="http://schemas.microsoft.com/office/drawing/2014/main" id="{24930F78-6C38-4000-8D74-D3F9EAC076AB}"/>
              </a:ext>
            </a:extLst>
          </p:cNvPr>
          <p:cNvSpPr>
            <a:spLocks noChangeArrowheads="1"/>
          </p:cNvSpPr>
          <p:nvPr/>
        </p:nvSpPr>
        <p:spPr bwMode="auto">
          <a:xfrm>
            <a:off x="1847962" y="5268952"/>
            <a:ext cx="1336675" cy="368300"/>
          </a:xfrm>
          <a:prstGeom prst="rect">
            <a:avLst/>
          </a:prstGeom>
          <a:solidFill>
            <a:srgbClr val="FFC000"/>
          </a:solidFill>
          <a:ln w="952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微软雅黑" panose="020B0503020204020204" pitchFamily="34" charset="-122"/>
                <a:ea typeface="微软雅黑" panose="020B0503020204020204" pitchFamily="34" charset="-122"/>
              </a:rPr>
              <a:t>风险评估</a:t>
            </a:r>
          </a:p>
        </p:txBody>
      </p:sp>
      <p:cxnSp>
        <p:nvCxnSpPr>
          <p:cNvPr id="29" name="肘形连接符 7">
            <a:extLst>
              <a:ext uri="{FF2B5EF4-FFF2-40B4-BE49-F238E27FC236}">
                <a16:creationId xmlns:a16="http://schemas.microsoft.com/office/drawing/2014/main" id="{69587DAE-CCD3-4392-966D-2815ABB0C709}"/>
              </a:ext>
            </a:extLst>
          </p:cNvPr>
          <p:cNvCxnSpPr>
            <a:cxnSpLocks noChangeShapeType="1"/>
            <a:stCxn id="21" idx="2"/>
            <a:endCxn id="22" idx="1"/>
          </p:cNvCxnSpPr>
          <p:nvPr/>
        </p:nvCxnSpPr>
        <p:spPr bwMode="auto">
          <a:xfrm rot="16200000" flipH="1">
            <a:off x="1318531" y="1496258"/>
            <a:ext cx="685800"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肘形连接符 9">
            <a:extLst>
              <a:ext uri="{FF2B5EF4-FFF2-40B4-BE49-F238E27FC236}">
                <a16:creationId xmlns:a16="http://schemas.microsoft.com/office/drawing/2014/main" id="{67D963B9-7722-4E07-9519-96EC279C4CF6}"/>
              </a:ext>
            </a:extLst>
          </p:cNvPr>
          <p:cNvCxnSpPr>
            <a:cxnSpLocks noChangeShapeType="1"/>
            <a:stCxn id="21" idx="2"/>
            <a:endCxn id="23" idx="1"/>
          </p:cNvCxnSpPr>
          <p:nvPr/>
        </p:nvCxnSpPr>
        <p:spPr bwMode="auto">
          <a:xfrm rot="16200000" flipH="1">
            <a:off x="983568" y="1831221"/>
            <a:ext cx="1355725" cy="37623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肘形连接符 12">
            <a:extLst>
              <a:ext uri="{FF2B5EF4-FFF2-40B4-BE49-F238E27FC236}">
                <a16:creationId xmlns:a16="http://schemas.microsoft.com/office/drawing/2014/main" id="{ED372173-3814-4BFC-8DE3-F9D36E63303A}"/>
              </a:ext>
            </a:extLst>
          </p:cNvPr>
          <p:cNvCxnSpPr>
            <a:cxnSpLocks noChangeShapeType="1"/>
            <a:stCxn id="21" idx="2"/>
            <a:endCxn id="24" idx="1"/>
          </p:cNvCxnSpPr>
          <p:nvPr/>
        </p:nvCxnSpPr>
        <p:spPr bwMode="auto">
          <a:xfrm rot="16200000" flipH="1">
            <a:off x="620030" y="2194759"/>
            <a:ext cx="2085975" cy="379412"/>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肘形连接符 16">
            <a:extLst>
              <a:ext uri="{FF2B5EF4-FFF2-40B4-BE49-F238E27FC236}">
                <a16:creationId xmlns:a16="http://schemas.microsoft.com/office/drawing/2014/main" id="{4B900477-3925-4AA9-B35B-41161EA7598D}"/>
              </a:ext>
            </a:extLst>
          </p:cNvPr>
          <p:cNvCxnSpPr>
            <a:cxnSpLocks noChangeShapeType="1"/>
            <a:stCxn id="21" idx="2"/>
            <a:endCxn id="25" idx="1"/>
          </p:cNvCxnSpPr>
          <p:nvPr/>
        </p:nvCxnSpPr>
        <p:spPr bwMode="auto">
          <a:xfrm rot="16200000" flipH="1">
            <a:off x="274750" y="2540039"/>
            <a:ext cx="2779712" cy="382587"/>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肘形连接符 19">
            <a:extLst>
              <a:ext uri="{FF2B5EF4-FFF2-40B4-BE49-F238E27FC236}">
                <a16:creationId xmlns:a16="http://schemas.microsoft.com/office/drawing/2014/main" id="{BC518718-05CA-4232-A3F3-E18E4455858C}"/>
              </a:ext>
            </a:extLst>
          </p:cNvPr>
          <p:cNvCxnSpPr>
            <a:cxnSpLocks noChangeShapeType="1"/>
            <a:stCxn id="21" idx="2"/>
            <a:endCxn id="27" idx="1"/>
          </p:cNvCxnSpPr>
          <p:nvPr/>
        </p:nvCxnSpPr>
        <p:spPr bwMode="auto">
          <a:xfrm rot="16200000" flipH="1">
            <a:off x="-61007" y="2875796"/>
            <a:ext cx="3443287"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肘形连接符 29">
            <a:extLst>
              <a:ext uri="{FF2B5EF4-FFF2-40B4-BE49-F238E27FC236}">
                <a16:creationId xmlns:a16="http://schemas.microsoft.com/office/drawing/2014/main" id="{FD86FFFA-F33F-4BBA-94F9-B8E6C82AE7DA}"/>
              </a:ext>
            </a:extLst>
          </p:cNvPr>
          <p:cNvCxnSpPr>
            <a:cxnSpLocks noChangeShapeType="1"/>
            <a:stCxn id="21" idx="2"/>
            <a:endCxn id="28" idx="1"/>
          </p:cNvCxnSpPr>
          <p:nvPr/>
        </p:nvCxnSpPr>
        <p:spPr bwMode="auto">
          <a:xfrm rot="16200000" flipH="1">
            <a:off x="-395176" y="3209965"/>
            <a:ext cx="4111625" cy="374650"/>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矩形 6">
            <a:extLst>
              <a:ext uri="{FF2B5EF4-FFF2-40B4-BE49-F238E27FC236}">
                <a16:creationId xmlns:a16="http://schemas.microsoft.com/office/drawing/2014/main" id="{1F83730C-A8F7-41E5-A7F3-7C3D6B28F766}"/>
              </a:ext>
            </a:extLst>
          </p:cNvPr>
          <p:cNvSpPr>
            <a:spLocks noChangeArrowheads="1"/>
          </p:cNvSpPr>
          <p:nvPr/>
        </p:nvSpPr>
        <p:spPr bwMode="auto">
          <a:xfrm>
            <a:off x="3726720" y="1055739"/>
            <a:ext cx="18950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b="1" dirty="0">
                <a:solidFill>
                  <a:srgbClr val="FF0000"/>
                </a:solidFill>
                <a:latin typeface="微软雅黑" panose="020B0503020204020204" pitchFamily="34" charset="-122"/>
                <a:ea typeface="微软雅黑" panose="020B0503020204020204" pitchFamily="34" charset="-122"/>
              </a:rPr>
              <a:t>3</a:t>
            </a:r>
            <a:r>
              <a:rPr lang="zh-CN" altLang="en-US" b="1" dirty="0">
                <a:solidFill>
                  <a:srgbClr val="FF0000"/>
                </a:solidFill>
                <a:latin typeface="微软雅黑" panose="020B0503020204020204" pitchFamily="34" charset="-122"/>
                <a:ea typeface="微软雅黑" panose="020B0503020204020204" pitchFamily="34" charset="-122"/>
              </a:rPr>
              <a:t>）探测度（</a:t>
            </a:r>
            <a:r>
              <a:rPr lang="en-US" altLang="zh-CN" b="1" dirty="0">
                <a:solidFill>
                  <a:srgbClr val="FF0000"/>
                </a:solidFill>
                <a:latin typeface="微软雅黑" panose="020B0503020204020204" pitchFamily="34" charset="-122"/>
                <a:ea typeface="微软雅黑" panose="020B0503020204020204" pitchFamily="34" charset="-122"/>
              </a:rPr>
              <a:t>D</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36" name="矩形 1">
            <a:extLst>
              <a:ext uri="{FF2B5EF4-FFF2-40B4-BE49-F238E27FC236}">
                <a16:creationId xmlns:a16="http://schemas.microsoft.com/office/drawing/2014/main" id="{0719E894-2D25-4881-A562-AF78429436E6}"/>
              </a:ext>
            </a:extLst>
          </p:cNvPr>
          <p:cNvSpPr>
            <a:spLocks noChangeArrowheads="1"/>
          </p:cNvSpPr>
          <p:nvPr/>
        </p:nvSpPr>
        <p:spPr bwMode="auto">
          <a:xfrm>
            <a:off x="3756137" y="1430917"/>
            <a:ext cx="7453044" cy="4450064"/>
          </a:xfrm>
          <a:prstGeom prst="rect">
            <a:avLst/>
          </a:prstGeom>
          <a:solidFill>
            <a:schemeClr val="accent6">
              <a:lumMod val="20000"/>
              <a:lumOff val="80000"/>
            </a:schemeClr>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gn="just">
              <a:lnSpc>
                <a:spcPct val="200000"/>
              </a:lnSpc>
              <a:buFont typeface="Wingdings" panose="05000000000000000000" pitchFamily="2" charset="2"/>
              <a:buChar char="p"/>
            </a:pPr>
            <a:r>
              <a:rPr lang="zh-CN" altLang="en-US" sz="1600" b="1" dirty="0">
                <a:solidFill>
                  <a:srgbClr val="FF0000"/>
                </a:solidFill>
                <a:latin typeface="微软雅黑" panose="020B0503020204020204" pitchFamily="34" charset="-122"/>
                <a:ea typeface="微软雅黑" panose="020B0503020204020204" pitchFamily="34" charset="-122"/>
              </a:rPr>
              <a:t>探测度评级（</a:t>
            </a:r>
            <a:r>
              <a:rPr lang="en-US" altLang="zh-CN" sz="1600" b="1" dirty="0">
                <a:solidFill>
                  <a:srgbClr val="FF0000"/>
                </a:solidFill>
                <a:latin typeface="微软雅黑" panose="020B0503020204020204" pitchFamily="34" charset="-122"/>
                <a:ea typeface="微软雅黑" panose="020B0503020204020204" pitchFamily="34" charset="-122"/>
              </a:rPr>
              <a:t>D</a:t>
            </a:r>
            <a:r>
              <a:rPr lang="zh-CN" altLang="en-US" sz="1600" b="1" dirty="0">
                <a:solidFill>
                  <a:srgbClr val="FF0000"/>
                </a:solidFill>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是对</a:t>
            </a:r>
            <a:r>
              <a:rPr lang="zh-CN" altLang="en-US" sz="1600" b="1" dirty="0">
                <a:solidFill>
                  <a:srgbClr val="FF0000"/>
                </a:solidFill>
                <a:latin typeface="微软雅黑" panose="020B0503020204020204" pitchFamily="34" charset="-122"/>
                <a:ea typeface="微软雅黑" panose="020B0503020204020204" pitchFamily="34" charset="-122"/>
              </a:rPr>
              <a:t>探测控制</a:t>
            </a:r>
            <a:r>
              <a:rPr lang="zh-CN" altLang="en-US" sz="1600" dirty="0">
                <a:latin typeface="微软雅黑" panose="020B0503020204020204" pitchFamily="34" charset="-122"/>
                <a:ea typeface="微软雅黑" panose="020B0503020204020204" pitchFamily="34" charset="-122"/>
              </a:rPr>
              <a:t>有效性的估计，用于在项目交付生产前，可靠地证明失效起因或失效模式。探测评级与最有效的探测控制相关。</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探测度是一个</a:t>
            </a:r>
            <a:r>
              <a:rPr lang="zh-CN" altLang="en-US" sz="1600" b="1" dirty="0">
                <a:solidFill>
                  <a:srgbClr val="FF0000"/>
                </a:solidFill>
                <a:latin typeface="微软雅黑" panose="020B0503020204020204" pitchFamily="34" charset="-122"/>
                <a:ea typeface="微软雅黑" panose="020B0503020204020204" pitchFamily="34" charset="-122"/>
              </a:rPr>
              <a:t>相对的评级</a:t>
            </a:r>
            <a:r>
              <a:rPr lang="zh-CN" altLang="en-US" sz="1600" dirty="0">
                <a:latin typeface="微软雅黑" panose="020B0503020204020204" pitchFamily="34" charset="-122"/>
                <a:ea typeface="微软雅黑" panose="020B0503020204020204" pitchFamily="34" charset="-122"/>
              </a:rPr>
              <a:t>，且在单个</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范围内进行评级，它的确定不考虑严重度或频度。探测都</a:t>
            </a:r>
            <a:r>
              <a:rPr lang="zh-CN" altLang="en-US" sz="1600" b="1" dirty="0">
                <a:solidFill>
                  <a:srgbClr val="FF0000"/>
                </a:solidFill>
                <a:latin typeface="微软雅黑" panose="020B0503020204020204" pitchFamily="34" charset="-122"/>
                <a:ea typeface="微软雅黑" panose="020B0503020204020204" pitchFamily="34" charset="-122"/>
              </a:rPr>
              <a:t>评估标准</a:t>
            </a:r>
            <a:r>
              <a:rPr lang="zh-CN" altLang="en-US" sz="1600" dirty="0">
                <a:latin typeface="微软雅黑" panose="020B0503020204020204" pitchFamily="34" charset="-122"/>
                <a:ea typeface="微软雅黑" panose="020B0503020204020204" pitchFamily="34" charset="-122"/>
              </a:rPr>
              <a:t>表格可以用公司常用的探测方法进行补充。</a:t>
            </a:r>
            <a:r>
              <a:rPr lang="en-US" altLang="zh-CN" sz="1600" dirty="0">
                <a:latin typeface="微软雅黑" panose="020B0503020204020204" pitchFamily="34" charset="-122"/>
                <a:ea typeface="微软雅黑" panose="020B0503020204020204" pitchFamily="34" charset="-122"/>
              </a:rPr>
              <a:t>FMEA</a:t>
            </a:r>
            <a:r>
              <a:rPr lang="zh-CN" altLang="en-US" sz="1600" dirty="0">
                <a:latin typeface="微软雅黑" panose="020B0503020204020204" pitchFamily="34" charset="-122"/>
                <a:ea typeface="微软雅黑" panose="020B0503020204020204" pitchFamily="34" charset="-122"/>
              </a:rPr>
              <a:t>项目团队应该就评估标准和评级体系达成一致，即使针对个别产品分析作了修改，该标准和体系也是一致的。</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探测度评级最初是对任何尚未被证实的控制的有效性进行的预测。在探测控制完成后，可以对其有效性进行验证和重新评估。然而，探测控制（例如：测试）的</a:t>
            </a:r>
            <a:r>
              <a:rPr lang="zh-CN" altLang="en-US" sz="1600" b="1" dirty="0">
                <a:solidFill>
                  <a:srgbClr val="FF0000"/>
                </a:solidFill>
                <a:latin typeface="微软雅黑" panose="020B0503020204020204" pitchFamily="34" charset="-122"/>
                <a:ea typeface="微软雅黑" panose="020B0503020204020204" pitchFamily="34" charset="-122"/>
              </a:rPr>
              <a:t>完成或取消</a:t>
            </a:r>
            <a:r>
              <a:rPr lang="zh-CN" altLang="en-US" sz="1600" dirty="0">
                <a:latin typeface="微软雅黑" panose="020B0503020204020204" pitchFamily="34" charset="-122"/>
                <a:ea typeface="微软雅黑" panose="020B0503020204020204" pitchFamily="34" charset="-122"/>
              </a:rPr>
              <a:t>也可能会影响对频度的估计。</a:t>
            </a:r>
          </a:p>
        </p:txBody>
      </p:sp>
    </p:spTree>
    <p:extLst>
      <p:ext uri="{BB962C8B-B14F-4D97-AF65-F5344CB8AC3E}">
        <p14:creationId xmlns:p14="http://schemas.microsoft.com/office/powerpoint/2010/main" val="2284249016"/>
      </p:ext>
    </p:extLst>
  </p:cSld>
  <p:clrMapOvr>
    <a:masterClrMapping/>
  </p:clrMapOvr>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11371</TotalTime>
  <Pages>0</Pages>
  <Words>14909</Words>
  <Characters>0</Characters>
  <Application>Microsoft Office PowerPoint</Application>
  <DocSecurity>0</DocSecurity>
  <PresentationFormat>自定义</PresentationFormat>
  <Lines>0</Lines>
  <Paragraphs>2369</Paragraphs>
  <Slides>117</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117</vt:i4>
      </vt:variant>
    </vt:vector>
  </HeadingPairs>
  <TitlesOfParts>
    <vt:vector size="128" baseType="lpstr">
      <vt:lpstr>等线</vt:lpstr>
      <vt:lpstr>黑体</vt:lpstr>
      <vt:lpstr>宋体</vt:lpstr>
      <vt:lpstr>微软雅黑</vt:lpstr>
      <vt:lpstr>微软雅黑 Light</vt:lpstr>
      <vt:lpstr>Arial</vt:lpstr>
      <vt:lpstr>Calibri</vt:lpstr>
      <vt:lpstr>Times New Roman</vt:lpstr>
      <vt:lpstr>Wingdings</vt:lpstr>
      <vt:lpstr>Office 主题</vt:lpstr>
      <vt:lpstr>Worksheet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FMEA是多功能团队的活动，并且需要得到管理层的资源支持和承诺：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姚金鑫</dc:creator>
  <cp:keywords/>
  <dc:description/>
  <cp:lastModifiedBy>jie chen</cp:lastModifiedBy>
  <cp:revision>1478</cp:revision>
  <dcterms:created xsi:type="dcterms:W3CDTF">2015-09-28T18:48:00Z</dcterms:created>
  <dcterms:modified xsi:type="dcterms:W3CDTF">2021-04-15T09:31:33Z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433F2D9F-26BB-4A39-3F3F-3F3F3F3F073F</vt:lpwstr>
  </property>
  <property fmtid="{D5CDD505-2E9C-101B-9397-08002B2CF9AE}" pid="3" name="ArticulatePath">
    <vt:lpwstr>公司PPT模版-白底-16比9（2015）</vt:lpwstr>
  </property>
  <property fmtid="{D5CDD505-2E9C-101B-9397-08002B2CF9AE}" pid="4" name="KSOProductBuildVer">
    <vt:lpwstr>2052-9.1.0.4167</vt:lpwstr>
  </property>
</Properties>
</file>